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1" r:id="rId3"/>
    <p:sldId id="297" r:id="rId4"/>
    <p:sldId id="308" r:id="rId5"/>
    <p:sldId id="309" r:id="rId6"/>
    <p:sldId id="291" r:id="rId7"/>
    <p:sldId id="258" r:id="rId8"/>
    <p:sldId id="266" r:id="rId9"/>
    <p:sldId id="306" r:id="rId10"/>
    <p:sldId id="275" r:id="rId11"/>
    <p:sldId id="278" r:id="rId12"/>
    <p:sldId id="267" r:id="rId13"/>
    <p:sldId id="322" r:id="rId14"/>
    <p:sldId id="318" r:id="rId15"/>
    <p:sldId id="314" r:id="rId16"/>
    <p:sldId id="315" r:id="rId17"/>
    <p:sldId id="270" r:id="rId18"/>
    <p:sldId id="325" r:id="rId19"/>
    <p:sldId id="316" r:id="rId20"/>
    <p:sldId id="317" r:id="rId21"/>
    <p:sldId id="320" r:id="rId22"/>
    <p:sldId id="261" r:id="rId23"/>
    <p:sldId id="323" r:id="rId24"/>
    <p:sldId id="288" r:id="rId25"/>
    <p:sldId id="295" r:id="rId26"/>
    <p:sldId id="296" r:id="rId27"/>
    <p:sldId id="289" r:id="rId28"/>
    <p:sldId id="262" r:id="rId29"/>
    <p:sldId id="319" r:id="rId30"/>
    <p:sldId id="265" r:id="rId3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yDIF7N3V27OkmcxYtflPw==" hashData="XPepH8/IeyHY1r7q+Re/971AwD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 autoAdjust="0"/>
    <p:restoredTop sz="79889" autoAdjust="0"/>
  </p:normalViewPr>
  <p:slideViewPr>
    <p:cSldViewPr>
      <p:cViewPr varScale="1">
        <p:scale>
          <a:sx n="82" d="100"/>
          <a:sy n="82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3A7B8-C970-45A7-B17A-4E79B1547EAF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86007-0A10-4A12-8740-731B3C5210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4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82060-D2E4-48AE-87AB-37F32AD1726C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2E54-B73A-4313-9AFC-9B1D82687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72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34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392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baseline="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430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531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baseline="0" dirty="0" smtClean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329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736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2884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488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102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02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866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973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003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28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715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4808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580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033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ja-JP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2738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877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28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791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063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820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56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 smtClean="0">
              <a:latin typeface="Arial" charset="0"/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2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aseline="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113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2E54-B73A-4313-9AFC-9B1D82687C4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85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FD4786-920C-4ED1-A23F-07EDECFBB4A9}" type="datetimeFigureOut">
              <a:rPr kumimoji="1" lang="ja-JP" altLang="en-US" smtClean="0"/>
              <a:t>2013/4/5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D88FC0-9529-4206-B4DF-D6B9DF781C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0786" y="430762"/>
            <a:ext cx="7772400" cy="1410432"/>
          </a:xfrm>
        </p:spPr>
        <p:txBody>
          <a:bodyPr>
            <a:normAutofit fontScale="90000"/>
          </a:bodyPr>
          <a:lstStyle/>
          <a:p>
            <a: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Speed Rail in Japan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-  </a:t>
            </a:r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deliver utmost punctuality 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en-US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winter conditions</a:t>
            </a:r>
            <a:r>
              <a:rPr lang="en-US" altLang="ja-JP" sz="2800" i="1" dirty="0" smtClean="0"/>
              <a:t> </a:t>
            </a:r>
            <a:r>
              <a:rPr lang="en-US" altLang="ja-JP" sz="2800" dirty="0" smtClean="0"/>
              <a:t> -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7111" y="5734478"/>
            <a:ext cx="8525722" cy="1123522"/>
          </a:xfrm>
        </p:spPr>
        <p:txBody>
          <a:bodyPr/>
          <a:lstStyle/>
          <a:p>
            <a:r>
              <a:rPr kumimoji="0" lang="en-US" altLang="ja-JP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Harutoshi</a:t>
            </a:r>
            <a:r>
              <a:rPr kumimoji="0" lang="en-US" altLang="ja-JP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HAYASAKA</a:t>
            </a:r>
            <a:r>
              <a:rPr kumimoji="0" lang="en-US" altLang="ja-JP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kumimoji="0" lang="en-US" altLang="ja-JP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0" lang="en-US" altLang="ja-JP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General </a:t>
            </a:r>
            <a:r>
              <a:rPr kumimoji="0" lang="en-US" altLang="ja-JP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Manager    Technology </a:t>
            </a:r>
            <a:r>
              <a:rPr kumimoji="0" lang="en-US" altLang="ja-JP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Headquarters, </a:t>
            </a:r>
            <a:br>
              <a:rPr kumimoji="0" lang="en-US" altLang="ja-JP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kumimoji="0" lang="en-US" altLang="ja-JP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Japan International Consultants for Transportation </a:t>
            </a:r>
            <a:r>
              <a:rPr kumimoji="0" lang="en-US" altLang="ja-JP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Co.,Ltd</a:t>
            </a:r>
            <a:r>
              <a:rPr kumimoji="0" lang="en-US" altLang="ja-JP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JIC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016554" cy="391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83568" y="2735587"/>
            <a:ext cx="7408333" cy="3450696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3344" y="1242909"/>
            <a:ext cx="7464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200" i="0" dirty="0">
                <a:effectLst/>
                <a:latin typeface="Verdana" pitchFamily="34" charset="0"/>
              </a:rPr>
              <a:t>□ Separation of infrastructure and</a:t>
            </a:r>
            <a:r>
              <a:rPr lang="en-US" altLang="ja-JP" sz="22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altLang="ja-JP" sz="2200" i="0" dirty="0">
                <a:effectLst/>
                <a:latin typeface="Verdana" pitchFamily="34" charset="0"/>
              </a:rPr>
              <a:t>operation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9726" y="1914737"/>
            <a:ext cx="3598863" cy="792162"/>
          </a:xfrm>
          <a:prstGeom prst="rect">
            <a:avLst/>
          </a:prstGeom>
          <a:solidFill>
            <a:srgbClr val="99CC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lIns="84240" tIns="67320" bIns="20520" anchor="ctr" anchorCtr="1"/>
          <a:lstStyle>
            <a:lvl1pPr marL="342900" indent="-342900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1900" i="0" dirty="0">
                <a:effectLst/>
              </a:rPr>
              <a:t>JRTT (Government Agency)</a:t>
            </a:r>
          </a:p>
          <a:p>
            <a:pPr algn="ctr" eaLnBrk="1" hangingPunct="1"/>
            <a:endParaRPr lang="en-US" altLang="ja-JP" sz="600" i="0" dirty="0">
              <a:effectLst/>
            </a:endParaRPr>
          </a:p>
          <a:p>
            <a:pPr algn="ctr" eaLnBrk="1" hangingPunct="1"/>
            <a:r>
              <a:rPr lang="ja-JP" altLang="en-US" sz="1200" i="0" dirty="0">
                <a:effectLst/>
              </a:rPr>
              <a:t>（</a:t>
            </a:r>
            <a:r>
              <a:rPr lang="en-US" altLang="ja-JP" sz="1200" i="0" dirty="0">
                <a:effectLst/>
              </a:rPr>
              <a:t>Infrastructure construction and ownership</a:t>
            </a:r>
            <a:r>
              <a:rPr lang="ja-JP" altLang="en-US" sz="1200" i="0" dirty="0">
                <a:effectLst/>
              </a:rPr>
              <a:t>）</a:t>
            </a:r>
            <a:r>
              <a:rPr lang="ja-JP" altLang="en-US" sz="1800" b="0" i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ja-JP" altLang="en-US" sz="2000" i="0" dirty="0">
              <a:effectLst/>
              <a:latin typeface="Times New Roman" pitchFamily="18" charset="0"/>
              <a:ea typeface="ＭＳ ゴシック" pitchFamily="49" charset="-128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3915550" y="1914737"/>
            <a:ext cx="1258888" cy="900112"/>
          </a:xfrm>
          <a:prstGeom prst="rightArrow">
            <a:avLst>
              <a:gd name="adj1" fmla="val 49907"/>
              <a:gd name="adj2" fmla="val 46257"/>
            </a:avLst>
          </a:prstGeom>
          <a:solidFill>
            <a:srgbClr val="99CCFF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spcBef>
                <a:spcPct val="0"/>
              </a:spcBef>
            </a:pPr>
            <a:r>
              <a:rPr lang="en-US" altLang="ja-JP" sz="1400" i="0" dirty="0">
                <a:solidFill>
                  <a:srgbClr val="000000"/>
                </a:solidFill>
                <a:effectLst/>
                <a:ea typeface="ＭＳ ゴシック" pitchFamily="49" charset="-128"/>
              </a:rPr>
              <a:t>Lease of</a:t>
            </a:r>
          </a:p>
          <a:p>
            <a:pPr algn="ctr">
              <a:spcBef>
                <a:spcPct val="0"/>
              </a:spcBef>
            </a:pPr>
            <a:r>
              <a:rPr lang="en-US" altLang="ja-JP" sz="1400" i="0" dirty="0">
                <a:solidFill>
                  <a:srgbClr val="000000"/>
                </a:solidFill>
                <a:effectLst/>
                <a:ea typeface="ＭＳ ゴシック" pitchFamily="49" charset="-128"/>
              </a:rPr>
              <a:t>facilities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21821" y="1910504"/>
            <a:ext cx="3598862" cy="792162"/>
          </a:xfrm>
          <a:prstGeom prst="rect">
            <a:avLst/>
          </a:prstGeom>
          <a:solidFill>
            <a:srgbClr val="FF99CC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lIns="84240" tIns="67320" bIns="20520" anchor="ctr" anchorCtr="1"/>
          <a:lstStyle>
            <a:lvl1pPr marL="342900" indent="-342900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20000"/>
              </a:spcBef>
            </a:pPr>
            <a:r>
              <a:rPr lang="en-US" altLang="ja-JP" sz="1900" i="0" dirty="0">
                <a:effectLst/>
                <a:ea typeface="ＭＳ ゴシック" pitchFamily="49" charset="-128"/>
              </a:rPr>
              <a:t>JR (Private Companies)</a:t>
            </a:r>
          </a:p>
          <a:p>
            <a:pPr algn="ctr" eaLnBrk="1" hangingPunct="1">
              <a:lnSpc>
                <a:spcPct val="96000"/>
              </a:lnSpc>
              <a:spcBef>
                <a:spcPct val="20000"/>
              </a:spcBef>
            </a:pPr>
            <a:endParaRPr lang="en-US" altLang="ja-JP" sz="400" i="0" dirty="0">
              <a:effectLst/>
              <a:ea typeface="ＭＳ ゴシック" pitchFamily="49" charset="-128"/>
            </a:endParaRPr>
          </a:p>
          <a:p>
            <a:pPr algn="ctr" eaLnBrk="1" hangingPunct="1">
              <a:lnSpc>
                <a:spcPct val="96000"/>
              </a:lnSpc>
              <a:spcBef>
                <a:spcPct val="20000"/>
              </a:spcBef>
            </a:pPr>
            <a:r>
              <a:rPr lang="ja-JP" altLang="en-US" sz="1600" i="0" dirty="0">
                <a:effectLst/>
                <a:ea typeface="ＭＳ ゴシック" pitchFamily="49" charset="-128"/>
              </a:rPr>
              <a:t>（</a:t>
            </a:r>
            <a:r>
              <a:rPr lang="en-US" altLang="ja-JP" sz="1600" i="0" dirty="0" err="1">
                <a:effectLst/>
                <a:ea typeface="ＭＳ ゴシック" pitchFamily="49" charset="-128"/>
              </a:rPr>
              <a:t>Shinkansen</a:t>
            </a:r>
            <a:r>
              <a:rPr lang="en-US" altLang="ja-JP" sz="1600" i="0" dirty="0">
                <a:effectLst/>
                <a:ea typeface="ＭＳ ゴシック" pitchFamily="49" charset="-128"/>
              </a:rPr>
              <a:t> operation</a:t>
            </a:r>
            <a:r>
              <a:rPr lang="ja-JP" altLang="en-US" sz="1600" i="0" dirty="0">
                <a:effectLst/>
                <a:ea typeface="ＭＳ ゴシック" pitchFamily="49" charset="-128"/>
              </a:rPr>
              <a:t>）</a:t>
            </a:r>
            <a:endParaRPr lang="ja-JP" altLang="en-US" sz="1600" i="0" dirty="0">
              <a:effectLst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357870" y="2991324"/>
            <a:ext cx="3476625" cy="1093787"/>
            <a:chOff x="92" y="1860"/>
            <a:chExt cx="2190" cy="689"/>
          </a:xfrm>
        </p:grpSpPr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258" y="2376"/>
              <a:ext cx="54" cy="8"/>
            </a:xfrm>
            <a:custGeom>
              <a:avLst/>
              <a:gdLst>
                <a:gd name="T0" fmla="*/ 0 w 54"/>
                <a:gd name="T1" fmla="*/ 6 h 8"/>
                <a:gd name="T2" fmla="*/ 20 w 54"/>
                <a:gd name="T3" fmla="*/ 0 h 8"/>
                <a:gd name="T4" fmla="*/ 54 w 54"/>
                <a:gd name="T5" fmla="*/ 0 h 8"/>
                <a:gd name="T6" fmla="*/ 46 w 54"/>
                <a:gd name="T7" fmla="*/ 8 h 8"/>
                <a:gd name="T8" fmla="*/ 0 w 54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">
                  <a:moveTo>
                    <a:pt x="0" y="6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46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396" y="2376"/>
              <a:ext cx="54" cy="8"/>
            </a:xfrm>
            <a:custGeom>
              <a:avLst/>
              <a:gdLst>
                <a:gd name="T0" fmla="*/ 0 w 54"/>
                <a:gd name="T1" fmla="*/ 6 h 8"/>
                <a:gd name="T2" fmla="*/ 20 w 54"/>
                <a:gd name="T3" fmla="*/ 0 h 8"/>
                <a:gd name="T4" fmla="*/ 54 w 54"/>
                <a:gd name="T5" fmla="*/ 0 h 8"/>
                <a:gd name="T6" fmla="*/ 46 w 54"/>
                <a:gd name="T7" fmla="*/ 8 h 8"/>
                <a:gd name="T8" fmla="*/ 0 w 54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">
                  <a:moveTo>
                    <a:pt x="0" y="6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46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auto">
            <a:xfrm>
              <a:off x="534" y="2376"/>
              <a:ext cx="54" cy="8"/>
            </a:xfrm>
            <a:custGeom>
              <a:avLst/>
              <a:gdLst>
                <a:gd name="T0" fmla="*/ 0 w 54"/>
                <a:gd name="T1" fmla="*/ 6 h 8"/>
                <a:gd name="T2" fmla="*/ 20 w 54"/>
                <a:gd name="T3" fmla="*/ 0 h 8"/>
                <a:gd name="T4" fmla="*/ 54 w 54"/>
                <a:gd name="T5" fmla="*/ 0 h 8"/>
                <a:gd name="T6" fmla="*/ 46 w 54"/>
                <a:gd name="T7" fmla="*/ 8 h 8"/>
                <a:gd name="T8" fmla="*/ 0 w 54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">
                  <a:moveTo>
                    <a:pt x="0" y="6"/>
                  </a:moveTo>
                  <a:lnTo>
                    <a:pt x="20" y="0"/>
                  </a:lnTo>
                  <a:lnTo>
                    <a:pt x="54" y="0"/>
                  </a:lnTo>
                  <a:lnTo>
                    <a:pt x="46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398" y="2340"/>
              <a:ext cx="52" cy="36"/>
            </a:xfrm>
            <a:custGeom>
              <a:avLst/>
              <a:gdLst>
                <a:gd name="T0" fmla="*/ 2 w 52"/>
                <a:gd name="T1" fmla="*/ 36 h 36"/>
                <a:gd name="T2" fmla="*/ 0 w 52"/>
                <a:gd name="T3" fmla="*/ 2 h 36"/>
                <a:gd name="T4" fmla="*/ 52 w 52"/>
                <a:gd name="T5" fmla="*/ 0 h 36"/>
                <a:gd name="T6" fmla="*/ 50 w 52"/>
                <a:gd name="T7" fmla="*/ 24 h 36"/>
                <a:gd name="T8" fmla="*/ 2 w 5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2" y="36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0" y="24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536" y="2340"/>
              <a:ext cx="52" cy="36"/>
            </a:xfrm>
            <a:custGeom>
              <a:avLst/>
              <a:gdLst>
                <a:gd name="T0" fmla="*/ 2 w 52"/>
                <a:gd name="T1" fmla="*/ 36 h 36"/>
                <a:gd name="T2" fmla="*/ 0 w 52"/>
                <a:gd name="T3" fmla="*/ 2 h 36"/>
                <a:gd name="T4" fmla="*/ 52 w 52"/>
                <a:gd name="T5" fmla="*/ 0 h 36"/>
                <a:gd name="T6" fmla="*/ 50 w 52"/>
                <a:gd name="T7" fmla="*/ 24 h 36"/>
                <a:gd name="T8" fmla="*/ 2 w 5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2" y="36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0" y="24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260" y="2340"/>
              <a:ext cx="52" cy="36"/>
            </a:xfrm>
            <a:custGeom>
              <a:avLst/>
              <a:gdLst>
                <a:gd name="T0" fmla="*/ 2 w 52"/>
                <a:gd name="T1" fmla="*/ 36 h 36"/>
                <a:gd name="T2" fmla="*/ 0 w 52"/>
                <a:gd name="T3" fmla="*/ 2 h 36"/>
                <a:gd name="T4" fmla="*/ 52 w 52"/>
                <a:gd name="T5" fmla="*/ 0 h 36"/>
                <a:gd name="T6" fmla="*/ 50 w 52"/>
                <a:gd name="T7" fmla="*/ 24 h 36"/>
                <a:gd name="T8" fmla="*/ 2 w 52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2" y="36"/>
                  </a:moveTo>
                  <a:lnTo>
                    <a:pt x="0" y="2"/>
                  </a:lnTo>
                  <a:lnTo>
                    <a:pt x="52" y="0"/>
                  </a:lnTo>
                  <a:lnTo>
                    <a:pt x="50" y="24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576" y="2282"/>
              <a:ext cx="170" cy="38"/>
            </a:xfrm>
            <a:custGeom>
              <a:avLst/>
              <a:gdLst>
                <a:gd name="T0" fmla="*/ 170 w 170"/>
                <a:gd name="T1" fmla="*/ 0 h 38"/>
                <a:gd name="T2" fmla="*/ 168 w 170"/>
                <a:gd name="T3" fmla="*/ 38 h 38"/>
                <a:gd name="T4" fmla="*/ 0 w 170"/>
                <a:gd name="T5" fmla="*/ 36 h 38"/>
                <a:gd name="T6" fmla="*/ 170 w 17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38">
                  <a:moveTo>
                    <a:pt x="170" y="0"/>
                  </a:moveTo>
                  <a:lnTo>
                    <a:pt x="168" y="38"/>
                  </a:lnTo>
                  <a:lnTo>
                    <a:pt x="0" y="3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1747" y="2070"/>
              <a:ext cx="404" cy="160"/>
            </a:xfrm>
            <a:custGeom>
              <a:avLst/>
              <a:gdLst>
                <a:gd name="T0" fmla="*/ 2 w 404"/>
                <a:gd name="T1" fmla="*/ 159 h 160"/>
                <a:gd name="T2" fmla="*/ 0 w 404"/>
                <a:gd name="T3" fmla="*/ 80 h 160"/>
                <a:gd name="T4" fmla="*/ 401 w 404"/>
                <a:gd name="T5" fmla="*/ 0 h 160"/>
                <a:gd name="T6" fmla="*/ 404 w 404"/>
                <a:gd name="T7" fmla="*/ 41 h 160"/>
                <a:gd name="T8" fmla="*/ 302 w 404"/>
                <a:gd name="T9" fmla="*/ 80 h 160"/>
                <a:gd name="T10" fmla="*/ 302 w 404"/>
                <a:gd name="T11" fmla="*/ 160 h 160"/>
                <a:gd name="T12" fmla="*/ 2 w 404"/>
                <a:gd name="T13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160">
                  <a:moveTo>
                    <a:pt x="2" y="159"/>
                  </a:moveTo>
                  <a:lnTo>
                    <a:pt x="0" y="80"/>
                  </a:lnTo>
                  <a:lnTo>
                    <a:pt x="401" y="0"/>
                  </a:lnTo>
                  <a:lnTo>
                    <a:pt x="404" y="41"/>
                  </a:lnTo>
                  <a:lnTo>
                    <a:pt x="302" y="80"/>
                  </a:lnTo>
                  <a:lnTo>
                    <a:pt x="302" y="160"/>
                  </a:lnTo>
                  <a:lnTo>
                    <a:pt x="2" y="15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2150" y="2061"/>
              <a:ext cx="58" cy="51"/>
            </a:xfrm>
            <a:custGeom>
              <a:avLst/>
              <a:gdLst>
                <a:gd name="T0" fmla="*/ 0 w 58"/>
                <a:gd name="T1" fmla="*/ 51 h 51"/>
                <a:gd name="T2" fmla="*/ 2 w 58"/>
                <a:gd name="T3" fmla="*/ 8 h 51"/>
                <a:gd name="T4" fmla="*/ 58 w 58"/>
                <a:gd name="T5" fmla="*/ 0 h 51"/>
                <a:gd name="T6" fmla="*/ 58 w 58"/>
                <a:gd name="T7" fmla="*/ 36 h 51"/>
                <a:gd name="T8" fmla="*/ 0 w 58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1">
                  <a:moveTo>
                    <a:pt x="0" y="51"/>
                  </a:moveTo>
                  <a:lnTo>
                    <a:pt x="2" y="8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2048" y="2137"/>
              <a:ext cx="67" cy="95"/>
            </a:xfrm>
            <a:custGeom>
              <a:avLst/>
              <a:gdLst>
                <a:gd name="T0" fmla="*/ 2 w 67"/>
                <a:gd name="T1" fmla="*/ 95 h 95"/>
                <a:gd name="T2" fmla="*/ 0 w 67"/>
                <a:gd name="T3" fmla="*/ 16 h 95"/>
                <a:gd name="T4" fmla="*/ 66 w 67"/>
                <a:gd name="T5" fmla="*/ 0 h 95"/>
                <a:gd name="T6" fmla="*/ 67 w 67"/>
                <a:gd name="T7" fmla="*/ 81 h 95"/>
                <a:gd name="T8" fmla="*/ 2 w 6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5">
                  <a:moveTo>
                    <a:pt x="2" y="95"/>
                  </a:moveTo>
                  <a:lnTo>
                    <a:pt x="0" y="16"/>
                  </a:lnTo>
                  <a:lnTo>
                    <a:pt x="66" y="0"/>
                  </a:lnTo>
                  <a:lnTo>
                    <a:pt x="67" y="81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2060" y="2103"/>
              <a:ext cx="145" cy="46"/>
            </a:xfrm>
            <a:custGeom>
              <a:avLst/>
              <a:gdLst>
                <a:gd name="T0" fmla="*/ 0 w 145"/>
                <a:gd name="T1" fmla="*/ 46 h 46"/>
                <a:gd name="T2" fmla="*/ 88 w 145"/>
                <a:gd name="T3" fmla="*/ 10 h 46"/>
                <a:gd name="T4" fmla="*/ 145 w 145"/>
                <a:gd name="T5" fmla="*/ 0 h 46"/>
                <a:gd name="T6" fmla="*/ 54 w 145"/>
                <a:gd name="T7" fmla="*/ 34 h 46"/>
                <a:gd name="T8" fmla="*/ 0 w 1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46">
                  <a:moveTo>
                    <a:pt x="0" y="46"/>
                  </a:moveTo>
                  <a:lnTo>
                    <a:pt x="88" y="10"/>
                  </a:lnTo>
                  <a:lnTo>
                    <a:pt x="145" y="0"/>
                  </a:lnTo>
                  <a:lnTo>
                    <a:pt x="54" y="3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674" y="2378"/>
              <a:ext cx="58" cy="51"/>
            </a:xfrm>
            <a:custGeom>
              <a:avLst/>
              <a:gdLst>
                <a:gd name="T0" fmla="*/ 0 w 58"/>
                <a:gd name="T1" fmla="*/ 51 h 51"/>
                <a:gd name="T2" fmla="*/ 2 w 58"/>
                <a:gd name="T3" fmla="*/ 8 h 51"/>
                <a:gd name="T4" fmla="*/ 58 w 58"/>
                <a:gd name="T5" fmla="*/ 0 h 51"/>
                <a:gd name="T6" fmla="*/ 58 w 58"/>
                <a:gd name="T7" fmla="*/ 36 h 51"/>
                <a:gd name="T8" fmla="*/ 0 w 58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1">
                  <a:moveTo>
                    <a:pt x="0" y="51"/>
                  </a:moveTo>
                  <a:lnTo>
                    <a:pt x="2" y="8"/>
                  </a:lnTo>
                  <a:lnTo>
                    <a:pt x="58" y="0"/>
                  </a:lnTo>
                  <a:lnTo>
                    <a:pt x="58" y="3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34"/>
            <p:cNvSpPr>
              <a:spLocks/>
            </p:cNvSpPr>
            <p:nvPr/>
          </p:nvSpPr>
          <p:spPr bwMode="auto">
            <a:xfrm>
              <a:off x="572" y="2454"/>
              <a:ext cx="67" cy="95"/>
            </a:xfrm>
            <a:custGeom>
              <a:avLst/>
              <a:gdLst>
                <a:gd name="T0" fmla="*/ 2 w 67"/>
                <a:gd name="T1" fmla="*/ 95 h 95"/>
                <a:gd name="T2" fmla="*/ 0 w 67"/>
                <a:gd name="T3" fmla="*/ 16 h 95"/>
                <a:gd name="T4" fmla="*/ 66 w 67"/>
                <a:gd name="T5" fmla="*/ 0 h 95"/>
                <a:gd name="T6" fmla="*/ 67 w 67"/>
                <a:gd name="T7" fmla="*/ 81 h 95"/>
                <a:gd name="T8" fmla="*/ 2 w 67"/>
                <a:gd name="T9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5">
                  <a:moveTo>
                    <a:pt x="2" y="95"/>
                  </a:moveTo>
                  <a:lnTo>
                    <a:pt x="0" y="16"/>
                  </a:lnTo>
                  <a:lnTo>
                    <a:pt x="66" y="0"/>
                  </a:lnTo>
                  <a:lnTo>
                    <a:pt x="67" y="81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35"/>
            <p:cNvSpPr>
              <a:spLocks/>
            </p:cNvSpPr>
            <p:nvPr/>
          </p:nvSpPr>
          <p:spPr bwMode="auto">
            <a:xfrm>
              <a:off x="678" y="2033"/>
              <a:ext cx="1536" cy="345"/>
            </a:xfrm>
            <a:custGeom>
              <a:avLst/>
              <a:gdLst>
                <a:gd name="T0" fmla="*/ 0 w 1536"/>
                <a:gd name="T1" fmla="*/ 307 h 345"/>
                <a:gd name="T2" fmla="*/ 93 w 1536"/>
                <a:gd name="T3" fmla="*/ 309 h 345"/>
                <a:gd name="T4" fmla="*/ 1536 w 1536"/>
                <a:gd name="T5" fmla="*/ 0 h 345"/>
                <a:gd name="T6" fmla="*/ 1535 w 1536"/>
                <a:gd name="T7" fmla="*/ 18 h 345"/>
                <a:gd name="T8" fmla="*/ 0 w 1536"/>
                <a:gd name="T9" fmla="*/ 345 h 345"/>
                <a:gd name="T10" fmla="*/ 0 w 1536"/>
                <a:gd name="T11" fmla="*/ 30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6" h="345">
                  <a:moveTo>
                    <a:pt x="0" y="307"/>
                  </a:moveTo>
                  <a:lnTo>
                    <a:pt x="93" y="309"/>
                  </a:lnTo>
                  <a:lnTo>
                    <a:pt x="1536" y="0"/>
                  </a:lnTo>
                  <a:lnTo>
                    <a:pt x="1535" y="18"/>
                  </a:lnTo>
                  <a:lnTo>
                    <a:pt x="0" y="345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167" y="2390"/>
              <a:ext cx="507" cy="158"/>
            </a:xfrm>
            <a:custGeom>
              <a:avLst/>
              <a:gdLst>
                <a:gd name="T0" fmla="*/ 105 w 507"/>
                <a:gd name="T1" fmla="*/ 157 h 158"/>
                <a:gd name="T2" fmla="*/ 103 w 507"/>
                <a:gd name="T3" fmla="*/ 78 h 158"/>
                <a:gd name="T4" fmla="*/ 0 w 507"/>
                <a:gd name="T5" fmla="*/ 43 h 158"/>
                <a:gd name="T6" fmla="*/ 1 w 507"/>
                <a:gd name="T7" fmla="*/ 0 h 158"/>
                <a:gd name="T8" fmla="*/ 505 w 507"/>
                <a:gd name="T9" fmla="*/ 1 h 158"/>
                <a:gd name="T10" fmla="*/ 507 w 507"/>
                <a:gd name="T11" fmla="*/ 39 h 158"/>
                <a:gd name="T12" fmla="*/ 405 w 507"/>
                <a:gd name="T13" fmla="*/ 78 h 158"/>
                <a:gd name="T14" fmla="*/ 405 w 507"/>
                <a:gd name="T15" fmla="*/ 158 h 158"/>
                <a:gd name="T16" fmla="*/ 105 w 507"/>
                <a:gd name="T17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7" h="158">
                  <a:moveTo>
                    <a:pt x="105" y="157"/>
                  </a:moveTo>
                  <a:lnTo>
                    <a:pt x="103" y="78"/>
                  </a:lnTo>
                  <a:lnTo>
                    <a:pt x="0" y="43"/>
                  </a:lnTo>
                  <a:lnTo>
                    <a:pt x="1" y="0"/>
                  </a:lnTo>
                  <a:lnTo>
                    <a:pt x="505" y="1"/>
                  </a:lnTo>
                  <a:lnTo>
                    <a:pt x="507" y="39"/>
                  </a:lnTo>
                  <a:lnTo>
                    <a:pt x="405" y="78"/>
                  </a:lnTo>
                  <a:lnTo>
                    <a:pt x="405" y="158"/>
                  </a:lnTo>
                  <a:lnTo>
                    <a:pt x="105" y="15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37"/>
            <p:cNvSpPr>
              <a:spLocks/>
            </p:cNvSpPr>
            <p:nvPr/>
          </p:nvSpPr>
          <p:spPr bwMode="auto">
            <a:xfrm>
              <a:off x="584" y="2420"/>
              <a:ext cx="145" cy="46"/>
            </a:xfrm>
            <a:custGeom>
              <a:avLst/>
              <a:gdLst>
                <a:gd name="T0" fmla="*/ 0 w 145"/>
                <a:gd name="T1" fmla="*/ 46 h 46"/>
                <a:gd name="T2" fmla="*/ 88 w 145"/>
                <a:gd name="T3" fmla="*/ 10 h 46"/>
                <a:gd name="T4" fmla="*/ 145 w 145"/>
                <a:gd name="T5" fmla="*/ 0 h 46"/>
                <a:gd name="T6" fmla="*/ 54 w 145"/>
                <a:gd name="T7" fmla="*/ 34 h 46"/>
                <a:gd name="T8" fmla="*/ 0 w 1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46">
                  <a:moveTo>
                    <a:pt x="0" y="46"/>
                  </a:moveTo>
                  <a:lnTo>
                    <a:pt x="88" y="10"/>
                  </a:lnTo>
                  <a:lnTo>
                    <a:pt x="145" y="0"/>
                  </a:lnTo>
                  <a:lnTo>
                    <a:pt x="54" y="34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AutoShape 38" descr="50%"/>
            <p:cNvSpPr>
              <a:spLocks noChangeAspect="1" noChangeArrowheads="1"/>
            </p:cNvSpPr>
            <p:nvPr/>
          </p:nvSpPr>
          <p:spPr bwMode="auto">
            <a:xfrm rot="5400000" flipV="1">
              <a:off x="1259" y="1428"/>
              <a:ext cx="369" cy="1538"/>
            </a:xfrm>
            <a:prstGeom prst="parallelogram">
              <a:avLst>
                <a:gd name="adj" fmla="val 8908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pct50">
                    <a:fgClr>
                      <a:srgbClr val="EAEAEA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AutoShape 39"/>
            <p:cNvSpPr>
              <a:spLocks noChangeAspect="1" noChangeArrowheads="1"/>
            </p:cNvSpPr>
            <p:nvPr/>
          </p:nvSpPr>
          <p:spPr bwMode="auto">
            <a:xfrm rot="5400000" flipV="1">
              <a:off x="675" y="1370"/>
              <a:ext cx="384" cy="1550"/>
            </a:xfrm>
            <a:prstGeom prst="parallelogram">
              <a:avLst>
                <a:gd name="adj" fmla="val 86681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AutoShape 40"/>
            <p:cNvSpPr>
              <a:spLocks noChangeAspect="1" noChangeArrowheads="1"/>
            </p:cNvSpPr>
            <p:nvPr/>
          </p:nvSpPr>
          <p:spPr bwMode="auto">
            <a:xfrm>
              <a:off x="114" y="1995"/>
              <a:ext cx="1989" cy="326"/>
            </a:xfrm>
            <a:prstGeom prst="parallelogram">
              <a:avLst>
                <a:gd name="adj" fmla="val 466546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Line 41"/>
            <p:cNvSpPr>
              <a:spLocks noChangeAspect="1" noChangeShapeType="1"/>
            </p:cNvSpPr>
            <p:nvPr/>
          </p:nvSpPr>
          <p:spPr bwMode="auto">
            <a:xfrm>
              <a:off x="92" y="2339"/>
              <a:ext cx="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Line 42"/>
            <p:cNvSpPr>
              <a:spLocks noChangeAspect="1" noChangeShapeType="1"/>
            </p:cNvSpPr>
            <p:nvPr/>
          </p:nvSpPr>
          <p:spPr bwMode="auto">
            <a:xfrm flipV="1">
              <a:off x="92" y="2323"/>
              <a:ext cx="0" cy="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43"/>
            <p:cNvSpPr>
              <a:spLocks noChangeAspect="1" noChangeShapeType="1"/>
            </p:cNvSpPr>
            <p:nvPr/>
          </p:nvSpPr>
          <p:spPr bwMode="auto">
            <a:xfrm>
              <a:off x="748" y="2322"/>
              <a:ext cx="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Line 44"/>
            <p:cNvSpPr>
              <a:spLocks noChangeAspect="1" noChangeShapeType="1"/>
            </p:cNvSpPr>
            <p:nvPr/>
          </p:nvSpPr>
          <p:spPr bwMode="auto">
            <a:xfrm flipV="1">
              <a:off x="92" y="2289"/>
              <a:ext cx="0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45"/>
            <p:cNvSpPr>
              <a:spLocks noChangeAspect="1" noChangeShapeType="1"/>
            </p:cNvSpPr>
            <p:nvPr/>
          </p:nvSpPr>
          <p:spPr bwMode="auto">
            <a:xfrm flipV="1">
              <a:off x="119" y="2289"/>
              <a:ext cx="0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Line 46"/>
            <p:cNvSpPr>
              <a:spLocks noChangeAspect="1" noChangeShapeType="1"/>
            </p:cNvSpPr>
            <p:nvPr/>
          </p:nvSpPr>
          <p:spPr bwMode="auto">
            <a:xfrm flipH="1">
              <a:off x="92" y="2288"/>
              <a:ext cx="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Line 47"/>
            <p:cNvSpPr>
              <a:spLocks noChangeAspect="1" noChangeShapeType="1"/>
            </p:cNvSpPr>
            <p:nvPr/>
          </p:nvSpPr>
          <p:spPr bwMode="auto">
            <a:xfrm flipV="1">
              <a:off x="260" y="2361"/>
              <a:ext cx="51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48"/>
            <p:cNvSpPr>
              <a:spLocks noChangeAspect="1" noChangeShapeType="1"/>
            </p:cNvSpPr>
            <p:nvPr/>
          </p:nvSpPr>
          <p:spPr bwMode="auto">
            <a:xfrm flipV="1">
              <a:off x="398" y="2361"/>
              <a:ext cx="52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49"/>
            <p:cNvSpPr>
              <a:spLocks noChangeAspect="1" noChangeShapeType="1"/>
            </p:cNvSpPr>
            <p:nvPr/>
          </p:nvSpPr>
          <p:spPr bwMode="auto">
            <a:xfrm flipV="1">
              <a:off x="536" y="2361"/>
              <a:ext cx="52" cy="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50"/>
            <p:cNvSpPr>
              <a:spLocks noChangeAspect="1" noChangeShapeType="1"/>
            </p:cNvSpPr>
            <p:nvPr/>
          </p:nvSpPr>
          <p:spPr bwMode="auto">
            <a:xfrm>
              <a:off x="173" y="2339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51"/>
            <p:cNvSpPr>
              <a:spLocks noChangeAspect="1" noChangeShapeType="1"/>
            </p:cNvSpPr>
            <p:nvPr/>
          </p:nvSpPr>
          <p:spPr bwMode="auto">
            <a:xfrm>
              <a:off x="173" y="2381"/>
              <a:ext cx="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52"/>
            <p:cNvSpPr>
              <a:spLocks noChangeAspect="1" noChangeShapeType="1"/>
            </p:cNvSpPr>
            <p:nvPr/>
          </p:nvSpPr>
          <p:spPr bwMode="auto">
            <a:xfrm flipV="1">
              <a:off x="260" y="2339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53"/>
            <p:cNvSpPr>
              <a:spLocks noChangeAspect="1" noChangeShapeType="1"/>
            </p:cNvSpPr>
            <p:nvPr/>
          </p:nvSpPr>
          <p:spPr bwMode="auto">
            <a:xfrm>
              <a:off x="311" y="2339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Line 54"/>
            <p:cNvSpPr>
              <a:spLocks noChangeAspect="1" noChangeShapeType="1"/>
            </p:cNvSpPr>
            <p:nvPr/>
          </p:nvSpPr>
          <p:spPr bwMode="auto">
            <a:xfrm>
              <a:off x="311" y="2381"/>
              <a:ext cx="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55"/>
            <p:cNvSpPr>
              <a:spLocks noChangeAspect="1" noChangeShapeType="1"/>
            </p:cNvSpPr>
            <p:nvPr/>
          </p:nvSpPr>
          <p:spPr bwMode="auto">
            <a:xfrm flipV="1">
              <a:off x="398" y="2339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Line 56"/>
            <p:cNvSpPr>
              <a:spLocks noChangeAspect="1" noChangeShapeType="1"/>
            </p:cNvSpPr>
            <p:nvPr/>
          </p:nvSpPr>
          <p:spPr bwMode="auto">
            <a:xfrm>
              <a:off x="452" y="2339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Line 57"/>
            <p:cNvSpPr>
              <a:spLocks noChangeAspect="1" noChangeShapeType="1"/>
            </p:cNvSpPr>
            <p:nvPr/>
          </p:nvSpPr>
          <p:spPr bwMode="auto">
            <a:xfrm>
              <a:off x="452" y="2381"/>
              <a:ext cx="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Line 58"/>
            <p:cNvSpPr>
              <a:spLocks noChangeAspect="1" noChangeShapeType="1"/>
            </p:cNvSpPr>
            <p:nvPr/>
          </p:nvSpPr>
          <p:spPr bwMode="auto">
            <a:xfrm flipV="1">
              <a:off x="539" y="2339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Line 59"/>
            <p:cNvSpPr>
              <a:spLocks noChangeAspect="1" noChangeShapeType="1"/>
            </p:cNvSpPr>
            <p:nvPr/>
          </p:nvSpPr>
          <p:spPr bwMode="auto">
            <a:xfrm>
              <a:off x="588" y="2339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Line 60"/>
            <p:cNvSpPr>
              <a:spLocks noChangeAspect="1" noChangeShapeType="1"/>
            </p:cNvSpPr>
            <p:nvPr/>
          </p:nvSpPr>
          <p:spPr bwMode="auto">
            <a:xfrm>
              <a:off x="588" y="2381"/>
              <a:ext cx="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Line 61"/>
            <p:cNvSpPr>
              <a:spLocks noChangeAspect="1" noChangeShapeType="1"/>
            </p:cNvSpPr>
            <p:nvPr/>
          </p:nvSpPr>
          <p:spPr bwMode="auto">
            <a:xfrm flipV="1">
              <a:off x="674" y="2339"/>
              <a:ext cx="0" cy="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Line 62"/>
            <p:cNvSpPr>
              <a:spLocks noChangeAspect="1" noChangeShapeType="1"/>
            </p:cNvSpPr>
            <p:nvPr/>
          </p:nvSpPr>
          <p:spPr bwMode="auto">
            <a:xfrm>
              <a:off x="674" y="2339"/>
              <a:ext cx="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Line 63"/>
            <p:cNvSpPr>
              <a:spLocks noChangeAspect="1" noChangeShapeType="1"/>
            </p:cNvSpPr>
            <p:nvPr/>
          </p:nvSpPr>
          <p:spPr bwMode="auto">
            <a:xfrm>
              <a:off x="260" y="2339"/>
              <a:ext cx="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Line 64"/>
            <p:cNvSpPr>
              <a:spLocks noChangeAspect="1" noChangeShapeType="1"/>
            </p:cNvSpPr>
            <p:nvPr/>
          </p:nvSpPr>
          <p:spPr bwMode="auto">
            <a:xfrm>
              <a:off x="398" y="2339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Line 65"/>
            <p:cNvSpPr>
              <a:spLocks noChangeAspect="1" noChangeShapeType="1"/>
            </p:cNvSpPr>
            <p:nvPr/>
          </p:nvSpPr>
          <p:spPr bwMode="auto">
            <a:xfrm>
              <a:off x="536" y="2339"/>
              <a:ext cx="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Line 66"/>
            <p:cNvSpPr>
              <a:spLocks noChangeAspect="1" noChangeShapeType="1"/>
            </p:cNvSpPr>
            <p:nvPr/>
          </p:nvSpPr>
          <p:spPr bwMode="auto">
            <a:xfrm flipV="1">
              <a:off x="117" y="1994"/>
              <a:ext cx="152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59" name="Group 67"/>
            <p:cNvGrpSpPr>
              <a:grpSpLocks noChangeAspect="1"/>
            </p:cNvGrpSpPr>
            <p:nvPr/>
          </p:nvGrpSpPr>
          <p:grpSpPr bwMode="auto">
            <a:xfrm>
              <a:off x="1749" y="2057"/>
              <a:ext cx="461" cy="175"/>
              <a:chOff x="6053" y="6665"/>
              <a:chExt cx="3407" cy="2510"/>
            </a:xfrm>
          </p:grpSpPr>
          <p:sp>
            <p:nvSpPr>
              <p:cNvPr id="169" name="Line 68"/>
              <p:cNvSpPr>
                <a:spLocks noChangeAspect="1" noChangeShapeType="1"/>
              </p:cNvSpPr>
              <p:nvPr/>
            </p:nvSpPr>
            <p:spPr bwMode="auto">
              <a:xfrm>
                <a:off x="6053" y="8029"/>
                <a:ext cx="0" cy="11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0" name="Line 69"/>
              <p:cNvSpPr>
                <a:spLocks noChangeAspect="1" noChangeShapeType="1"/>
              </p:cNvSpPr>
              <p:nvPr/>
            </p:nvSpPr>
            <p:spPr bwMode="auto">
              <a:xfrm>
                <a:off x="8282" y="8029"/>
                <a:ext cx="0" cy="11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1" name="Line 70"/>
              <p:cNvSpPr>
                <a:spLocks noChangeAspect="1" noChangeShapeType="1"/>
              </p:cNvSpPr>
              <p:nvPr/>
            </p:nvSpPr>
            <p:spPr bwMode="auto">
              <a:xfrm>
                <a:off x="6053" y="9170"/>
                <a:ext cx="22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2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8282" y="7451"/>
                <a:ext cx="758" cy="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3" name="Line 72"/>
              <p:cNvSpPr>
                <a:spLocks noChangeAspect="1" noChangeShapeType="1"/>
              </p:cNvSpPr>
              <p:nvPr/>
            </p:nvSpPr>
            <p:spPr bwMode="auto">
              <a:xfrm>
                <a:off x="8925" y="6846"/>
                <a:ext cx="1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4" name="Line 73"/>
              <p:cNvSpPr>
                <a:spLocks noChangeAspect="1" noChangeShapeType="1"/>
              </p:cNvSpPr>
              <p:nvPr/>
            </p:nvSpPr>
            <p:spPr bwMode="auto">
              <a:xfrm>
                <a:off x="9040" y="6846"/>
                <a:ext cx="0" cy="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5" name="Line 74"/>
              <p:cNvSpPr>
                <a:spLocks noChangeAspect="1" noChangeShapeType="1"/>
              </p:cNvSpPr>
              <p:nvPr/>
            </p:nvSpPr>
            <p:spPr bwMode="auto">
              <a:xfrm>
                <a:off x="8761" y="7803"/>
                <a:ext cx="0" cy="11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6" name="Line 75"/>
              <p:cNvSpPr>
                <a:spLocks noChangeAspect="1" noChangeShapeType="1"/>
              </p:cNvSpPr>
              <p:nvPr/>
            </p:nvSpPr>
            <p:spPr bwMode="auto">
              <a:xfrm flipV="1">
                <a:off x="9025" y="6665"/>
                <a:ext cx="423" cy="1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7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9025" y="7273"/>
                <a:ext cx="423" cy="1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8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8702" y="7271"/>
                <a:ext cx="758" cy="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9" name="Line 78"/>
              <p:cNvSpPr>
                <a:spLocks noChangeAspect="1" noChangeShapeType="1"/>
              </p:cNvSpPr>
              <p:nvPr/>
            </p:nvSpPr>
            <p:spPr bwMode="auto">
              <a:xfrm>
                <a:off x="9460" y="6666"/>
                <a:ext cx="0" cy="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0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8275" y="7858"/>
                <a:ext cx="423" cy="1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1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8275" y="8980"/>
                <a:ext cx="468" cy="1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2" name="Line 81"/>
              <p:cNvSpPr>
                <a:spLocks noChangeAspect="1" noChangeShapeType="1"/>
              </p:cNvSpPr>
              <p:nvPr/>
            </p:nvSpPr>
            <p:spPr bwMode="auto">
              <a:xfrm>
                <a:off x="9315" y="6666"/>
                <a:ext cx="1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60" name="Line 82"/>
            <p:cNvSpPr>
              <a:spLocks noChangeAspect="1" noChangeShapeType="1"/>
            </p:cNvSpPr>
            <p:nvPr/>
          </p:nvSpPr>
          <p:spPr bwMode="auto">
            <a:xfrm flipV="1">
              <a:off x="170" y="2382"/>
              <a:ext cx="20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Line 83"/>
            <p:cNvSpPr>
              <a:spLocks noChangeAspect="1" noChangeShapeType="1"/>
            </p:cNvSpPr>
            <p:nvPr/>
          </p:nvSpPr>
          <p:spPr bwMode="auto">
            <a:xfrm flipV="1">
              <a:off x="279" y="2374"/>
              <a:ext cx="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Line 84"/>
            <p:cNvSpPr>
              <a:spLocks noChangeAspect="1" noChangeShapeType="1"/>
            </p:cNvSpPr>
            <p:nvPr/>
          </p:nvSpPr>
          <p:spPr bwMode="auto">
            <a:xfrm flipV="1">
              <a:off x="417" y="2374"/>
              <a:ext cx="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Line 85"/>
            <p:cNvSpPr>
              <a:spLocks noChangeAspect="1" noChangeShapeType="1"/>
            </p:cNvSpPr>
            <p:nvPr/>
          </p:nvSpPr>
          <p:spPr bwMode="auto">
            <a:xfrm flipV="1">
              <a:off x="554" y="2374"/>
              <a:ext cx="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Line 86"/>
            <p:cNvSpPr>
              <a:spLocks noChangeAspect="1" noChangeShapeType="1"/>
            </p:cNvSpPr>
            <p:nvPr/>
          </p:nvSpPr>
          <p:spPr bwMode="auto">
            <a:xfrm flipV="1">
              <a:off x="710" y="2374"/>
              <a:ext cx="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Line 87"/>
            <p:cNvSpPr>
              <a:spLocks noChangeAspect="1" noChangeShapeType="1"/>
            </p:cNvSpPr>
            <p:nvPr/>
          </p:nvSpPr>
          <p:spPr bwMode="auto">
            <a:xfrm>
              <a:off x="1645" y="1995"/>
              <a:ext cx="4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Line 88"/>
            <p:cNvSpPr>
              <a:spLocks noChangeAspect="1" noChangeShapeType="1"/>
            </p:cNvSpPr>
            <p:nvPr/>
          </p:nvSpPr>
          <p:spPr bwMode="auto">
            <a:xfrm flipV="1">
              <a:off x="748" y="2289"/>
              <a:ext cx="0" cy="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Rectangle 89"/>
            <p:cNvSpPr>
              <a:spLocks noChangeAspect="1" noChangeArrowheads="1"/>
            </p:cNvSpPr>
            <p:nvPr/>
          </p:nvSpPr>
          <p:spPr bwMode="auto">
            <a:xfrm>
              <a:off x="744" y="2289"/>
              <a:ext cx="27" cy="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Rectangle 90"/>
            <p:cNvSpPr>
              <a:spLocks noChangeAspect="1" noChangeArrowheads="1"/>
            </p:cNvSpPr>
            <p:nvPr/>
          </p:nvSpPr>
          <p:spPr bwMode="auto">
            <a:xfrm>
              <a:off x="92" y="2289"/>
              <a:ext cx="26" cy="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Rectangle 91"/>
            <p:cNvSpPr>
              <a:spLocks noChangeAspect="1" noChangeArrowheads="1"/>
            </p:cNvSpPr>
            <p:nvPr/>
          </p:nvSpPr>
          <p:spPr bwMode="auto">
            <a:xfrm>
              <a:off x="173" y="2334"/>
              <a:ext cx="88" cy="4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Rectangle 92"/>
            <p:cNvSpPr>
              <a:spLocks noChangeAspect="1" noChangeArrowheads="1"/>
            </p:cNvSpPr>
            <p:nvPr/>
          </p:nvSpPr>
          <p:spPr bwMode="auto">
            <a:xfrm>
              <a:off x="311" y="2334"/>
              <a:ext cx="88" cy="4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Rectangle 93"/>
            <p:cNvSpPr>
              <a:spLocks noChangeAspect="1" noChangeArrowheads="1"/>
            </p:cNvSpPr>
            <p:nvPr/>
          </p:nvSpPr>
          <p:spPr bwMode="auto">
            <a:xfrm>
              <a:off x="452" y="2334"/>
              <a:ext cx="87" cy="4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Rectangle 94"/>
            <p:cNvSpPr>
              <a:spLocks noChangeAspect="1" noChangeArrowheads="1"/>
            </p:cNvSpPr>
            <p:nvPr/>
          </p:nvSpPr>
          <p:spPr bwMode="auto">
            <a:xfrm>
              <a:off x="588" y="2334"/>
              <a:ext cx="87" cy="4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Rectangle 95"/>
            <p:cNvSpPr>
              <a:spLocks noChangeAspect="1" noChangeArrowheads="1"/>
            </p:cNvSpPr>
            <p:nvPr/>
          </p:nvSpPr>
          <p:spPr bwMode="auto">
            <a:xfrm>
              <a:off x="106" y="2321"/>
              <a:ext cx="654" cy="1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Line 96"/>
            <p:cNvSpPr>
              <a:spLocks noChangeAspect="1" noChangeShapeType="1"/>
            </p:cNvSpPr>
            <p:nvPr/>
          </p:nvSpPr>
          <p:spPr bwMode="auto">
            <a:xfrm flipV="1">
              <a:off x="225" y="1991"/>
              <a:ext cx="1524" cy="327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Line 97"/>
            <p:cNvSpPr>
              <a:spLocks noChangeAspect="1" noChangeShapeType="1"/>
            </p:cNvSpPr>
            <p:nvPr/>
          </p:nvSpPr>
          <p:spPr bwMode="auto">
            <a:xfrm flipV="1">
              <a:off x="345" y="1991"/>
              <a:ext cx="1524" cy="327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Line 98"/>
            <p:cNvSpPr>
              <a:spLocks noChangeAspect="1" noChangeShapeType="1"/>
            </p:cNvSpPr>
            <p:nvPr/>
          </p:nvSpPr>
          <p:spPr bwMode="auto">
            <a:xfrm flipV="1">
              <a:off x="524" y="1991"/>
              <a:ext cx="1524" cy="327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Line 99"/>
            <p:cNvSpPr>
              <a:spLocks noChangeAspect="1" noChangeShapeType="1"/>
            </p:cNvSpPr>
            <p:nvPr/>
          </p:nvSpPr>
          <p:spPr bwMode="auto">
            <a:xfrm flipV="1">
              <a:off x="644" y="2298"/>
              <a:ext cx="98" cy="2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78" name="Group 100"/>
            <p:cNvGrpSpPr>
              <a:grpSpLocks noChangeAspect="1"/>
            </p:cNvGrpSpPr>
            <p:nvPr/>
          </p:nvGrpSpPr>
          <p:grpSpPr bwMode="auto">
            <a:xfrm>
              <a:off x="167" y="2374"/>
              <a:ext cx="565" cy="175"/>
              <a:chOff x="6375" y="8413"/>
              <a:chExt cx="4168" cy="2517"/>
            </a:xfrm>
          </p:grpSpPr>
          <p:sp>
            <p:nvSpPr>
              <p:cNvPr id="149" name="Line 101"/>
              <p:cNvSpPr>
                <a:spLocks noChangeAspect="1" noChangeShapeType="1"/>
              </p:cNvSpPr>
              <p:nvPr/>
            </p:nvSpPr>
            <p:spPr bwMode="auto">
              <a:xfrm>
                <a:off x="6375" y="8601"/>
                <a:ext cx="0" cy="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0" name="Line 102"/>
              <p:cNvSpPr>
                <a:spLocks noChangeAspect="1" noChangeShapeType="1"/>
              </p:cNvSpPr>
              <p:nvPr/>
            </p:nvSpPr>
            <p:spPr bwMode="auto">
              <a:xfrm>
                <a:off x="6390" y="9234"/>
                <a:ext cx="743" cy="5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1" name="Line 103"/>
              <p:cNvSpPr>
                <a:spLocks noChangeAspect="1" noChangeShapeType="1"/>
              </p:cNvSpPr>
              <p:nvPr/>
            </p:nvSpPr>
            <p:spPr bwMode="auto">
              <a:xfrm>
                <a:off x="7133" y="9784"/>
                <a:ext cx="0" cy="11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2" name="Line 104"/>
              <p:cNvSpPr>
                <a:spLocks noChangeAspect="1" noChangeShapeType="1"/>
              </p:cNvSpPr>
              <p:nvPr/>
            </p:nvSpPr>
            <p:spPr bwMode="auto">
              <a:xfrm>
                <a:off x="9362" y="9784"/>
                <a:ext cx="0" cy="11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3" name="Line 105"/>
              <p:cNvSpPr>
                <a:spLocks noChangeAspect="1" noChangeShapeType="1"/>
              </p:cNvSpPr>
              <p:nvPr/>
            </p:nvSpPr>
            <p:spPr bwMode="auto">
              <a:xfrm>
                <a:off x="7133" y="10925"/>
                <a:ext cx="222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4" name="Line 106"/>
              <p:cNvSpPr>
                <a:spLocks noChangeAspect="1" noChangeShapeType="1"/>
              </p:cNvSpPr>
              <p:nvPr/>
            </p:nvSpPr>
            <p:spPr bwMode="auto">
              <a:xfrm flipV="1">
                <a:off x="9362" y="9206"/>
                <a:ext cx="758" cy="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5" name="Line 107"/>
              <p:cNvSpPr>
                <a:spLocks noChangeAspect="1" noChangeShapeType="1"/>
              </p:cNvSpPr>
              <p:nvPr/>
            </p:nvSpPr>
            <p:spPr bwMode="auto">
              <a:xfrm>
                <a:off x="6375" y="8601"/>
                <a:ext cx="374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6" name="Line 108"/>
              <p:cNvSpPr>
                <a:spLocks noChangeAspect="1" noChangeShapeType="1"/>
              </p:cNvSpPr>
              <p:nvPr/>
            </p:nvSpPr>
            <p:spPr bwMode="auto">
              <a:xfrm>
                <a:off x="10120" y="8601"/>
                <a:ext cx="0" cy="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7" name="Line 109"/>
              <p:cNvSpPr>
                <a:spLocks noChangeAspect="1" noChangeShapeType="1"/>
              </p:cNvSpPr>
              <p:nvPr/>
            </p:nvSpPr>
            <p:spPr bwMode="auto">
              <a:xfrm>
                <a:off x="9841" y="9558"/>
                <a:ext cx="0" cy="11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8" name="Line 110"/>
              <p:cNvSpPr>
                <a:spLocks noChangeAspect="1" noChangeShapeType="1"/>
              </p:cNvSpPr>
              <p:nvPr/>
            </p:nvSpPr>
            <p:spPr bwMode="auto">
              <a:xfrm flipV="1">
                <a:off x="10105" y="9028"/>
                <a:ext cx="423" cy="1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9" name="Line 111"/>
              <p:cNvSpPr>
                <a:spLocks noChangeAspect="1" noChangeShapeType="1"/>
              </p:cNvSpPr>
              <p:nvPr/>
            </p:nvSpPr>
            <p:spPr bwMode="auto">
              <a:xfrm flipV="1">
                <a:off x="9782" y="9026"/>
                <a:ext cx="758" cy="5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0" name="Line 112"/>
              <p:cNvSpPr>
                <a:spLocks noChangeAspect="1" noChangeShapeType="1"/>
              </p:cNvSpPr>
              <p:nvPr/>
            </p:nvSpPr>
            <p:spPr bwMode="auto">
              <a:xfrm>
                <a:off x="10540" y="8421"/>
                <a:ext cx="0" cy="6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1" name="Line 113"/>
              <p:cNvSpPr>
                <a:spLocks noChangeAspect="1" noChangeShapeType="1"/>
              </p:cNvSpPr>
              <p:nvPr/>
            </p:nvSpPr>
            <p:spPr bwMode="auto">
              <a:xfrm flipV="1">
                <a:off x="9355" y="9613"/>
                <a:ext cx="423" cy="1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2" name="Line 114"/>
              <p:cNvSpPr>
                <a:spLocks noChangeAspect="1" noChangeShapeType="1"/>
              </p:cNvSpPr>
              <p:nvPr/>
            </p:nvSpPr>
            <p:spPr bwMode="auto">
              <a:xfrm flipV="1">
                <a:off x="9355" y="10735"/>
                <a:ext cx="468" cy="1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3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6378" y="8526"/>
                <a:ext cx="153" cy="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7188" y="8417"/>
                <a:ext cx="23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5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8208" y="8417"/>
                <a:ext cx="23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6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9213" y="8417"/>
                <a:ext cx="23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7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10368" y="8417"/>
                <a:ext cx="1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8" name="Line 120"/>
              <p:cNvSpPr>
                <a:spLocks noChangeAspect="1" noChangeShapeType="1"/>
              </p:cNvSpPr>
              <p:nvPr/>
            </p:nvSpPr>
            <p:spPr bwMode="auto">
              <a:xfrm flipV="1">
                <a:off x="10120" y="8413"/>
                <a:ext cx="423" cy="1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79" name="Group 121"/>
            <p:cNvGrpSpPr>
              <a:grpSpLocks noChangeAspect="1"/>
            </p:cNvGrpSpPr>
            <p:nvPr/>
          </p:nvGrpSpPr>
          <p:grpSpPr bwMode="auto">
            <a:xfrm>
              <a:off x="320" y="2066"/>
              <a:ext cx="276" cy="212"/>
              <a:chOff x="1725" y="3060"/>
              <a:chExt cx="2040" cy="3045"/>
            </a:xfrm>
          </p:grpSpPr>
          <p:sp>
            <p:nvSpPr>
              <p:cNvPr id="146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1725" y="3060"/>
                <a:ext cx="143" cy="30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7" name="Line 123"/>
              <p:cNvSpPr>
                <a:spLocks noChangeAspect="1" noChangeShapeType="1"/>
              </p:cNvSpPr>
              <p:nvPr/>
            </p:nvSpPr>
            <p:spPr bwMode="auto">
              <a:xfrm>
                <a:off x="1875" y="3495"/>
                <a:ext cx="18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8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1890" y="3515"/>
                <a:ext cx="1125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80" name="Group 125"/>
            <p:cNvGrpSpPr>
              <a:grpSpLocks noChangeAspect="1"/>
            </p:cNvGrpSpPr>
            <p:nvPr/>
          </p:nvGrpSpPr>
          <p:grpSpPr bwMode="auto">
            <a:xfrm>
              <a:off x="1266" y="1863"/>
              <a:ext cx="277" cy="212"/>
              <a:chOff x="1725" y="3060"/>
              <a:chExt cx="2040" cy="3045"/>
            </a:xfrm>
          </p:grpSpPr>
          <p:sp>
            <p:nvSpPr>
              <p:cNvPr id="143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1725" y="3060"/>
                <a:ext cx="143" cy="30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4" name="Line 127"/>
              <p:cNvSpPr>
                <a:spLocks noChangeAspect="1" noChangeShapeType="1"/>
              </p:cNvSpPr>
              <p:nvPr/>
            </p:nvSpPr>
            <p:spPr bwMode="auto">
              <a:xfrm>
                <a:off x="1875" y="3495"/>
                <a:ext cx="18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5" name="Line 128"/>
              <p:cNvSpPr>
                <a:spLocks noChangeAspect="1" noChangeShapeType="1"/>
              </p:cNvSpPr>
              <p:nvPr/>
            </p:nvSpPr>
            <p:spPr bwMode="auto">
              <a:xfrm flipV="1">
                <a:off x="1890" y="3515"/>
                <a:ext cx="1125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81" name="Line 129"/>
            <p:cNvSpPr>
              <a:spLocks noChangeAspect="1" noChangeShapeType="1"/>
            </p:cNvSpPr>
            <p:nvPr/>
          </p:nvSpPr>
          <p:spPr bwMode="auto">
            <a:xfrm>
              <a:off x="675" y="2340"/>
              <a:ext cx="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Line 130"/>
            <p:cNvSpPr>
              <a:spLocks noChangeAspect="1" noChangeShapeType="1"/>
            </p:cNvSpPr>
            <p:nvPr/>
          </p:nvSpPr>
          <p:spPr bwMode="auto">
            <a:xfrm>
              <a:off x="93" y="2340"/>
              <a:ext cx="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Line 131"/>
            <p:cNvSpPr>
              <a:spLocks noChangeAspect="1" noChangeShapeType="1"/>
            </p:cNvSpPr>
            <p:nvPr/>
          </p:nvSpPr>
          <p:spPr bwMode="auto">
            <a:xfrm>
              <a:off x="261" y="2340"/>
              <a:ext cx="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Line 132"/>
            <p:cNvSpPr>
              <a:spLocks noChangeAspect="1" noChangeShapeType="1"/>
            </p:cNvSpPr>
            <p:nvPr/>
          </p:nvSpPr>
          <p:spPr bwMode="auto">
            <a:xfrm>
              <a:off x="399" y="2340"/>
              <a:ext cx="5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Line 133"/>
            <p:cNvSpPr>
              <a:spLocks noChangeAspect="1" noChangeShapeType="1"/>
            </p:cNvSpPr>
            <p:nvPr/>
          </p:nvSpPr>
          <p:spPr bwMode="auto">
            <a:xfrm>
              <a:off x="540" y="2340"/>
              <a:ext cx="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6" name="Group 134"/>
            <p:cNvGrpSpPr>
              <a:grpSpLocks noChangeAspect="1"/>
            </p:cNvGrpSpPr>
            <p:nvPr/>
          </p:nvGrpSpPr>
          <p:grpSpPr bwMode="auto">
            <a:xfrm>
              <a:off x="164" y="1860"/>
              <a:ext cx="1563" cy="341"/>
              <a:chOff x="818" y="953"/>
              <a:chExt cx="11542" cy="4897"/>
            </a:xfrm>
          </p:grpSpPr>
          <p:sp>
            <p:nvSpPr>
              <p:cNvPr id="121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870" y="1080"/>
                <a:ext cx="11490" cy="47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" name="Freeform 136"/>
              <p:cNvSpPr>
                <a:spLocks noChangeAspect="1"/>
              </p:cNvSpPr>
              <p:nvPr/>
            </p:nvSpPr>
            <p:spPr bwMode="auto">
              <a:xfrm>
                <a:off x="3630" y="1410"/>
                <a:ext cx="7050" cy="2940"/>
              </a:xfrm>
              <a:custGeom>
                <a:avLst/>
                <a:gdLst>
                  <a:gd name="T0" fmla="*/ 0 w 7050"/>
                  <a:gd name="T1" fmla="*/ 2940 h 2940"/>
                  <a:gd name="T2" fmla="*/ 1298 w 7050"/>
                  <a:gd name="T3" fmla="*/ 2490 h 2940"/>
                  <a:gd name="T4" fmla="*/ 4140 w 7050"/>
                  <a:gd name="T5" fmla="*/ 1410 h 2940"/>
                  <a:gd name="T6" fmla="*/ 7050 w 7050"/>
                  <a:gd name="T7" fmla="*/ 0 h 2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50" h="2940">
                    <a:moveTo>
                      <a:pt x="0" y="2940"/>
                    </a:moveTo>
                    <a:cubicBezTo>
                      <a:pt x="216" y="2865"/>
                      <a:pt x="608" y="2745"/>
                      <a:pt x="1298" y="2490"/>
                    </a:cubicBezTo>
                    <a:cubicBezTo>
                      <a:pt x="1988" y="2235"/>
                      <a:pt x="3181" y="1825"/>
                      <a:pt x="4140" y="1410"/>
                    </a:cubicBezTo>
                    <a:cubicBezTo>
                      <a:pt x="5099" y="995"/>
                      <a:pt x="6565" y="235"/>
                      <a:pt x="7050" y="0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Freeform 137"/>
              <p:cNvSpPr>
                <a:spLocks noChangeAspect="1"/>
              </p:cNvSpPr>
              <p:nvPr/>
            </p:nvSpPr>
            <p:spPr bwMode="auto">
              <a:xfrm>
                <a:off x="4470" y="4073"/>
                <a:ext cx="8" cy="277"/>
              </a:xfrm>
              <a:custGeom>
                <a:avLst/>
                <a:gdLst>
                  <a:gd name="T0" fmla="*/ 0 w 8"/>
                  <a:gd name="T1" fmla="*/ 0 h 277"/>
                  <a:gd name="T2" fmla="*/ 8 w 8"/>
                  <a:gd name="T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77">
                    <a:moveTo>
                      <a:pt x="0" y="0"/>
                    </a:moveTo>
                    <a:lnTo>
                      <a:pt x="8" y="27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4" name="Line 138"/>
              <p:cNvSpPr>
                <a:spLocks noChangeAspect="1" noChangeShapeType="1"/>
              </p:cNvSpPr>
              <p:nvPr/>
            </p:nvSpPr>
            <p:spPr bwMode="auto">
              <a:xfrm>
                <a:off x="5190" y="3795"/>
                <a:ext cx="0" cy="2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5" name="Freeform 139"/>
              <p:cNvSpPr>
                <a:spLocks noChangeAspect="1"/>
              </p:cNvSpPr>
              <p:nvPr/>
            </p:nvSpPr>
            <p:spPr bwMode="auto">
              <a:xfrm>
                <a:off x="5828" y="3578"/>
                <a:ext cx="1" cy="217"/>
              </a:xfrm>
              <a:custGeom>
                <a:avLst/>
                <a:gdLst>
                  <a:gd name="T0" fmla="*/ 0 w 1"/>
                  <a:gd name="T1" fmla="*/ 0 h 217"/>
                  <a:gd name="T2" fmla="*/ 1 w 1"/>
                  <a:gd name="T3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lnTo>
                      <a:pt x="1" y="21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6" name="Line 140"/>
              <p:cNvSpPr>
                <a:spLocks noChangeAspect="1" noChangeShapeType="1"/>
              </p:cNvSpPr>
              <p:nvPr/>
            </p:nvSpPr>
            <p:spPr bwMode="auto">
              <a:xfrm>
                <a:off x="6427" y="3338"/>
                <a:ext cx="0" cy="20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7" name="Line 141"/>
              <p:cNvSpPr>
                <a:spLocks noChangeAspect="1" noChangeShapeType="1"/>
              </p:cNvSpPr>
              <p:nvPr/>
            </p:nvSpPr>
            <p:spPr bwMode="auto">
              <a:xfrm>
                <a:off x="7020" y="3121"/>
                <a:ext cx="0" cy="18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8" name="Line 142"/>
              <p:cNvSpPr>
                <a:spLocks noChangeAspect="1" noChangeShapeType="1"/>
              </p:cNvSpPr>
              <p:nvPr/>
            </p:nvSpPr>
            <p:spPr bwMode="auto">
              <a:xfrm>
                <a:off x="7590" y="2895"/>
                <a:ext cx="0" cy="1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9" name="Line 143"/>
              <p:cNvSpPr>
                <a:spLocks noChangeAspect="1" noChangeShapeType="1"/>
              </p:cNvSpPr>
              <p:nvPr/>
            </p:nvSpPr>
            <p:spPr bwMode="auto">
              <a:xfrm>
                <a:off x="8100" y="2693"/>
                <a:ext cx="0" cy="1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0" name="Line 144"/>
              <p:cNvSpPr>
                <a:spLocks noChangeAspect="1" noChangeShapeType="1"/>
              </p:cNvSpPr>
              <p:nvPr/>
            </p:nvSpPr>
            <p:spPr bwMode="auto">
              <a:xfrm>
                <a:off x="8580" y="2460"/>
                <a:ext cx="0" cy="1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1" name="Line 145"/>
              <p:cNvSpPr>
                <a:spLocks noChangeAspect="1" noChangeShapeType="1"/>
              </p:cNvSpPr>
              <p:nvPr/>
            </p:nvSpPr>
            <p:spPr bwMode="auto">
              <a:xfrm>
                <a:off x="9180" y="2161"/>
                <a:ext cx="0" cy="2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2" name="Line 146"/>
              <p:cNvSpPr>
                <a:spLocks noChangeAspect="1" noChangeShapeType="1"/>
              </p:cNvSpPr>
              <p:nvPr/>
            </p:nvSpPr>
            <p:spPr bwMode="auto">
              <a:xfrm>
                <a:off x="9690" y="1920"/>
                <a:ext cx="0" cy="2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147"/>
              <p:cNvSpPr>
                <a:spLocks noChangeAspect="1" noChangeShapeType="1"/>
              </p:cNvSpPr>
              <p:nvPr/>
            </p:nvSpPr>
            <p:spPr bwMode="auto">
              <a:xfrm>
                <a:off x="10259" y="1628"/>
                <a:ext cx="0" cy="3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Freeform 148"/>
              <p:cNvSpPr>
                <a:spLocks noChangeAspect="1"/>
              </p:cNvSpPr>
              <p:nvPr/>
            </p:nvSpPr>
            <p:spPr bwMode="auto">
              <a:xfrm>
                <a:off x="11070" y="1313"/>
                <a:ext cx="8" cy="299"/>
              </a:xfrm>
              <a:custGeom>
                <a:avLst/>
                <a:gdLst>
                  <a:gd name="T0" fmla="*/ 0 w 8"/>
                  <a:gd name="T1" fmla="*/ 0 h 299"/>
                  <a:gd name="T2" fmla="*/ 8 w 8"/>
                  <a:gd name="T3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99">
                    <a:moveTo>
                      <a:pt x="0" y="0"/>
                    </a:moveTo>
                    <a:lnTo>
                      <a:pt x="8" y="29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Freeform 149"/>
              <p:cNvSpPr>
                <a:spLocks noChangeAspect="1"/>
              </p:cNvSpPr>
              <p:nvPr/>
            </p:nvSpPr>
            <p:spPr bwMode="auto">
              <a:xfrm>
                <a:off x="818" y="4350"/>
                <a:ext cx="2812" cy="1298"/>
              </a:xfrm>
              <a:custGeom>
                <a:avLst/>
                <a:gdLst>
                  <a:gd name="T0" fmla="*/ 0 w 2812"/>
                  <a:gd name="T1" fmla="*/ 1298 h 1298"/>
                  <a:gd name="T2" fmla="*/ 1515 w 2812"/>
                  <a:gd name="T3" fmla="*/ 615 h 1298"/>
                  <a:gd name="T4" fmla="*/ 2812 w 2812"/>
                  <a:gd name="T5" fmla="*/ 0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2" h="1298">
                    <a:moveTo>
                      <a:pt x="0" y="1298"/>
                    </a:moveTo>
                    <a:cubicBezTo>
                      <a:pt x="253" y="1184"/>
                      <a:pt x="1046" y="831"/>
                      <a:pt x="1515" y="615"/>
                    </a:cubicBezTo>
                    <a:cubicBezTo>
                      <a:pt x="1984" y="399"/>
                      <a:pt x="2542" y="128"/>
                      <a:pt x="2812" y="0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150"/>
              <p:cNvSpPr>
                <a:spLocks noChangeAspect="1" noChangeShapeType="1"/>
              </p:cNvSpPr>
              <p:nvPr/>
            </p:nvSpPr>
            <p:spPr bwMode="auto">
              <a:xfrm>
                <a:off x="3285" y="4530"/>
                <a:ext cx="0" cy="3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7" name="Line 151"/>
              <p:cNvSpPr>
                <a:spLocks noChangeAspect="1" noChangeShapeType="1"/>
              </p:cNvSpPr>
              <p:nvPr/>
            </p:nvSpPr>
            <p:spPr bwMode="auto">
              <a:xfrm>
                <a:off x="2513" y="4891"/>
                <a:ext cx="0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8" name="Line 152"/>
              <p:cNvSpPr>
                <a:spLocks noChangeAspect="1" noChangeShapeType="1"/>
              </p:cNvSpPr>
              <p:nvPr/>
            </p:nvSpPr>
            <p:spPr bwMode="auto">
              <a:xfrm>
                <a:off x="1890" y="5167"/>
                <a:ext cx="0" cy="2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153"/>
              <p:cNvSpPr>
                <a:spLocks noChangeAspect="1" noChangeShapeType="1"/>
              </p:cNvSpPr>
              <p:nvPr/>
            </p:nvSpPr>
            <p:spPr bwMode="auto">
              <a:xfrm>
                <a:off x="1305" y="5438"/>
                <a:ext cx="0" cy="2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0" name="Freeform 154"/>
              <p:cNvSpPr>
                <a:spLocks noChangeAspect="1"/>
              </p:cNvSpPr>
              <p:nvPr/>
            </p:nvSpPr>
            <p:spPr bwMode="auto">
              <a:xfrm>
                <a:off x="10643" y="953"/>
                <a:ext cx="1597" cy="472"/>
              </a:xfrm>
              <a:custGeom>
                <a:avLst/>
                <a:gdLst>
                  <a:gd name="T0" fmla="*/ 0 w 1597"/>
                  <a:gd name="T1" fmla="*/ 472 h 472"/>
                  <a:gd name="T2" fmla="*/ 750 w 1597"/>
                  <a:gd name="T3" fmla="*/ 277 h 472"/>
                  <a:gd name="T4" fmla="*/ 1597 w 1597"/>
                  <a:gd name="T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7" h="472">
                    <a:moveTo>
                      <a:pt x="0" y="472"/>
                    </a:moveTo>
                    <a:cubicBezTo>
                      <a:pt x="125" y="440"/>
                      <a:pt x="484" y="356"/>
                      <a:pt x="750" y="277"/>
                    </a:cubicBezTo>
                    <a:cubicBezTo>
                      <a:pt x="1016" y="198"/>
                      <a:pt x="1421" y="58"/>
                      <a:pt x="1597" y="0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1" name="Freeform 155"/>
              <p:cNvSpPr>
                <a:spLocks noChangeAspect="1"/>
              </p:cNvSpPr>
              <p:nvPr/>
            </p:nvSpPr>
            <p:spPr bwMode="auto">
              <a:xfrm>
                <a:off x="11610" y="1163"/>
                <a:ext cx="1" cy="232"/>
              </a:xfrm>
              <a:custGeom>
                <a:avLst/>
                <a:gdLst>
                  <a:gd name="T0" fmla="*/ 0 w 1"/>
                  <a:gd name="T1" fmla="*/ 0 h 232"/>
                  <a:gd name="T2" fmla="*/ 0 w 1"/>
                  <a:gd name="T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32">
                    <a:moveTo>
                      <a:pt x="0" y="0"/>
                    </a:moveTo>
                    <a:lnTo>
                      <a:pt x="0" y="2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2" name="Freeform 156"/>
              <p:cNvSpPr>
                <a:spLocks noChangeAspect="1"/>
              </p:cNvSpPr>
              <p:nvPr/>
            </p:nvSpPr>
            <p:spPr bwMode="auto">
              <a:xfrm>
                <a:off x="12053" y="1028"/>
                <a:ext cx="1" cy="180"/>
              </a:xfrm>
              <a:custGeom>
                <a:avLst/>
                <a:gdLst>
                  <a:gd name="T0" fmla="*/ 0 w 1"/>
                  <a:gd name="T1" fmla="*/ 0 h 180"/>
                  <a:gd name="T2" fmla="*/ 0 w 1"/>
                  <a:gd name="T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0" y="1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87" name="Group 157"/>
            <p:cNvGrpSpPr>
              <a:grpSpLocks noChangeAspect="1"/>
            </p:cNvGrpSpPr>
            <p:nvPr/>
          </p:nvGrpSpPr>
          <p:grpSpPr bwMode="auto">
            <a:xfrm>
              <a:off x="414" y="1860"/>
              <a:ext cx="1563" cy="341"/>
              <a:chOff x="818" y="953"/>
              <a:chExt cx="11542" cy="4897"/>
            </a:xfrm>
          </p:grpSpPr>
          <p:sp>
            <p:nvSpPr>
              <p:cNvPr id="99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870" y="1080"/>
                <a:ext cx="11490" cy="47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Freeform 159"/>
              <p:cNvSpPr>
                <a:spLocks noChangeAspect="1"/>
              </p:cNvSpPr>
              <p:nvPr/>
            </p:nvSpPr>
            <p:spPr bwMode="auto">
              <a:xfrm>
                <a:off x="3630" y="1410"/>
                <a:ext cx="7050" cy="2940"/>
              </a:xfrm>
              <a:custGeom>
                <a:avLst/>
                <a:gdLst>
                  <a:gd name="T0" fmla="*/ 0 w 7050"/>
                  <a:gd name="T1" fmla="*/ 2940 h 2940"/>
                  <a:gd name="T2" fmla="*/ 1298 w 7050"/>
                  <a:gd name="T3" fmla="*/ 2490 h 2940"/>
                  <a:gd name="T4" fmla="*/ 4140 w 7050"/>
                  <a:gd name="T5" fmla="*/ 1410 h 2940"/>
                  <a:gd name="T6" fmla="*/ 7050 w 7050"/>
                  <a:gd name="T7" fmla="*/ 0 h 2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50" h="2940">
                    <a:moveTo>
                      <a:pt x="0" y="2940"/>
                    </a:moveTo>
                    <a:cubicBezTo>
                      <a:pt x="216" y="2865"/>
                      <a:pt x="608" y="2745"/>
                      <a:pt x="1298" y="2490"/>
                    </a:cubicBezTo>
                    <a:cubicBezTo>
                      <a:pt x="1988" y="2235"/>
                      <a:pt x="3181" y="1825"/>
                      <a:pt x="4140" y="1410"/>
                    </a:cubicBezTo>
                    <a:cubicBezTo>
                      <a:pt x="5099" y="995"/>
                      <a:pt x="6565" y="235"/>
                      <a:pt x="7050" y="0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Freeform 160"/>
              <p:cNvSpPr>
                <a:spLocks noChangeAspect="1"/>
              </p:cNvSpPr>
              <p:nvPr/>
            </p:nvSpPr>
            <p:spPr bwMode="auto">
              <a:xfrm>
                <a:off x="4470" y="4073"/>
                <a:ext cx="8" cy="277"/>
              </a:xfrm>
              <a:custGeom>
                <a:avLst/>
                <a:gdLst>
                  <a:gd name="T0" fmla="*/ 0 w 8"/>
                  <a:gd name="T1" fmla="*/ 0 h 277"/>
                  <a:gd name="T2" fmla="*/ 8 w 8"/>
                  <a:gd name="T3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77">
                    <a:moveTo>
                      <a:pt x="0" y="0"/>
                    </a:moveTo>
                    <a:lnTo>
                      <a:pt x="8" y="27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161"/>
              <p:cNvSpPr>
                <a:spLocks noChangeAspect="1" noChangeShapeType="1"/>
              </p:cNvSpPr>
              <p:nvPr/>
            </p:nvSpPr>
            <p:spPr bwMode="auto">
              <a:xfrm>
                <a:off x="5190" y="3795"/>
                <a:ext cx="0" cy="2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Freeform 162"/>
              <p:cNvSpPr>
                <a:spLocks noChangeAspect="1"/>
              </p:cNvSpPr>
              <p:nvPr/>
            </p:nvSpPr>
            <p:spPr bwMode="auto">
              <a:xfrm>
                <a:off x="5828" y="3578"/>
                <a:ext cx="1" cy="217"/>
              </a:xfrm>
              <a:custGeom>
                <a:avLst/>
                <a:gdLst>
                  <a:gd name="T0" fmla="*/ 0 w 1"/>
                  <a:gd name="T1" fmla="*/ 0 h 217"/>
                  <a:gd name="T2" fmla="*/ 1 w 1"/>
                  <a:gd name="T3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lnTo>
                      <a:pt x="1" y="217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163"/>
              <p:cNvSpPr>
                <a:spLocks noChangeAspect="1" noChangeShapeType="1"/>
              </p:cNvSpPr>
              <p:nvPr/>
            </p:nvSpPr>
            <p:spPr bwMode="auto">
              <a:xfrm>
                <a:off x="6427" y="3338"/>
                <a:ext cx="0" cy="20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164"/>
              <p:cNvSpPr>
                <a:spLocks noChangeAspect="1" noChangeShapeType="1"/>
              </p:cNvSpPr>
              <p:nvPr/>
            </p:nvSpPr>
            <p:spPr bwMode="auto">
              <a:xfrm>
                <a:off x="7020" y="3121"/>
                <a:ext cx="0" cy="18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165"/>
              <p:cNvSpPr>
                <a:spLocks noChangeAspect="1" noChangeShapeType="1"/>
              </p:cNvSpPr>
              <p:nvPr/>
            </p:nvSpPr>
            <p:spPr bwMode="auto">
              <a:xfrm>
                <a:off x="7590" y="2895"/>
                <a:ext cx="0" cy="16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166"/>
              <p:cNvSpPr>
                <a:spLocks noChangeAspect="1" noChangeShapeType="1"/>
              </p:cNvSpPr>
              <p:nvPr/>
            </p:nvSpPr>
            <p:spPr bwMode="auto">
              <a:xfrm>
                <a:off x="8100" y="2693"/>
                <a:ext cx="0" cy="15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167"/>
              <p:cNvSpPr>
                <a:spLocks noChangeAspect="1" noChangeShapeType="1"/>
              </p:cNvSpPr>
              <p:nvPr/>
            </p:nvSpPr>
            <p:spPr bwMode="auto">
              <a:xfrm>
                <a:off x="8580" y="2460"/>
                <a:ext cx="0" cy="1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168"/>
              <p:cNvSpPr>
                <a:spLocks noChangeAspect="1" noChangeShapeType="1"/>
              </p:cNvSpPr>
              <p:nvPr/>
            </p:nvSpPr>
            <p:spPr bwMode="auto">
              <a:xfrm>
                <a:off x="9180" y="2161"/>
                <a:ext cx="0" cy="2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169"/>
              <p:cNvSpPr>
                <a:spLocks noChangeAspect="1" noChangeShapeType="1"/>
              </p:cNvSpPr>
              <p:nvPr/>
            </p:nvSpPr>
            <p:spPr bwMode="auto">
              <a:xfrm>
                <a:off x="9690" y="1920"/>
                <a:ext cx="0" cy="2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170"/>
              <p:cNvSpPr>
                <a:spLocks noChangeAspect="1" noChangeShapeType="1"/>
              </p:cNvSpPr>
              <p:nvPr/>
            </p:nvSpPr>
            <p:spPr bwMode="auto">
              <a:xfrm>
                <a:off x="10259" y="1628"/>
                <a:ext cx="0" cy="3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Freeform 171"/>
              <p:cNvSpPr>
                <a:spLocks noChangeAspect="1"/>
              </p:cNvSpPr>
              <p:nvPr/>
            </p:nvSpPr>
            <p:spPr bwMode="auto">
              <a:xfrm>
                <a:off x="11070" y="1313"/>
                <a:ext cx="8" cy="299"/>
              </a:xfrm>
              <a:custGeom>
                <a:avLst/>
                <a:gdLst>
                  <a:gd name="T0" fmla="*/ 0 w 8"/>
                  <a:gd name="T1" fmla="*/ 0 h 299"/>
                  <a:gd name="T2" fmla="*/ 8 w 8"/>
                  <a:gd name="T3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299">
                    <a:moveTo>
                      <a:pt x="0" y="0"/>
                    </a:moveTo>
                    <a:lnTo>
                      <a:pt x="8" y="29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Freeform 172"/>
              <p:cNvSpPr>
                <a:spLocks noChangeAspect="1"/>
              </p:cNvSpPr>
              <p:nvPr/>
            </p:nvSpPr>
            <p:spPr bwMode="auto">
              <a:xfrm>
                <a:off x="818" y="4350"/>
                <a:ext cx="2812" cy="1298"/>
              </a:xfrm>
              <a:custGeom>
                <a:avLst/>
                <a:gdLst>
                  <a:gd name="T0" fmla="*/ 0 w 2812"/>
                  <a:gd name="T1" fmla="*/ 1298 h 1298"/>
                  <a:gd name="T2" fmla="*/ 1515 w 2812"/>
                  <a:gd name="T3" fmla="*/ 615 h 1298"/>
                  <a:gd name="T4" fmla="*/ 2812 w 2812"/>
                  <a:gd name="T5" fmla="*/ 0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12" h="1298">
                    <a:moveTo>
                      <a:pt x="0" y="1298"/>
                    </a:moveTo>
                    <a:cubicBezTo>
                      <a:pt x="253" y="1184"/>
                      <a:pt x="1046" y="831"/>
                      <a:pt x="1515" y="615"/>
                    </a:cubicBezTo>
                    <a:cubicBezTo>
                      <a:pt x="1984" y="399"/>
                      <a:pt x="2542" y="128"/>
                      <a:pt x="2812" y="0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173"/>
              <p:cNvSpPr>
                <a:spLocks noChangeAspect="1" noChangeShapeType="1"/>
              </p:cNvSpPr>
              <p:nvPr/>
            </p:nvSpPr>
            <p:spPr bwMode="auto">
              <a:xfrm>
                <a:off x="3285" y="4530"/>
                <a:ext cx="0" cy="31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174"/>
              <p:cNvSpPr>
                <a:spLocks noChangeAspect="1" noChangeShapeType="1"/>
              </p:cNvSpPr>
              <p:nvPr/>
            </p:nvSpPr>
            <p:spPr bwMode="auto">
              <a:xfrm>
                <a:off x="2513" y="4891"/>
                <a:ext cx="0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75"/>
              <p:cNvSpPr>
                <a:spLocks noChangeAspect="1" noChangeShapeType="1"/>
              </p:cNvSpPr>
              <p:nvPr/>
            </p:nvSpPr>
            <p:spPr bwMode="auto">
              <a:xfrm>
                <a:off x="1890" y="5167"/>
                <a:ext cx="0" cy="2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176"/>
              <p:cNvSpPr>
                <a:spLocks noChangeAspect="1" noChangeShapeType="1"/>
              </p:cNvSpPr>
              <p:nvPr/>
            </p:nvSpPr>
            <p:spPr bwMode="auto">
              <a:xfrm>
                <a:off x="1305" y="5438"/>
                <a:ext cx="0" cy="2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Freeform 177"/>
              <p:cNvSpPr>
                <a:spLocks noChangeAspect="1"/>
              </p:cNvSpPr>
              <p:nvPr/>
            </p:nvSpPr>
            <p:spPr bwMode="auto">
              <a:xfrm>
                <a:off x="10643" y="953"/>
                <a:ext cx="1597" cy="472"/>
              </a:xfrm>
              <a:custGeom>
                <a:avLst/>
                <a:gdLst>
                  <a:gd name="T0" fmla="*/ 0 w 1597"/>
                  <a:gd name="T1" fmla="*/ 472 h 472"/>
                  <a:gd name="T2" fmla="*/ 750 w 1597"/>
                  <a:gd name="T3" fmla="*/ 277 h 472"/>
                  <a:gd name="T4" fmla="*/ 1597 w 1597"/>
                  <a:gd name="T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7" h="472">
                    <a:moveTo>
                      <a:pt x="0" y="472"/>
                    </a:moveTo>
                    <a:cubicBezTo>
                      <a:pt x="125" y="440"/>
                      <a:pt x="484" y="356"/>
                      <a:pt x="750" y="277"/>
                    </a:cubicBezTo>
                    <a:cubicBezTo>
                      <a:pt x="1016" y="198"/>
                      <a:pt x="1421" y="58"/>
                      <a:pt x="1597" y="0"/>
                    </a:cubicBez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Freeform 178"/>
              <p:cNvSpPr>
                <a:spLocks noChangeAspect="1"/>
              </p:cNvSpPr>
              <p:nvPr/>
            </p:nvSpPr>
            <p:spPr bwMode="auto">
              <a:xfrm>
                <a:off x="11610" y="1163"/>
                <a:ext cx="1" cy="232"/>
              </a:xfrm>
              <a:custGeom>
                <a:avLst/>
                <a:gdLst>
                  <a:gd name="T0" fmla="*/ 0 w 1"/>
                  <a:gd name="T1" fmla="*/ 0 h 232"/>
                  <a:gd name="T2" fmla="*/ 0 w 1"/>
                  <a:gd name="T3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32">
                    <a:moveTo>
                      <a:pt x="0" y="0"/>
                    </a:moveTo>
                    <a:lnTo>
                      <a:pt x="0" y="2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Freeform 179"/>
              <p:cNvSpPr>
                <a:spLocks noChangeAspect="1"/>
              </p:cNvSpPr>
              <p:nvPr/>
            </p:nvSpPr>
            <p:spPr bwMode="auto">
              <a:xfrm>
                <a:off x="12053" y="1028"/>
                <a:ext cx="1" cy="180"/>
              </a:xfrm>
              <a:custGeom>
                <a:avLst/>
                <a:gdLst>
                  <a:gd name="T0" fmla="*/ 0 w 1"/>
                  <a:gd name="T1" fmla="*/ 0 h 180"/>
                  <a:gd name="T2" fmla="*/ 0 w 1"/>
                  <a:gd name="T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0" y="18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88" name="Group 180"/>
            <p:cNvGrpSpPr>
              <a:grpSpLocks noChangeAspect="1"/>
            </p:cNvGrpSpPr>
            <p:nvPr/>
          </p:nvGrpSpPr>
          <p:grpSpPr bwMode="auto">
            <a:xfrm flipH="1">
              <a:off x="746" y="2066"/>
              <a:ext cx="276" cy="212"/>
              <a:chOff x="1725" y="3060"/>
              <a:chExt cx="2040" cy="3045"/>
            </a:xfrm>
          </p:grpSpPr>
          <p:sp>
            <p:nvSpPr>
              <p:cNvPr id="96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1725" y="3060"/>
                <a:ext cx="143" cy="30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182"/>
              <p:cNvSpPr>
                <a:spLocks noChangeAspect="1" noChangeShapeType="1"/>
              </p:cNvSpPr>
              <p:nvPr/>
            </p:nvSpPr>
            <p:spPr bwMode="auto">
              <a:xfrm>
                <a:off x="1875" y="3495"/>
                <a:ext cx="18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183"/>
              <p:cNvSpPr>
                <a:spLocks noChangeAspect="1" noChangeShapeType="1"/>
              </p:cNvSpPr>
              <p:nvPr/>
            </p:nvSpPr>
            <p:spPr bwMode="auto">
              <a:xfrm flipV="1">
                <a:off x="1890" y="3515"/>
                <a:ext cx="1125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89" name="Group 184"/>
            <p:cNvGrpSpPr>
              <a:grpSpLocks noChangeAspect="1"/>
            </p:cNvGrpSpPr>
            <p:nvPr/>
          </p:nvGrpSpPr>
          <p:grpSpPr bwMode="auto">
            <a:xfrm flipH="1">
              <a:off x="1681" y="1863"/>
              <a:ext cx="276" cy="212"/>
              <a:chOff x="1725" y="3060"/>
              <a:chExt cx="2040" cy="3045"/>
            </a:xfrm>
          </p:grpSpPr>
          <p:sp>
            <p:nvSpPr>
              <p:cNvPr id="93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1725" y="3060"/>
                <a:ext cx="143" cy="30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6"/>
              <p:cNvSpPr>
                <a:spLocks noChangeAspect="1" noChangeShapeType="1"/>
              </p:cNvSpPr>
              <p:nvPr/>
            </p:nvSpPr>
            <p:spPr bwMode="auto">
              <a:xfrm>
                <a:off x="1875" y="3495"/>
                <a:ext cx="18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87"/>
              <p:cNvSpPr>
                <a:spLocks noChangeAspect="1" noChangeShapeType="1"/>
              </p:cNvSpPr>
              <p:nvPr/>
            </p:nvSpPr>
            <p:spPr bwMode="auto">
              <a:xfrm flipV="1">
                <a:off x="1890" y="3515"/>
                <a:ext cx="1125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90" name="AutoShape 188"/>
            <p:cNvSpPr>
              <a:spLocks noChangeAspect="1" noChangeArrowheads="1"/>
            </p:cNvSpPr>
            <p:nvPr/>
          </p:nvSpPr>
          <p:spPr bwMode="auto">
            <a:xfrm rot="5400000" flipV="1">
              <a:off x="1340" y="1396"/>
              <a:ext cx="374" cy="1511"/>
            </a:xfrm>
            <a:prstGeom prst="parallelogram">
              <a:avLst>
                <a:gd name="adj" fmla="val 86681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AutoShape 189"/>
            <p:cNvSpPr>
              <a:spLocks noChangeAspect="1" noChangeArrowheads="1"/>
            </p:cNvSpPr>
            <p:nvPr/>
          </p:nvSpPr>
          <p:spPr bwMode="auto">
            <a:xfrm flipH="1" flipV="1">
              <a:off x="743" y="1966"/>
              <a:ext cx="1538" cy="323"/>
            </a:xfrm>
            <a:prstGeom prst="parallelogram">
              <a:avLst>
                <a:gd name="adj" fmla="val 466131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Line 190"/>
            <p:cNvSpPr>
              <a:spLocks noChangeAspect="1" noChangeShapeType="1"/>
            </p:cNvSpPr>
            <p:nvPr/>
          </p:nvSpPr>
          <p:spPr bwMode="auto">
            <a:xfrm>
              <a:off x="122" y="2321"/>
              <a:ext cx="6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44" y="2987570"/>
            <a:ext cx="1333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" name="Group 191"/>
          <p:cNvGrpSpPr>
            <a:grpSpLocks/>
          </p:cNvGrpSpPr>
          <p:nvPr/>
        </p:nvGrpSpPr>
        <p:grpSpPr bwMode="auto">
          <a:xfrm>
            <a:off x="5289854" y="3186900"/>
            <a:ext cx="3621088" cy="352425"/>
            <a:chOff x="3428" y="2106"/>
            <a:chExt cx="2281" cy="222"/>
          </a:xfrm>
        </p:grpSpPr>
        <p:sp>
          <p:nvSpPr>
            <p:cNvPr id="185" name="Rectangle 192"/>
            <p:cNvSpPr>
              <a:spLocks noChangeArrowheads="1"/>
            </p:cNvSpPr>
            <p:nvPr/>
          </p:nvSpPr>
          <p:spPr bwMode="auto">
            <a:xfrm>
              <a:off x="4984" y="2112"/>
              <a:ext cx="725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6" name="Rectangle 193"/>
            <p:cNvSpPr>
              <a:spLocks noChangeArrowheads="1"/>
            </p:cNvSpPr>
            <p:nvPr/>
          </p:nvSpPr>
          <p:spPr bwMode="auto">
            <a:xfrm>
              <a:off x="3644" y="2112"/>
              <a:ext cx="1315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187" name="Group 194"/>
            <p:cNvGrpSpPr>
              <a:grpSpLocks noChangeAspect="1"/>
            </p:cNvGrpSpPr>
            <p:nvPr/>
          </p:nvGrpSpPr>
          <p:grpSpPr bwMode="auto">
            <a:xfrm>
              <a:off x="3428" y="2106"/>
              <a:ext cx="2274" cy="222"/>
              <a:chOff x="4962" y="637"/>
              <a:chExt cx="6098" cy="755"/>
            </a:xfrm>
          </p:grpSpPr>
          <p:sp>
            <p:nvSpPr>
              <p:cNvPr id="188" name="Line 195"/>
              <p:cNvSpPr>
                <a:spLocks noChangeAspect="1" noChangeShapeType="1"/>
              </p:cNvSpPr>
              <p:nvPr/>
            </p:nvSpPr>
            <p:spPr bwMode="auto">
              <a:xfrm>
                <a:off x="5610" y="650"/>
                <a:ext cx="34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9" name="Line 196"/>
              <p:cNvSpPr>
                <a:spLocks noChangeAspect="1" noChangeShapeType="1"/>
              </p:cNvSpPr>
              <p:nvPr/>
            </p:nvSpPr>
            <p:spPr bwMode="auto">
              <a:xfrm>
                <a:off x="5280" y="1270"/>
                <a:ext cx="37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0" name="Freeform 197"/>
              <p:cNvSpPr>
                <a:spLocks noChangeAspect="1"/>
              </p:cNvSpPr>
              <p:nvPr/>
            </p:nvSpPr>
            <p:spPr bwMode="auto">
              <a:xfrm>
                <a:off x="4962" y="637"/>
                <a:ext cx="758" cy="646"/>
              </a:xfrm>
              <a:custGeom>
                <a:avLst/>
                <a:gdLst>
                  <a:gd name="T0" fmla="*/ 758 w 758"/>
                  <a:gd name="T1" fmla="*/ 13 h 646"/>
                  <a:gd name="T2" fmla="*/ 598 w 758"/>
                  <a:gd name="T3" fmla="*/ 33 h 646"/>
                  <a:gd name="T4" fmla="*/ 358 w 758"/>
                  <a:gd name="T5" fmla="*/ 213 h 646"/>
                  <a:gd name="T6" fmla="*/ 28 w 758"/>
                  <a:gd name="T7" fmla="*/ 433 h 646"/>
                  <a:gd name="T8" fmla="*/ 188 w 758"/>
                  <a:gd name="T9" fmla="*/ 613 h 646"/>
                  <a:gd name="T10" fmla="*/ 638 w 758"/>
                  <a:gd name="T11" fmla="*/ 633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8" h="646">
                    <a:moveTo>
                      <a:pt x="758" y="13"/>
                    </a:moveTo>
                    <a:cubicBezTo>
                      <a:pt x="731" y="16"/>
                      <a:pt x="665" y="0"/>
                      <a:pt x="598" y="33"/>
                    </a:cubicBezTo>
                    <a:cubicBezTo>
                      <a:pt x="531" y="66"/>
                      <a:pt x="453" y="146"/>
                      <a:pt x="358" y="213"/>
                    </a:cubicBezTo>
                    <a:cubicBezTo>
                      <a:pt x="263" y="280"/>
                      <a:pt x="56" y="366"/>
                      <a:pt x="28" y="433"/>
                    </a:cubicBezTo>
                    <a:cubicBezTo>
                      <a:pt x="0" y="500"/>
                      <a:pt x="86" y="580"/>
                      <a:pt x="188" y="613"/>
                    </a:cubicBezTo>
                    <a:cubicBezTo>
                      <a:pt x="290" y="646"/>
                      <a:pt x="544" y="629"/>
                      <a:pt x="638" y="633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1" name="AutoShape 198"/>
              <p:cNvSpPr>
                <a:spLocks noChangeAspect="1" noChangeArrowheads="1"/>
              </p:cNvSpPr>
              <p:nvPr/>
            </p:nvSpPr>
            <p:spPr bwMode="auto">
              <a:xfrm>
                <a:off x="6200" y="840"/>
                <a:ext cx="280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2" name="AutoShape 199"/>
              <p:cNvSpPr>
                <a:spLocks noChangeAspect="1" noChangeArrowheads="1"/>
              </p:cNvSpPr>
              <p:nvPr/>
            </p:nvSpPr>
            <p:spPr bwMode="auto">
              <a:xfrm>
                <a:off x="6580" y="840"/>
                <a:ext cx="280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3" name="AutoShape 200"/>
              <p:cNvSpPr>
                <a:spLocks noChangeAspect="1" noChangeArrowheads="1"/>
              </p:cNvSpPr>
              <p:nvPr/>
            </p:nvSpPr>
            <p:spPr bwMode="auto">
              <a:xfrm>
                <a:off x="6980" y="840"/>
                <a:ext cx="280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4" name="AutoShape 201"/>
              <p:cNvSpPr>
                <a:spLocks noChangeAspect="1" noChangeArrowheads="1"/>
              </p:cNvSpPr>
              <p:nvPr/>
            </p:nvSpPr>
            <p:spPr bwMode="auto">
              <a:xfrm>
                <a:off x="7400" y="840"/>
                <a:ext cx="280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5" name="AutoShape 202"/>
              <p:cNvSpPr>
                <a:spLocks noChangeAspect="1" noChangeArrowheads="1"/>
              </p:cNvSpPr>
              <p:nvPr/>
            </p:nvSpPr>
            <p:spPr bwMode="auto">
              <a:xfrm>
                <a:off x="7800" y="840"/>
                <a:ext cx="280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6" name="AutoShape 203"/>
              <p:cNvSpPr>
                <a:spLocks noChangeAspect="1" noChangeArrowheads="1"/>
              </p:cNvSpPr>
              <p:nvPr/>
            </p:nvSpPr>
            <p:spPr bwMode="auto">
              <a:xfrm>
                <a:off x="8210" y="840"/>
                <a:ext cx="280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7" name="AutoShape 204"/>
              <p:cNvSpPr>
                <a:spLocks noChangeAspect="1" noChangeArrowheads="1"/>
              </p:cNvSpPr>
              <p:nvPr/>
            </p:nvSpPr>
            <p:spPr bwMode="auto">
              <a:xfrm>
                <a:off x="9800" y="840"/>
                <a:ext cx="280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8" name="AutoShape 205"/>
              <p:cNvSpPr>
                <a:spLocks noChangeAspect="1" noChangeArrowheads="1"/>
              </p:cNvSpPr>
              <p:nvPr/>
            </p:nvSpPr>
            <p:spPr bwMode="auto">
              <a:xfrm>
                <a:off x="10200" y="840"/>
                <a:ext cx="280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9" name="AutoShape 206"/>
              <p:cNvSpPr>
                <a:spLocks noChangeAspect="1" noChangeArrowheads="1"/>
              </p:cNvSpPr>
              <p:nvPr/>
            </p:nvSpPr>
            <p:spPr bwMode="auto">
              <a:xfrm>
                <a:off x="5870" y="810"/>
                <a:ext cx="160" cy="41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0" name="AutoShape 207"/>
              <p:cNvSpPr>
                <a:spLocks noChangeAspect="1" noChangeArrowheads="1"/>
              </p:cNvSpPr>
              <p:nvPr/>
            </p:nvSpPr>
            <p:spPr bwMode="auto">
              <a:xfrm>
                <a:off x="5910" y="890"/>
                <a:ext cx="83" cy="15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1" name="AutoShape 208"/>
              <p:cNvSpPr>
                <a:spLocks noChangeAspect="1" noChangeArrowheads="1"/>
              </p:cNvSpPr>
              <p:nvPr/>
            </p:nvSpPr>
            <p:spPr bwMode="auto">
              <a:xfrm>
                <a:off x="9450" y="810"/>
                <a:ext cx="160" cy="41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2" name="AutoShape 209"/>
              <p:cNvSpPr>
                <a:spLocks noChangeAspect="1" noChangeArrowheads="1"/>
              </p:cNvSpPr>
              <p:nvPr/>
            </p:nvSpPr>
            <p:spPr bwMode="auto">
              <a:xfrm>
                <a:off x="9490" y="890"/>
                <a:ext cx="83" cy="15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3" name="Line 210"/>
              <p:cNvSpPr>
                <a:spLocks noChangeAspect="1" noChangeShapeType="1"/>
              </p:cNvSpPr>
              <p:nvPr/>
            </p:nvSpPr>
            <p:spPr bwMode="auto">
              <a:xfrm>
                <a:off x="9060" y="650"/>
                <a:ext cx="0" cy="6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4" name="Freeform 211"/>
              <p:cNvSpPr>
                <a:spLocks noChangeAspect="1"/>
              </p:cNvSpPr>
              <p:nvPr/>
            </p:nvSpPr>
            <p:spPr bwMode="auto">
              <a:xfrm>
                <a:off x="5310" y="730"/>
                <a:ext cx="317" cy="138"/>
              </a:xfrm>
              <a:custGeom>
                <a:avLst/>
                <a:gdLst>
                  <a:gd name="T0" fmla="*/ 0 w 317"/>
                  <a:gd name="T1" fmla="*/ 130 h 138"/>
                  <a:gd name="T2" fmla="*/ 270 w 317"/>
                  <a:gd name="T3" fmla="*/ 120 h 138"/>
                  <a:gd name="T4" fmla="*/ 280 w 317"/>
                  <a:gd name="T5" fmla="*/ 20 h 138"/>
                  <a:gd name="T6" fmla="*/ 150 w 317"/>
                  <a:gd name="T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" h="138">
                    <a:moveTo>
                      <a:pt x="0" y="130"/>
                    </a:moveTo>
                    <a:cubicBezTo>
                      <a:pt x="45" y="128"/>
                      <a:pt x="223" y="138"/>
                      <a:pt x="270" y="120"/>
                    </a:cubicBezTo>
                    <a:cubicBezTo>
                      <a:pt x="317" y="102"/>
                      <a:pt x="300" y="40"/>
                      <a:pt x="280" y="20"/>
                    </a:cubicBezTo>
                    <a:cubicBezTo>
                      <a:pt x="260" y="0"/>
                      <a:pt x="177" y="4"/>
                      <a:pt x="150" y="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5" name="Line 212"/>
              <p:cNvSpPr>
                <a:spLocks noChangeAspect="1" noChangeShapeType="1"/>
              </p:cNvSpPr>
              <p:nvPr/>
            </p:nvSpPr>
            <p:spPr bwMode="auto">
              <a:xfrm>
                <a:off x="9130" y="660"/>
                <a:ext cx="0" cy="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6" name="Line 213"/>
              <p:cNvSpPr>
                <a:spLocks noChangeAspect="1" noChangeShapeType="1"/>
              </p:cNvSpPr>
              <p:nvPr/>
            </p:nvSpPr>
            <p:spPr bwMode="auto">
              <a:xfrm>
                <a:off x="9130" y="650"/>
                <a:ext cx="19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7" name="Line 214"/>
              <p:cNvSpPr>
                <a:spLocks noChangeAspect="1" noChangeShapeType="1"/>
              </p:cNvSpPr>
              <p:nvPr/>
            </p:nvSpPr>
            <p:spPr bwMode="auto">
              <a:xfrm>
                <a:off x="9130" y="1270"/>
                <a:ext cx="19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AutoShape 215"/>
              <p:cNvSpPr>
                <a:spLocks noChangeAspect="1" noChangeArrowheads="1"/>
              </p:cNvSpPr>
              <p:nvPr/>
            </p:nvSpPr>
            <p:spPr bwMode="auto">
              <a:xfrm>
                <a:off x="10590" y="840"/>
                <a:ext cx="280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9" name="AutoShape 216"/>
              <p:cNvSpPr>
                <a:spLocks noChangeAspect="1" noChangeArrowheads="1"/>
              </p:cNvSpPr>
              <p:nvPr/>
            </p:nvSpPr>
            <p:spPr bwMode="auto">
              <a:xfrm>
                <a:off x="8670" y="810"/>
                <a:ext cx="160" cy="410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0" name="AutoShape 217"/>
              <p:cNvSpPr>
                <a:spLocks noChangeAspect="1" noChangeArrowheads="1"/>
              </p:cNvSpPr>
              <p:nvPr/>
            </p:nvSpPr>
            <p:spPr bwMode="auto">
              <a:xfrm>
                <a:off x="8710" y="890"/>
                <a:ext cx="83" cy="15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1" name="Oval 218"/>
              <p:cNvSpPr>
                <a:spLocks noChangeAspect="1" noChangeArrowheads="1"/>
              </p:cNvSpPr>
              <p:nvPr/>
            </p:nvSpPr>
            <p:spPr bwMode="auto">
              <a:xfrm>
                <a:off x="5670" y="1270"/>
                <a:ext cx="122" cy="12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2" name="Oval 219"/>
              <p:cNvSpPr>
                <a:spLocks noChangeAspect="1" noChangeArrowheads="1"/>
              </p:cNvSpPr>
              <p:nvPr/>
            </p:nvSpPr>
            <p:spPr bwMode="auto">
              <a:xfrm>
                <a:off x="5470" y="1270"/>
                <a:ext cx="122" cy="12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3" name="Oval 220"/>
              <p:cNvSpPr>
                <a:spLocks noChangeAspect="1" noChangeArrowheads="1"/>
              </p:cNvSpPr>
              <p:nvPr/>
            </p:nvSpPr>
            <p:spPr bwMode="auto">
              <a:xfrm>
                <a:off x="8560" y="1270"/>
                <a:ext cx="122" cy="12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4" name="Oval 221"/>
              <p:cNvSpPr>
                <a:spLocks noChangeAspect="1" noChangeArrowheads="1"/>
              </p:cNvSpPr>
              <p:nvPr/>
            </p:nvSpPr>
            <p:spPr bwMode="auto">
              <a:xfrm>
                <a:off x="8360" y="1270"/>
                <a:ext cx="122" cy="12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5" name="Oval 222"/>
              <p:cNvSpPr>
                <a:spLocks noChangeAspect="1" noChangeArrowheads="1"/>
              </p:cNvSpPr>
              <p:nvPr/>
            </p:nvSpPr>
            <p:spPr bwMode="auto">
              <a:xfrm>
                <a:off x="9720" y="1270"/>
                <a:ext cx="122" cy="12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6" name="Oval 223"/>
              <p:cNvSpPr>
                <a:spLocks noChangeAspect="1" noChangeArrowheads="1"/>
              </p:cNvSpPr>
              <p:nvPr/>
            </p:nvSpPr>
            <p:spPr bwMode="auto">
              <a:xfrm>
                <a:off x="9520" y="1270"/>
                <a:ext cx="122" cy="12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17" name="Text Box 16"/>
          <p:cNvSpPr txBox="1">
            <a:spLocks noChangeArrowheads="1"/>
          </p:cNvSpPr>
          <p:nvPr/>
        </p:nvSpPr>
        <p:spPr bwMode="auto">
          <a:xfrm>
            <a:off x="67468" y="4085111"/>
            <a:ext cx="6481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200" i="0" dirty="0">
                <a:effectLst/>
                <a:latin typeface="Verdana" pitchFamily="34" charset="0"/>
              </a:rPr>
              <a:t>□ </a:t>
            </a:r>
            <a:r>
              <a:rPr lang="en-US" altLang="ja-JP" sz="2200" i="0" dirty="0">
                <a:effectLst/>
                <a:latin typeface="Verdana" pitchFamily="34" charset="0"/>
                <a:ea typeface="ＭＳ ゴシック" pitchFamily="49" charset="-128"/>
              </a:rPr>
              <a:t>Financing</a:t>
            </a:r>
          </a:p>
        </p:txBody>
      </p:sp>
      <p:sp>
        <p:nvSpPr>
          <p:cNvPr id="218" name="Rectangle 11"/>
          <p:cNvSpPr>
            <a:spLocks noChangeArrowheads="1"/>
          </p:cNvSpPr>
          <p:nvPr/>
        </p:nvSpPr>
        <p:spPr bwMode="auto">
          <a:xfrm>
            <a:off x="1091295" y="4548660"/>
            <a:ext cx="6829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altLang="ja-JP" sz="2000" b="0" i="0" dirty="0">
                <a:effectLst/>
                <a:latin typeface="Calibri" pitchFamily="34" charset="0"/>
              </a:rPr>
              <a:t>National (2/3) and local (1/3) governments bear financing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ja-JP" sz="2000" b="0" i="0" dirty="0">
                <a:effectLst/>
                <a:latin typeface="Calibri" pitchFamily="34" charset="0"/>
              </a:rPr>
              <a:t>burden for the </a:t>
            </a:r>
            <a:r>
              <a:rPr lang="en-US" altLang="ja-JP" sz="2000" b="0" i="0" dirty="0" err="1">
                <a:effectLst/>
                <a:latin typeface="Calibri" pitchFamily="34" charset="0"/>
              </a:rPr>
              <a:t>Shinkansen</a:t>
            </a:r>
            <a:r>
              <a:rPr lang="en-US" altLang="ja-JP" sz="2000" b="0" i="0" dirty="0">
                <a:effectLst/>
                <a:latin typeface="Calibri" pitchFamily="34" charset="0"/>
              </a:rPr>
              <a:t> infrastructure. </a:t>
            </a:r>
            <a:r>
              <a:rPr lang="en-US" altLang="ja-JP" sz="2000" b="0" i="0" dirty="0">
                <a:solidFill>
                  <a:srgbClr val="FF0000"/>
                </a:solidFill>
                <a:effectLst/>
                <a:latin typeface="Calibri" pitchFamily="34" charset="0"/>
              </a:rPr>
              <a:t> (Public works)</a:t>
            </a:r>
            <a:r>
              <a:rPr lang="ja-JP" altLang="en-US" sz="2000" b="0" i="0" dirty="0">
                <a:effectLst/>
                <a:latin typeface="Calibri" pitchFamily="34" charset="0"/>
              </a:rPr>
              <a:t>　</a:t>
            </a:r>
          </a:p>
        </p:txBody>
      </p:sp>
      <p:sp>
        <p:nvSpPr>
          <p:cNvPr id="219" name="Text Box 6"/>
          <p:cNvSpPr txBox="1">
            <a:spLocks noChangeArrowheads="1"/>
          </p:cNvSpPr>
          <p:nvPr/>
        </p:nvSpPr>
        <p:spPr bwMode="auto">
          <a:xfrm>
            <a:off x="634469" y="5383111"/>
            <a:ext cx="5237163" cy="82708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ja-JP" sz="2000" i="0" dirty="0">
                <a:solidFill>
                  <a:srgbClr val="000000"/>
                </a:solidFill>
                <a:effectLst/>
              </a:rPr>
              <a:t>National Government</a:t>
            </a:r>
          </a:p>
        </p:txBody>
      </p:sp>
      <p:sp>
        <p:nvSpPr>
          <p:cNvPr id="220" name="Text Box 7"/>
          <p:cNvSpPr txBox="1">
            <a:spLocks noChangeArrowheads="1"/>
          </p:cNvSpPr>
          <p:nvPr/>
        </p:nvSpPr>
        <p:spPr bwMode="auto">
          <a:xfrm>
            <a:off x="5836396" y="5379756"/>
            <a:ext cx="2619375" cy="827088"/>
          </a:xfrm>
          <a:prstGeom prst="rect">
            <a:avLst/>
          </a:prstGeom>
          <a:solidFill>
            <a:srgbClr val="FFFF8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ja-JP" altLang="en-US" sz="2400" i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</a:p>
          <a:p>
            <a:pPr algn="ctr"/>
            <a:endParaRPr lang="ja-JP" altLang="en-US" sz="2400" i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21" name="Text Box 13"/>
          <p:cNvSpPr txBox="1">
            <a:spLocks noChangeArrowheads="1"/>
          </p:cNvSpPr>
          <p:nvPr/>
        </p:nvSpPr>
        <p:spPr bwMode="auto">
          <a:xfrm>
            <a:off x="5813663" y="5383075"/>
            <a:ext cx="258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000" i="0" dirty="0">
                <a:effectLst/>
              </a:rPr>
              <a:t>Local Governments</a:t>
            </a:r>
          </a:p>
        </p:txBody>
      </p:sp>
      <p:sp>
        <p:nvSpPr>
          <p:cNvPr id="222" name="Text Box 14"/>
          <p:cNvSpPr txBox="1">
            <a:spLocks noChangeArrowheads="1"/>
          </p:cNvSpPr>
          <p:nvPr/>
        </p:nvSpPr>
        <p:spPr bwMode="auto">
          <a:xfrm>
            <a:off x="2860564" y="5771785"/>
            <a:ext cx="6365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200" i="0" dirty="0">
                <a:solidFill>
                  <a:srgbClr val="000000"/>
                </a:solidFill>
                <a:effectLst/>
                <a:ea typeface="ＭＳ ゴシック" pitchFamily="49" charset="-128"/>
              </a:rPr>
              <a:t>67 %</a:t>
            </a:r>
          </a:p>
        </p:txBody>
      </p:sp>
      <p:sp>
        <p:nvSpPr>
          <p:cNvPr id="223" name="Text Box 15"/>
          <p:cNvSpPr txBox="1">
            <a:spLocks noChangeArrowheads="1"/>
          </p:cNvSpPr>
          <p:nvPr/>
        </p:nvSpPr>
        <p:spPr bwMode="auto">
          <a:xfrm>
            <a:off x="6717238" y="5751512"/>
            <a:ext cx="6365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200" i="0" dirty="0">
                <a:solidFill>
                  <a:srgbClr val="000000"/>
                </a:solidFill>
                <a:effectLst/>
                <a:ea typeface="ＭＳ ゴシック" pitchFamily="49" charset="-128"/>
              </a:rPr>
              <a:t>33 %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53159" y="374229"/>
            <a:ext cx="8229600" cy="869290"/>
          </a:xfrm>
        </p:spPr>
        <p:txBody>
          <a:bodyPr>
            <a:normAutofit/>
          </a:bodyPr>
          <a:lstStyle/>
          <a:p>
            <a:r>
              <a:rPr kumimoji="1"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 for Implementation of </a:t>
            </a:r>
            <a:r>
              <a:rPr kumimoji="1" lang="en-US" altLang="ja-JP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Shinkansen</a:t>
            </a:r>
            <a:r>
              <a:rPr kumimoji="1"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</a:t>
            </a:r>
            <a:endParaRPr kumimoji="1" lang="ja-JP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" name="Rectangle 5"/>
          <p:cNvSpPr>
            <a:spLocks noChangeArrowheads="1"/>
          </p:cNvSpPr>
          <p:nvPr/>
        </p:nvSpPr>
        <p:spPr bwMode="auto">
          <a:xfrm>
            <a:off x="67468" y="6266981"/>
            <a:ext cx="8139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JRTT : Japan Railway Construction, Transport and Technology Agency</a:t>
            </a:r>
            <a:endParaRPr lang="ja-JP" alt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258" y="3528698"/>
            <a:ext cx="6400800" cy="14732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2024" y="277152"/>
            <a:ext cx="8144214" cy="4875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Procedure of </a:t>
            </a:r>
            <a:r>
              <a:rPr lang="en-US" altLang="ja-JP" sz="27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Shinkansen</a:t>
            </a:r>
            <a:r>
              <a:rPr lang="en-US" altLang="ja-JP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Construction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63781" y="988671"/>
            <a:ext cx="2645247" cy="32385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600" i="0" dirty="0">
                <a:effectLst/>
              </a:rPr>
              <a:t>National government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13" y="1312521"/>
            <a:ext cx="3606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200" b="0" i="0" dirty="0">
                <a:effectLst/>
                <a:latin typeface="Calibri" pitchFamily="34" charset="0"/>
              </a:rPr>
              <a:t>Minister of Land, Infrastructure, Transport and Tourism</a:t>
            </a:r>
            <a:endParaRPr kumimoji="0" lang="ja-JP" altLang="en-US" sz="1200" b="0" i="0" dirty="0">
              <a:effectLst/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7409" y="1610973"/>
            <a:ext cx="2645247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altLang="ja-JP" sz="1400" b="0" i="0" dirty="0">
                <a:effectLst/>
              </a:rPr>
              <a:t>Decision of basic plan</a:t>
            </a:r>
          </a:p>
        </p:txBody>
      </p:sp>
      <p:cxnSp>
        <p:nvCxnSpPr>
          <p:cNvPr id="9" name="AutoShape 21"/>
          <p:cNvCxnSpPr>
            <a:cxnSpLocks noChangeShapeType="1"/>
          </p:cNvCxnSpPr>
          <p:nvPr/>
        </p:nvCxnSpPr>
        <p:spPr bwMode="auto">
          <a:xfrm>
            <a:off x="1586097" y="2126798"/>
            <a:ext cx="0" cy="284162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1190" y="2431261"/>
            <a:ext cx="2673284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Directs to conduct study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5421" y="3068418"/>
            <a:ext cx="2709222" cy="2873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Submits study report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24158" y="993662"/>
            <a:ext cx="2159000" cy="32385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600" i="0">
                <a:effectLst/>
              </a:rPr>
              <a:t>JRTT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526787" y="2420600"/>
            <a:ext cx="2159000" cy="503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 dirty="0">
                <a:effectLst/>
              </a:rPr>
              <a:t>Conducts study</a:t>
            </a:r>
          </a:p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 dirty="0">
                <a:effectLst/>
              </a:rPr>
              <a:t>based on the plan 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2936306" y="2380006"/>
            <a:ext cx="598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200" i="0" dirty="0">
                <a:solidFill>
                  <a:srgbClr val="FF0000"/>
                </a:solidFill>
                <a:effectLst/>
              </a:rPr>
              <a:t>Order</a:t>
            </a:r>
            <a:endParaRPr kumimoji="0" lang="ja-JP" altLang="en-US" sz="1200" i="0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6" name="AutoShape 22"/>
          <p:cNvCxnSpPr>
            <a:cxnSpLocks noChangeShapeType="1"/>
          </p:cNvCxnSpPr>
          <p:nvPr/>
        </p:nvCxnSpPr>
        <p:spPr bwMode="auto">
          <a:xfrm>
            <a:off x="2936306" y="2672219"/>
            <a:ext cx="608013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7" name="AutoShape 23"/>
          <p:cNvCxnSpPr>
            <a:cxnSpLocks noChangeShapeType="1"/>
          </p:cNvCxnSpPr>
          <p:nvPr/>
        </p:nvCxnSpPr>
        <p:spPr bwMode="auto">
          <a:xfrm rot="5400000">
            <a:off x="3676682" y="2224663"/>
            <a:ext cx="260350" cy="1687513"/>
          </a:xfrm>
          <a:prstGeom prst="bentConnector2">
            <a:avLst/>
          </a:prstGeom>
          <a:noFill/>
          <a:ln w="19050">
            <a:solidFill>
              <a:srgbClr val="0000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388910" y="1016568"/>
            <a:ext cx="2159000" cy="323850"/>
          </a:xfrm>
          <a:prstGeom prst="rect">
            <a:avLst/>
          </a:prstGeom>
          <a:solidFill>
            <a:srgbClr val="FF99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600" i="0" dirty="0">
                <a:effectLst/>
              </a:rPr>
              <a:t>Operator  (JR)</a:t>
            </a:r>
          </a:p>
        </p:txBody>
      </p:sp>
      <p:cxnSp>
        <p:nvCxnSpPr>
          <p:cNvPr id="19" name="AutoShape 26"/>
          <p:cNvCxnSpPr>
            <a:cxnSpLocks noChangeShapeType="1"/>
          </p:cNvCxnSpPr>
          <p:nvPr/>
        </p:nvCxnSpPr>
        <p:spPr bwMode="auto">
          <a:xfrm>
            <a:off x="5683158" y="2631294"/>
            <a:ext cx="295275" cy="1587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987742" y="2379675"/>
            <a:ext cx="2159000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Environmental</a:t>
            </a:r>
            <a:r>
              <a:rPr kumimoji="0" lang="ja-JP" altLang="en-US" sz="1400" b="0" i="0">
                <a:effectLst/>
              </a:rPr>
              <a:t> </a:t>
            </a:r>
            <a:r>
              <a:rPr kumimoji="0" lang="en-US" altLang="ja-JP" sz="1400" b="0" i="0">
                <a:effectLst/>
              </a:rPr>
              <a:t>impact</a:t>
            </a:r>
          </a:p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 assessment</a:t>
            </a:r>
            <a:r>
              <a:rPr kumimoji="0" lang="en-US" altLang="ja-JP" sz="1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04408" y="3611683"/>
            <a:ext cx="2700066" cy="503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Nomination of construction body</a:t>
            </a:r>
            <a:r>
              <a:rPr kumimoji="0" lang="ja-JP" altLang="en-US" sz="1400" b="0" i="0">
                <a:effectLst/>
              </a:rPr>
              <a:t> </a:t>
            </a:r>
          </a:p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Nomination of operator    </a:t>
            </a:r>
            <a:r>
              <a:rPr kumimoji="0" lang="en-US" altLang="ja-JP" sz="1000" b="0" i="0">
                <a:effectLst/>
              </a:rPr>
              <a:t> </a:t>
            </a:r>
            <a:r>
              <a:rPr kumimoji="0" lang="en-US" altLang="ja-JP" sz="1400" b="0" i="0">
                <a:effectLst/>
              </a:rPr>
              <a:t>           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544319" y="3612835"/>
            <a:ext cx="2159000" cy="503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 dirty="0">
                <a:effectLst/>
              </a:rPr>
              <a:t>Construction body</a:t>
            </a:r>
          </a:p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 dirty="0">
                <a:effectLst/>
              </a:rPr>
              <a:t>(JRTT) </a:t>
            </a:r>
          </a:p>
        </p:txBody>
      </p:sp>
      <p:cxnSp>
        <p:nvCxnSpPr>
          <p:cNvPr id="23" name="AutoShape 28"/>
          <p:cNvCxnSpPr>
            <a:cxnSpLocks noChangeShapeType="1"/>
          </p:cNvCxnSpPr>
          <p:nvPr/>
        </p:nvCxnSpPr>
        <p:spPr bwMode="auto">
          <a:xfrm>
            <a:off x="3478457" y="4326416"/>
            <a:ext cx="4030663" cy="558800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24" name="AutoShape 25"/>
          <p:cNvCxnSpPr>
            <a:cxnSpLocks noChangeShapeType="1"/>
          </p:cNvCxnSpPr>
          <p:nvPr/>
        </p:nvCxnSpPr>
        <p:spPr bwMode="auto">
          <a:xfrm flipV="1">
            <a:off x="2920683" y="3864454"/>
            <a:ext cx="600075" cy="15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25" name="AutoShape 35"/>
          <p:cNvCxnSpPr>
            <a:cxnSpLocks noChangeShapeType="1"/>
          </p:cNvCxnSpPr>
          <p:nvPr/>
        </p:nvCxnSpPr>
        <p:spPr bwMode="auto">
          <a:xfrm rot="10800000">
            <a:off x="2985770" y="3866041"/>
            <a:ext cx="469900" cy="4603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3198048" y="4096228"/>
            <a:ext cx="1023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200" i="0" dirty="0">
                <a:solidFill>
                  <a:srgbClr val="FF0000"/>
                </a:solidFill>
                <a:effectLst/>
              </a:rPr>
              <a:t>Nomination</a:t>
            </a:r>
            <a:endParaRPr kumimoji="0" lang="ja-JP" altLang="en-US" sz="1200" i="0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27" name="AutoShape 24"/>
          <p:cNvCxnSpPr>
            <a:cxnSpLocks noChangeShapeType="1"/>
          </p:cNvCxnSpPr>
          <p:nvPr/>
        </p:nvCxnSpPr>
        <p:spPr bwMode="auto">
          <a:xfrm>
            <a:off x="1579399" y="3355756"/>
            <a:ext cx="0" cy="2540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235420" y="4410578"/>
            <a:ext cx="2669053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Decision of provisional plan </a:t>
            </a:r>
          </a:p>
        </p:txBody>
      </p:sp>
      <p:cxnSp>
        <p:nvCxnSpPr>
          <p:cNvPr id="29" name="AutoShape 27"/>
          <p:cNvCxnSpPr>
            <a:cxnSpLocks noChangeShapeType="1"/>
          </p:cNvCxnSpPr>
          <p:nvPr/>
        </p:nvCxnSpPr>
        <p:spPr bwMode="auto">
          <a:xfrm>
            <a:off x="1579399" y="4116073"/>
            <a:ext cx="0" cy="29845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3058544" y="4370865"/>
            <a:ext cx="1565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200" i="0" dirty="0">
                <a:solidFill>
                  <a:srgbClr val="FF0000"/>
                </a:solidFill>
                <a:effectLst/>
              </a:rPr>
              <a:t>Construction order</a:t>
            </a:r>
            <a:endParaRPr kumimoji="0" lang="ja-JP" altLang="en-US" sz="1200" i="0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31" name="AutoShape 29"/>
          <p:cNvCxnSpPr>
            <a:cxnSpLocks noChangeShapeType="1"/>
          </p:cNvCxnSpPr>
          <p:nvPr/>
        </p:nvCxnSpPr>
        <p:spPr bwMode="auto">
          <a:xfrm>
            <a:off x="2904474" y="4620923"/>
            <a:ext cx="1676400" cy="217487"/>
          </a:xfrm>
          <a:prstGeom prst="bentConnector2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520396" y="4837906"/>
            <a:ext cx="2159000" cy="503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Draws up a</a:t>
            </a:r>
          </a:p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construction plan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6388910" y="4892284"/>
            <a:ext cx="2159000" cy="503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Operator</a:t>
            </a:r>
          </a:p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(JR)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219868" y="5290344"/>
            <a:ext cx="2640692" cy="503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Approves the construction plan </a:t>
            </a:r>
          </a:p>
        </p:txBody>
      </p:sp>
      <p:cxnSp>
        <p:nvCxnSpPr>
          <p:cNvPr id="35" name="AutoShape 40"/>
          <p:cNvCxnSpPr>
            <a:cxnSpLocks noChangeShapeType="1"/>
          </p:cNvCxnSpPr>
          <p:nvPr/>
        </p:nvCxnSpPr>
        <p:spPr bwMode="auto">
          <a:xfrm rot="10800000" flipV="1">
            <a:off x="2881557" y="5211763"/>
            <a:ext cx="596900" cy="330200"/>
          </a:xfrm>
          <a:prstGeom prst="bentConnector3">
            <a:avLst>
              <a:gd name="adj1" fmla="val 39361"/>
            </a:avLst>
          </a:prstGeom>
          <a:noFill/>
          <a:ln w="19050">
            <a:solidFill>
              <a:srgbClr val="FF0000"/>
            </a:solidFill>
            <a:miter lim="800000"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36" name="AutoShape 39"/>
          <p:cNvCxnSpPr>
            <a:cxnSpLocks noChangeShapeType="1"/>
          </p:cNvCxnSpPr>
          <p:nvPr/>
        </p:nvCxnSpPr>
        <p:spPr bwMode="auto">
          <a:xfrm rot="10800000" flipV="1">
            <a:off x="2857634" y="5143903"/>
            <a:ext cx="596900" cy="3302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0000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2528319" y="4887484"/>
            <a:ext cx="101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200" i="0" dirty="0">
                <a:solidFill>
                  <a:srgbClr val="0000FF"/>
                </a:solidFill>
                <a:effectLst/>
              </a:rPr>
              <a:t>Application</a:t>
            </a:r>
            <a:endParaRPr kumimoji="0" lang="ja-JP" altLang="en-US" sz="1200" i="0" dirty="0">
              <a:solidFill>
                <a:srgbClr val="0000FF"/>
              </a:solidFill>
              <a:effectLst/>
            </a:endParaRPr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2798445" y="5528821"/>
            <a:ext cx="844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200" i="0" dirty="0">
                <a:solidFill>
                  <a:srgbClr val="FF0000"/>
                </a:solidFill>
                <a:effectLst/>
              </a:rPr>
              <a:t>Approval</a:t>
            </a:r>
            <a:endParaRPr kumimoji="0" lang="ja-JP" altLang="en-US" sz="1200" i="0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39" name="AutoShape 34"/>
          <p:cNvCxnSpPr>
            <a:cxnSpLocks noChangeShapeType="1"/>
          </p:cNvCxnSpPr>
          <p:nvPr/>
        </p:nvCxnSpPr>
        <p:spPr bwMode="auto">
          <a:xfrm flipV="1">
            <a:off x="5704874" y="5142315"/>
            <a:ext cx="661988" cy="1588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40" name="AutoShape 33"/>
          <p:cNvCxnSpPr>
            <a:cxnSpLocks noChangeShapeType="1"/>
          </p:cNvCxnSpPr>
          <p:nvPr/>
        </p:nvCxnSpPr>
        <p:spPr bwMode="auto">
          <a:xfrm flipH="1">
            <a:off x="5685787" y="5226995"/>
            <a:ext cx="665163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41" name="Rectangle 44"/>
          <p:cNvSpPr>
            <a:spLocks noChangeArrowheads="1"/>
          </p:cNvSpPr>
          <p:nvPr/>
        </p:nvSpPr>
        <p:spPr bwMode="auto">
          <a:xfrm>
            <a:off x="5477068" y="4701091"/>
            <a:ext cx="1117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200" i="0" dirty="0">
                <a:solidFill>
                  <a:srgbClr val="0000FF"/>
                </a:solidFill>
                <a:effectLst/>
              </a:rPr>
              <a:t>Consultation</a:t>
            </a:r>
            <a:endParaRPr kumimoji="0" lang="ja-JP" altLang="en-US" sz="1200" i="0" dirty="0">
              <a:solidFill>
                <a:srgbClr val="0000FF"/>
              </a:solidFill>
              <a:effectLst/>
            </a:endParaRP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5615315" y="5395522"/>
            <a:ext cx="977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200" i="0" dirty="0">
                <a:solidFill>
                  <a:srgbClr val="008000"/>
                </a:solidFill>
                <a:effectLst/>
              </a:rPr>
              <a:t>Agreement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3517463" y="5599906"/>
            <a:ext cx="2159000" cy="503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Start of</a:t>
            </a:r>
          </a:p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 construction work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3517463" y="6347958"/>
            <a:ext cx="2159000" cy="503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Completion</a:t>
            </a:r>
          </a:p>
        </p:txBody>
      </p:sp>
      <p:cxnSp>
        <p:nvCxnSpPr>
          <p:cNvPr id="45" name="AutoShape 30"/>
          <p:cNvCxnSpPr>
            <a:cxnSpLocks noChangeShapeType="1"/>
          </p:cNvCxnSpPr>
          <p:nvPr/>
        </p:nvCxnSpPr>
        <p:spPr bwMode="auto">
          <a:xfrm>
            <a:off x="4580874" y="5341144"/>
            <a:ext cx="4763" cy="258762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46" name="AutoShape 31"/>
          <p:cNvCxnSpPr>
            <a:cxnSpLocks noChangeShapeType="1"/>
          </p:cNvCxnSpPr>
          <p:nvPr/>
        </p:nvCxnSpPr>
        <p:spPr bwMode="auto">
          <a:xfrm>
            <a:off x="4579061" y="6116865"/>
            <a:ext cx="0" cy="250825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6350950" y="6347957"/>
            <a:ext cx="2159000" cy="503238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r>
              <a:rPr kumimoji="0" lang="en-US" altLang="ja-JP" sz="1400" b="0" i="0">
                <a:effectLst/>
              </a:rPr>
              <a:t>Operates</a:t>
            </a:r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5712618" y="6124802"/>
            <a:ext cx="614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200" i="0" dirty="0">
                <a:solidFill>
                  <a:srgbClr val="0000FF"/>
                </a:solidFill>
                <a:effectLst/>
              </a:rPr>
              <a:t>Lease</a:t>
            </a:r>
            <a:endParaRPr kumimoji="0" lang="ja-JP" altLang="en-US" sz="1200" i="0" dirty="0">
              <a:solidFill>
                <a:srgbClr val="0000FF"/>
              </a:solidFill>
              <a:effectLst/>
            </a:endParaRPr>
          </a:p>
        </p:txBody>
      </p:sp>
      <p:cxnSp>
        <p:nvCxnSpPr>
          <p:cNvPr id="49" name="AutoShape 32"/>
          <p:cNvCxnSpPr>
            <a:cxnSpLocks noChangeShapeType="1"/>
          </p:cNvCxnSpPr>
          <p:nvPr/>
        </p:nvCxnSpPr>
        <p:spPr bwMode="auto">
          <a:xfrm flipV="1">
            <a:off x="5669596" y="6597988"/>
            <a:ext cx="661987" cy="1588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023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pic>
        <p:nvPicPr>
          <p:cNvPr id="5" name="Picture 19" descr="図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3" y="869289"/>
            <a:ext cx="3133992" cy="23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図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4" y="3895141"/>
            <a:ext cx="3111896" cy="23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図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r="8864"/>
          <a:stretch>
            <a:fillRect/>
          </a:stretch>
        </p:blipFill>
        <p:spPr>
          <a:xfrm>
            <a:off x="5436095" y="851018"/>
            <a:ext cx="3052267" cy="2286582"/>
          </a:xfrm>
          <a:prstGeom prst="rect">
            <a:avLst/>
          </a:prstGeom>
          <a:noFill/>
          <a:ln/>
        </p:spPr>
      </p:pic>
      <p:pic>
        <p:nvPicPr>
          <p:cNvPr id="8" name="Picture 4" descr="図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483" y="3933055"/>
            <a:ext cx="3080880" cy="231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73836" y="241989"/>
            <a:ext cx="7499350" cy="592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Structures on </a:t>
            </a:r>
            <a:r>
              <a:rPr lang="en-US" altLang="ja-JP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Shinkansen</a:t>
            </a:r>
            <a:endParaRPr lang="ja-JP" alt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61604" y="3170238"/>
            <a:ext cx="30843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Tunnel</a:t>
            </a:r>
            <a:r>
              <a:rPr lang="ja-JP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" name="Text Box 7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505668" y="3125581"/>
            <a:ext cx="2982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Bridge</a:t>
            </a:r>
            <a:endParaRPr lang="ja-JP" altLang="en-US" sz="2400" b="1" i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42683" y="6194464"/>
            <a:ext cx="30906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Viaduct</a:t>
            </a:r>
            <a:r>
              <a:rPr lang="ja-JP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236863" y="6194464"/>
            <a:ext cx="34507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Earth Structure</a:t>
            </a:r>
            <a:endParaRPr lang="ja-JP" altLang="en-US" sz="2400" b="1" i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1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FCFB0186-0541-4224-A909-BB6C14DC1489}" type="slidenum">
              <a:rPr lang="en-US" altLang="ja-JP"/>
              <a:pPr>
                <a:defRPr/>
              </a:pPr>
              <a:t>13</a:t>
            </a:fld>
            <a:endParaRPr lang="en-US" altLang="ja-JP"/>
          </a:p>
        </p:txBody>
      </p:sp>
      <p:grpSp>
        <p:nvGrpSpPr>
          <p:cNvPr id="178179" name="Group 94"/>
          <p:cNvGrpSpPr>
            <a:grpSpLocks/>
          </p:cNvGrpSpPr>
          <p:nvPr/>
        </p:nvGrpSpPr>
        <p:grpSpPr bwMode="auto">
          <a:xfrm>
            <a:off x="168275" y="2102485"/>
            <a:ext cx="8772525" cy="4313238"/>
            <a:chOff x="0" y="1239"/>
            <a:chExt cx="5526" cy="2852"/>
          </a:xfrm>
        </p:grpSpPr>
        <p:sp>
          <p:nvSpPr>
            <p:cNvPr id="178180" name="Rectangle 8"/>
            <p:cNvSpPr>
              <a:spLocks noChangeArrowheads="1"/>
            </p:cNvSpPr>
            <p:nvPr/>
          </p:nvSpPr>
          <p:spPr bwMode="auto">
            <a:xfrm>
              <a:off x="1368" y="1239"/>
              <a:ext cx="3054" cy="2547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181" name="Line 9"/>
            <p:cNvSpPr>
              <a:spLocks noChangeShapeType="1"/>
            </p:cNvSpPr>
            <p:nvPr/>
          </p:nvSpPr>
          <p:spPr bwMode="auto">
            <a:xfrm>
              <a:off x="1674" y="1239"/>
              <a:ext cx="1" cy="2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182" name="Line 10"/>
            <p:cNvSpPr>
              <a:spLocks noChangeShapeType="1"/>
            </p:cNvSpPr>
            <p:nvPr/>
          </p:nvSpPr>
          <p:spPr bwMode="auto">
            <a:xfrm>
              <a:off x="2286" y="1239"/>
              <a:ext cx="1" cy="2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183" name="Line 11"/>
            <p:cNvSpPr>
              <a:spLocks noChangeShapeType="1"/>
            </p:cNvSpPr>
            <p:nvPr/>
          </p:nvSpPr>
          <p:spPr bwMode="auto">
            <a:xfrm>
              <a:off x="2898" y="1239"/>
              <a:ext cx="1" cy="2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184" name="Line 12"/>
            <p:cNvSpPr>
              <a:spLocks noChangeShapeType="1"/>
            </p:cNvSpPr>
            <p:nvPr/>
          </p:nvSpPr>
          <p:spPr bwMode="auto">
            <a:xfrm>
              <a:off x="3504" y="1239"/>
              <a:ext cx="1" cy="2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185" name="Line 13"/>
            <p:cNvSpPr>
              <a:spLocks noChangeShapeType="1"/>
            </p:cNvSpPr>
            <p:nvPr/>
          </p:nvSpPr>
          <p:spPr bwMode="auto">
            <a:xfrm>
              <a:off x="4116" y="1239"/>
              <a:ext cx="1" cy="2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186" name="Line 14"/>
            <p:cNvSpPr>
              <a:spLocks noChangeShapeType="1"/>
            </p:cNvSpPr>
            <p:nvPr/>
          </p:nvSpPr>
          <p:spPr bwMode="auto">
            <a:xfrm>
              <a:off x="1980" y="1239"/>
              <a:ext cx="1" cy="2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187" name="Line 15"/>
            <p:cNvSpPr>
              <a:spLocks noChangeShapeType="1"/>
            </p:cNvSpPr>
            <p:nvPr/>
          </p:nvSpPr>
          <p:spPr bwMode="auto">
            <a:xfrm>
              <a:off x="2592" y="1239"/>
              <a:ext cx="1" cy="2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188" name="Line 16"/>
            <p:cNvSpPr>
              <a:spLocks noChangeShapeType="1"/>
            </p:cNvSpPr>
            <p:nvPr/>
          </p:nvSpPr>
          <p:spPr bwMode="auto">
            <a:xfrm>
              <a:off x="3198" y="1239"/>
              <a:ext cx="1" cy="2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189" name="Line 17"/>
            <p:cNvSpPr>
              <a:spLocks noChangeShapeType="1"/>
            </p:cNvSpPr>
            <p:nvPr/>
          </p:nvSpPr>
          <p:spPr bwMode="auto">
            <a:xfrm>
              <a:off x="3810" y="1239"/>
              <a:ext cx="1" cy="2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190" name="Line 18"/>
            <p:cNvSpPr>
              <a:spLocks noChangeShapeType="1"/>
            </p:cNvSpPr>
            <p:nvPr/>
          </p:nvSpPr>
          <p:spPr bwMode="auto">
            <a:xfrm>
              <a:off x="4422" y="1239"/>
              <a:ext cx="1" cy="25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191" name="Rectangle 19"/>
            <p:cNvSpPr>
              <a:spLocks noChangeArrowheads="1"/>
            </p:cNvSpPr>
            <p:nvPr/>
          </p:nvSpPr>
          <p:spPr bwMode="auto">
            <a:xfrm>
              <a:off x="1368" y="1239"/>
              <a:ext cx="3054" cy="2547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192" name="Rectangle 20"/>
            <p:cNvSpPr>
              <a:spLocks noChangeArrowheads="1"/>
            </p:cNvSpPr>
            <p:nvPr/>
          </p:nvSpPr>
          <p:spPr bwMode="auto">
            <a:xfrm>
              <a:off x="1368" y="3533"/>
              <a:ext cx="408" cy="14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193" name="Rectangle 21"/>
            <p:cNvSpPr>
              <a:spLocks noChangeArrowheads="1"/>
            </p:cNvSpPr>
            <p:nvPr/>
          </p:nvSpPr>
          <p:spPr bwMode="auto">
            <a:xfrm>
              <a:off x="1368" y="3170"/>
              <a:ext cx="1530" cy="148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194" name="Rectangle 22"/>
            <p:cNvSpPr>
              <a:spLocks noChangeArrowheads="1"/>
            </p:cNvSpPr>
            <p:nvPr/>
          </p:nvSpPr>
          <p:spPr bwMode="auto">
            <a:xfrm>
              <a:off x="1368" y="2806"/>
              <a:ext cx="1200" cy="14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195" name="Rectangle 23"/>
            <p:cNvSpPr>
              <a:spLocks noChangeArrowheads="1"/>
            </p:cNvSpPr>
            <p:nvPr/>
          </p:nvSpPr>
          <p:spPr bwMode="auto">
            <a:xfrm>
              <a:off x="1368" y="2442"/>
              <a:ext cx="708" cy="148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196" name="Rectangle 24"/>
            <p:cNvSpPr>
              <a:spLocks noChangeArrowheads="1"/>
            </p:cNvSpPr>
            <p:nvPr/>
          </p:nvSpPr>
          <p:spPr bwMode="auto">
            <a:xfrm>
              <a:off x="1368" y="2078"/>
              <a:ext cx="1542" cy="14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197" name="Rectangle 25"/>
            <p:cNvSpPr>
              <a:spLocks noChangeArrowheads="1"/>
            </p:cNvSpPr>
            <p:nvPr/>
          </p:nvSpPr>
          <p:spPr bwMode="auto">
            <a:xfrm>
              <a:off x="1368" y="1715"/>
              <a:ext cx="2238" cy="148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198" name="Rectangle 26"/>
            <p:cNvSpPr>
              <a:spLocks noChangeArrowheads="1"/>
            </p:cNvSpPr>
            <p:nvPr/>
          </p:nvSpPr>
          <p:spPr bwMode="auto">
            <a:xfrm>
              <a:off x="1368" y="1350"/>
              <a:ext cx="2106" cy="14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199" name="Rectangle 27"/>
            <p:cNvSpPr>
              <a:spLocks noChangeArrowheads="1"/>
            </p:cNvSpPr>
            <p:nvPr/>
          </p:nvSpPr>
          <p:spPr bwMode="auto">
            <a:xfrm>
              <a:off x="1776" y="3533"/>
              <a:ext cx="336" cy="14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00" name="Rectangle 28"/>
            <p:cNvSpPr>
              <a:spLocks noChangeArrowheads="1"/>
            </p:cNvSpPr>
            <p:nvPr/>
          </p:nvSpPr>
          <p:spPr bwMode="auto">
            <a:xfrm>
              <a:off x="2898" y="3170"/>
              <a:ext cx="276" cy="14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01" name="Rectangle 29"/>
            <p:cNvSpPr>
              <a:spLocks noChangeArrowheads="1"/>
            </p:cNvSpPr>
            <p:nvPr/>
          </p:nvSpPr>
          <p:spPr bwMode="auto">
            <a:xfrm>
              <a:off x="2568" y="2806"/>
              <a:ext cx="360" cy="14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02" name="Rectangle 30"/>
            <p:cNvSpPr>
              <a:spLocks noChangeArrowheads="1"/>
            </p:cNvSpPr>
            <p:nvPr/>
          </p:nvSpPr>
          <p:spPr bwMode="auto">
            <a:xfrm>
              <a:off x="2076" y="2442"/>
              <a:ext cx="480" cy="14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03" name="Rectangle 31"/>
            <p:cNvSpPr>
              <a:spLocks noChangeArrowheads="1"/>
            </p:cNvSpPr>
            <p:nvPr/>
          </p:nvSpPr>
          <p:spPr bwMode="auto">
            <a:xfrm>
              <a:off x="2910" y="2078"/>
              <a:ext cx="282" cy="14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04" name="Rectangle 32"/>
            <p:cNvSpPr>
              <a:spLocks noChangeArrowheads="1"/>
            </p:cNvSpPr>
            <p:nvPr/>
          </p:nvSpPr>
          <p:spPr bwMode="auto">
            <a:xfrm>
              <a:off x="3606" y="1715"/>
              <a:ext cx="108" cy="14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05" name="Rectangle 33"/>
            <p:cNvSpPr>
              <a:spLocks noChangeArrowheads="1"/>
            </p:cNvSpPr>
            <p:nvPr/>
          </p:nvSpPr>
          <p:spPr bwMode="auto">
            <a:xfrm>
              <a:off x="3474" y="1350"/>
              <a:ext cx="216" cy="14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06" name="Rectangle 34"/>
            <p:cNvSpPr>
              <a:spLocks noChangeArrowheads="1"/>
            </p:cNvSpPr>
            <p:nvPr/>
          </p:nvSpPr>
          <p:spPr bwMode="auto">
            <a:xfrm>
              <a:off x="2112" y="3533"/>
              <a:ext cx="690" cy="14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07" name="Rectangle 35"/>
            <p:cNvSpPr>
              <a:spLocks noChangeArrowheads="1"/>
            </p:cNvSpPr>
            <p:nvPr/>
          </p:nvSpPr>
          <p:spPr bwMode="auto">
            <a:xfrm>
              <a:off x="3174" y="3170"/>
              <a:ext cx="870" cy="1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08" name="Rectangle 36"/>
            <p:cNvSpPr>
              <a:spLocks noChangeArrowheads="1"/>
            </p:cNvSpPr>
            <p:nvPr/>
          </p:nvSpPr>
          <p:spPr bwMode="auto">
            <a:xfrm>
              <a:off x="2928" y="2806"/>
              <a:ext cx="1470" cy="14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09" name="Rectangle 37"/>
            <p:cNvSpPr>
              <a:spLocks noChangeArrowheads="1"/>
            </p:cNvSpPr>
            <p:nvPr/>
          </p:nvSpPr>
          <p:spPr bwMode="auto">
            <a:xfrm>
              <a:off x="2556" y="2442"/>
              <a:ext cx="1698" cy="1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10" name="Rectangle 38"/>
            <p:cNvSpPr>
              <a:spLocks noChangeArrowheads="1"/>
            </p:cNvSpPr>
            <p:nvPr/>
          </p:nvSpPr>
          <p:spPr bwMode="auto">
            <a:xfrm>
              <a:off x="3192" y="2078"/>
              <a:ext cx="768" cy="14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11" name="Rectangle 39"/>
            <p:cNvSpPr>
              <a:spLocks noChangeArrowheads="1"/>
            </p:cNvSpPr>
            <p:nvPr/>
          </p:nvSpPr>
          <p:spPr bwMode="auto">
            <a:xfrm>
              <a:off x="3714" y="1715"/>
              <a:ext cx="270" cy="1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12" name="Rectangle 40"/>
            <p:cNvSpPr>
              <a:spLocks noChangeArrowheads="1"/>
            </p:cNvSpPr>
            <p:nvPr/>
          </p:nvSpPr>
          <p:spPr bwMode="auto">
            <a:xfrm>
              <a:off x="3690" y="1350"/>
              <a:ext cx="372" cy="14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13" name="Rectangle 41"/>
            <p:cNvSpPr>
              <a:spLocks noChangeArrowheads="1"/>
            </p:cNvSpPr>
            <p:nvPr/>
          </p:nvSpPr>
          <p:spPr bwMode="auto">
            <a:xfrm>
              <a:off x="2802" y="3533"/>
              <a:ext cx="1620" cy="14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14" name="Rectangle 42"/>
            <p:cNvSpPr>
              <a:spLocks noChangeArrowheads="1"/>
            </p:cNvSpPr>
            <p:nvPr/>
          </p:nvSpPr>
          <p:spPr bwMode="auto">
            <a:xfrm>
              <a:off x="4044" y="3170"/>
              <a:ext cx="378" cy="1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15" name="Rectangle 43"/>
            <p:cNvSpPr>
              <a:spLocks noChangeArrowheads="1"/>
            </p:cNvSpPr>
            <p:nvPr/>
          </p:nvSpPr>
          <p:spPr bwMode="auto">
            <a:xfrm>
              <a:off x="4398" y="2806"/>
              <a:ext cx="24" cy="14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16" name="Rectangle 44"/>
            <p:cNvSpPr>
              <a:spLocks noChangeArrowheads="1"/>
            </p:cNvSpPr>
            <p:nvPr/>
          </p:nvSpPr>
          <p:spPr bwMode="auto">
            <a:xfrm>
              <a:off x="4254" y="2442"/>
              <a:ext cx="168" cy="1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17" name="Rectangle 45"/>
            <p:cNvSpPr>
              <a:spLocks noChangeArrowheads="1"/>
            </p:cNvSpPr>
            <p:nvPr/>
          </p:nvSpPr>
          <p:spPr bwMode="auto">
            <a:xfrm>
              <a:off x="3960" y="2078"/>
              <a:ext cx="462" cy="14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18" name="Rectangle 46"/>
            <p:cNvSpPr>
              <a:spLocks noChangeArrowheads="1"/>
            </p:cNvSpPr>
            <p:nvPr/>
          </p:nvSpPr>
          <p:spPr bwMode="auto">
            <a:xfrm>
              <a:off x="3984" y="1715"/>
              <a:ext cx="438" cy="14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19" name="Rectangle 47"/>
            <p:cNvSpPr>
              <a:spLocks noChangeArrowheads="1"/>
            </p:cNvSpPr>
            <p:nvPr/>
          </p:nvSpPr>
          <p:spPr bwMode="auto">
            <a:xfrm>
              <a:off x="4062" y="1350"/>
              <a:ext cx="360" cy="14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20" name="Line 48"/>
            <p:cNvSpPr>
              <a:spLocks noChangeShapeType="1"/>
            </p:cNvSpPr>
            <p:nvPr/>
          </p:nvSpPr>
          <p:spPr bwMode="auto">
            <a:xfrm>
              <a:off x="1368" y="3786"/>
              <a:ext cx="30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21" name="Line 49"/>
            <p:cNvSpPr>
              <a:spLocks noChangeShapeType="1"/>
            </p:cNvSpPr>
            <p:nvPr/>
          </p:nvSpPr>
          <p:spPr bwMode="auto">
            <a:xfrm flipV="1">
              <a:off x="1368" y="3742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22" name="Line 50"/>
            <p:cNvSpPr>
              <a:spLocks noChangeShapeType="1"/>
            </p:cNvSpPr>
            <p:nvPr/>
          </p:nvSpPr>
          <p:spPr bwMode="auto">
            <a:xfrm flipV="1">
              <a:off x="1980" y="3742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23" name="Line 51"/>
            <p:cNvSpPr>
              <a:spLocks noChangeShapeType="1"/>
            </p:cNvSpPr>
            <p:nvPr/>
          </p:nvSpPr>
          <p:spPr bwMode="auto">
            <a:xfrm flipV="1">
              <a:off x="2592" y="3742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24" name="Line 52"/>
            <p:cNvSpPr>
              <a:spLocks noChangeShapeType="1"/>
            </p:cNvSpPr>
            <p:nvPr/>
          </p:nvSpPr>
          <p:spPr bwMode="auto">
            <a:xfrm flipV="1">
              <a:off x="3198" y="3742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25" name="Line 53"/>
            <p:cNvSpPr>
              <a:spLocks noChangeShapeType="1"/>
            </p:cNvSpPr>
            <p:nvPr/>
          </p:nvSpPr>
          <p:spPr bwMode="auto">
            <a:xfrm flipV="1">
              <a:off x="3810" y="3742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26" name="Line 54"/>
            <p:cNvSpPr>
              <a:spLocks noChangeShapeType="1"/>
            </p:cNvSpPr>
            <p:nvPr/>
          </p:nvSpPr>
          <p:spPr bwMode="auto">
            <a:xfrm flipV="1">
              <a:off x="4422" y="3742"/>
              <a:ext cx="1" cy="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27" name="Freeform 55"/>
            <p:cNvSpPr>
              <a:spLocks/>
            </p:cNvSpPr>
            <p:nvPr/>
          </p:nvSpPr>
          <p:spPr bwMode="auto">
            <a:xfrm>
              <a:off x="1368" y="1239"/>
              <a:ext cx="42" cy="2547"/>
            </a:xfrm>
            <a:custGeom>
              <a:avLst/>
              <a:gdLst>
                <a:gd name="T0" fmla="*/ 0 w 7"/>
                <a:gd name="T1" fmla="*/ 0 h 343"/>
                <a:gd name="T2" fmla="*/ 0 w 7"/>
                <a:gd name="T3" fmla="*/ 57504037 h 343"/>
                <a:gd name="T4" fmla="*/ 326592 w 7"/>
                <a:gd name="T5" fmla="*/ 57504037 h 343"/>
                <a:gd name="T6" fmla="*/ 0 60000 65536"/>
                <a:gd name="T7" fmla="*/ 0 60000 65536"/>
                <a:gd name="T8" fmla="*/ 0 60000 65536"/>
                <a:gd name="T9" fmla="*/ 0 w 7"/>
                <a:gd name="T10" fmla="*/ 0 h 343"/>
                <a:gd name="T11" fmla="*/ 7 w 7"/>
                <a:gd name="T12" fmla="*/ 343 h 3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43">
                  <a:moveTo>
                    <a:pt x="0" y="0"/>
                  </a:moveTo>
                  <a:lnTo>
                    <a:pt x="0" y="343"/>
                  </a:lnTo>
                  <a:lnTo>
                    <a:pt x="7" y="34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28" name="Line 56"/>
            <p:cNvSpPr>
              <a:spLocks noChangeShapeType="1"/>
            </p:cNvSpPr>
            <p:nvPr/>
          </p:nvSpPr>
          <p:spPr bwMode="auto">
            <a:xfrm>
              <a:off x="1368" y="342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29" name="Line 57"/>
            <p:cNvSpPr>
              <a:spLocks noChangeShapeType="1"/>
            </p:cNvSpPr>
            <p:nvPr/>
          </p:nvSpPr>
          <p:spPr bwMode="auto">
            <a:xfrm>
              <a:off x="1368" y="3059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30" name="Line 58"/>
            <p:cNvSpPr>
              <a:spLocks noChangeShapeType="1"/>
            </p:cNvSpPr>
            <p:nvPr/>
          </p:nvSpPr>
          <p:spPr bwMode="auto">
            <a:xfrm>
              <a:off x="1368" y="269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31" name="Line 59"/>
            <p:cNvSpPr>
              <a:spLocks noChangeShapeType="1"/>
            </p:cNvSpPr>
            <p:nvPr/>
          </p:nvSpPr>
          <p:spPr bwMode="auto">
            <a:xfrm>
              <a:off x="1368" y="2331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32" name="Line 60"/>
            <p:cNvSpPr>
              <a:spLocks noChangeShapeType="1"/>
            </p:cNvSpPr>
            <p:nvPr/>
          </p:nvSpPr>
          <p:spPr bwMode="auto">
            <a:xfrm>
              <a:off x="1368" y="196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33" name="Line 61"/>
            <p:cNvSpPr>
              <a:spLocks noChangeShapeType="1"/>
            </p:cNvSpPr>
            <p:nvPr/>
          </p:nvSpPr>
          <p:spPr bwMode="auto">
            <a:xfrm>
              <a:off x="1368" y="160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34" name="Line 62"/>
            <p:cNvSpPr>
              <a:spLocks noChangeShapeType="1"/>
            </p:cNvSpPr>
            <p:nvPr/>
          </p:nvSpPr>
          <p:spPr bwMode="auto">
            <a:xfrm>
              <a:off x="1368" y="1239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235" name="Rectangle 63"/>
            <p:cNvSpPr>
              <a:spLocks noChangeArrowheads="1"/>
            </p:cNvSpPr>
            <p:nvPr/>
          </p:nvSpPr>
          <p:spPr bwMode="auto">
            <a:xfrm>
              <a:off x="1272" y="3920"/>
              <a:ext cx="231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700" b="0" i="0">
                  <a:solidFill>
                    <a:srgbClr val="00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</a:rPr>
                <a:t>0%</a:t>
              </a:r>
              <a:endParaRPr lang="en-US" altLang="ja-JP" sz="2400" b="0" i="0">
                <a:effectLst/>
                <a:latin typeface="Times New Roman" pitchFamily="18" charset="0"/>
              </a:endParaRPr>
            </a:p>
          </p:txBody>
        </p:sp>
        <p:sp>
          <p:nvSpPr>
            <p:cNvPr id="178236" name="Rectangle 64"/>
            <p:cNvSpPr>
              <a:spLocks noChangeArrowheads="1"/>
            </p:cNvSpPr>
            <p:nvPr/>
          </p:nvSpPr>
          <p:spPr bwMode="auto">
            <a:xfrm>
              <a:off x="1842" y="3920"/>
              <a:ext cx="33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700" b="0" i="0">
                  <a:solidFill>
                    <a:srgbClr val="00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</a:rPr>
                <a:t>20%</a:t>
              </a:r>
              <a:endParaRPr lang="en-US" altLang="ja-JP" sz="2400" b="0" i="0">
                <a:effectLst/>
                <a:latin typeface="Times New Roman" pitchFamily="18" charset="0"/>
              </a:endParaRPr>
            </a:p>
          </p:txBody>
        </p:sp>
        <p:sp>
          <p:nvSpPr>
            <p:cNvPr id="178237" name="Rectangle 65"/>
            <p:cNvSpPr>
              <a:spLocks noChangeArrowheads="1"/>
            </p:cNvSpPr>
            <p:nvPr/>
          </p:nvSpPr>
          <p:spPr bwMode="auto">
            <a:xfrm>
              <a:off x="2454" y="3920"/>
              <a:ext cx="33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700" b="0" i="0">
                  <a:solidFill>
                    <a:srgbClr val="00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</a:rPr>
                <a:t>40%</a:t>
              </a:r>
              <a:endParaRPr lang="en-US" altLang="ja-JP" sz="2400" b="0" i="0">
                <a:effectLst/>
                <a:latin typeface="Times New Roman" pitchFamily="18" charset="0"/>
              </a:endParaRPr>
            </a:p>
          </p:txBody>
        </p:sp>
        <p:sp>
          <p:nvSpPr>
            <p:cNvPr id="178238" name="Rectangle 66"/>
            <p:cNvSpPr>
              <a:spLocks noChangeArrowheads="1"/>
            </p:cNvSpPr>
            <p:nvPr/>
          </p:nvSpPr>
          <p:spPr bwMode="auto">
            <a:xfrm>
              <a:off x="3060" y="3920"/>
              <a:ext cx="33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700" b="0" i="0">
                  <a:solidFill>
                    <a:srgbClr val="00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</a:rPr>
                <a:t>60%</a:t>
              </a:r>
              <a:endParaRPr lang="en-US" altLang="ja-JP" sz="2400" b="0" i="0">
                <a:effectLst/>
                <a:latin typeface="Times New Roman" pitchFamily="18" charset="0"/>
              </a:endParaRPr>
            </a:p>
          </p:txBody>
        </p:sp>
        <p:sp>
          <p:nvSpPr>
            <p:cNvPr id="178239" name="Rectangle 67"/>
            <p:cNvSpPr>
              <a:spLocks noChangeArrowheads="1"/>
            </p:cNvSpPr>
            <p:nvPr/>
          </p:nvSpPr>
          <p:spPr bwMode="auto">
            <a:xfrm>
              <a:off x="3672" y="3920"/>
              <a:ext cx="33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700" b="0" i="0">
                  <a:solidFill>
                    <a:srgbClr val="00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</a:rPr>
                <a:t>80%</a:t>
              </a:r>
              <a:endParaRPr lang="en-US" altLang="ja-JP" sz="2400" b="0" i="0">
                <a:effectLst/>
                <a:latin typeface="Times New Roman" pitchFamily="18" charset="0"/>
              </a:endParaRPr>
            </a:p>
          </p:txBody>
        </p:sp>
        <p:sp>
          <p:nvSpPr>
            <p:cNvPr id="178240" name="Rectangle 68"/>
            <p:cNvSpPr>
              <a:spLocks noChangeArrowheads="1"/>
            </p:cNvSpPr>
            <p:nvPr/>
          </p:nvSpPr>
          <p:spPr bwMode="auto">
            <a:xfrm>
              <a:off x="4242" y="3920"/>
              <a:ext cx="433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700" b="0" i="0">
                  <a:solidFill>
                    <a:srgbClr val="00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</a:rPr>
                <a:t>100%</a:t>
              </a:r>
              <a:endParaRPr lang="en-US" altLang="ja-JP" sz="2400" b="0" i="0">
                <a:effectLst/>
                <a:latin typeface="Times New Roman" pitchFamily="18" charset="0"/>
              </a:endParaRPr>
            </a:p>
          </p:txBody>
        </p:sp>
        <p:sp>
          <p:nvSpPr>
            <p:cNvPr id="178241" name="Rectangle 69"/>
            <p:cNvSpPr>
              <a:spLocks noChangeArrowheads="1"/>
            </p:cNvSpPr>
            <p:nvPr/>
          </p:nvSpPr>
          <p:spPr bwMode="auto">
            <a:xfrm>
              <a:off x="149" y="3498"/>
              <a:ext cx="123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8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ＭＳ 明朝" pitchFamily="17" charset="-128"/>
                </a:rPr>
                <a:t>Tokaido Shinkansen</a:t>
              </a:r>
              <a:r>
                <a:rPr lang="en-US" altLang="ja-JP" sz="2000" b="0" i="0">
                  <a:solidFill>
                    <a:srgbClr val="000000"/>
                  </a:solidFill>
                  <a:effectLst/>
                  <a:latin typeface="HG丸ｺﾞｼｯｸM-PRO" pitchFamily="50" charset="-128"/>
                  <a:ea typeface="ＭＳ 明朝" pitchFamily="17" charset="-128"/>
                </a:rPr>
                <a:t> </a:t>
              </a:r>
            </a:p>
          </p:txBody>
        </p:sp>
        <p:sp>
          <p:nvSpPr>
            <p:cNvPr id="178242" name="Rectangle 70"/>
            <p:cNvSpPr>
              <a:spLocks noChangeArrowheads="1"/>
            </p:cNvSpPr>
            <p:nvPr/>
          </p:nvSpPr>
          <p:spPr bwMode="auto">
            <a:xfrm>
              <a:off x="156" y="3153"/>
              <a:ext cx="1240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8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ＭＳ 明朝" pitchFamily="17" charset="-128"/>
                </a:rPr>
                <a:t>Sanyo Shinkansen </a:t>
              </a:r>
              <a:r>
                <a:rPr lang="ja-JP" altLang="en-US" sz="18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HG丸ｺﾞｼｯｸM-PRO" pitchFamily="50" charset="-128"/>
                </a:rPr>
                <a:t>　</a:t>
              </a:r>
            </a:p>
          </p:txBody>
        </p:sp>
        <p:sp>
          <p:nvSpPr>
            <p:cNvPr id="178243" name="Rectangle 71"/>
            <p:cNvSpPr>
              <a:spLocks noChangeArrowheads="1"/>
            </p:cNvSpPr>
            <p:nvPr/>
          </p:nvSpPr>
          <p:spPr bwMode="auto">
            <a:xfrm>
              <a:off x="156" y="2809"/>
              <a:ext cx="12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8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ＭＳ 明朝" pitchFamily="17" charset="-128"/>
                </a:rPr>
                <a:t>Joetsu Shinkansen</a:t>
              </a:r>
              <a:r>
                <a:rPr lang="en-US" altLang="ja-JP" sz="1400" b="0" i="0">
                  <a:solidFill>
                    <a:srgbClr val="000000"/>
                  </a:solidFill>
                  <a:effectLst/>
                  <a:latin typeface="HG丸ｺﾞｼｯｸM-PRO" pitchFamily="50" charset="-128"/>
                  <a:ea typeface="ＭＳ 明朝" pitchFamily="17" charset="-128"/>
                </a:rPr>
                <a:t> </a:t>
              </a:r>
              <a:r>
                <a:rPr lang="ja-JP" altLang="en-US" sz="1400" b="0" i="0">
                  <a:solidFill>
                    <a:srgbClr val="00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</a:p>
          </p:txBody>
        </p:sp>
        <p:sp>
          <p:nvSpPr>
            <p:cNvPr id="178244" name="Rectangle 72"/>
            <p:cNvSpPr>
              <a:spLocks noChangeArrowheads="1"/>
            </p:cNvSpPr>
            <p:nvPr/>
          </p:nvSpPr>
          <p:spPr bwMode="auto">
            <a:xfrm>
              <a:off x="157" y="2435"/>
              <a:ext cx="129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8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ＭＳ 明朝" pitchFamily="17" charset="-128"/>
                </a:rPr>
                <a:t>Tohoku Shinkansen</a:t>
              </a:r>
              <a:r>
                <a:rPr lang="en-US" altLang="ja-JP" sz="1400" b="0" i="0">
                  <a:solidFill>
                    <a:srgbClr val="000000"/>
                  </a:solidFill>
                  <a:effectLst/>
                  <a:latin typeface="HG丸ｺﾞｼｯｸM-PRO" pitchFamily="50" charset="-128"/>
                  <a:ea typeface="ＭＳ 明朝" pitchFamily="17" charset="-128"/>
                </a:rPr>
                <a:t> </a:t>
              </a:r>
              <a:r>
                <a:rPr lang="ja-JP" altLang="en-US" sz="1400" b="0" i="0">
                  <a:solidFill>
                    <a:srgbClr val="000000"/>
                  </a:solidFill>
                  <a:effectLst/>
                  <a:latin typeface="HG丸ｺﾞｼｯｸM-PRO" pitchFamily="50" charset="-128"/>
                  <a:ea typeface="HG丸ｺﾞｼｯｸM-PRO" pitchFamily="50" charset="-128"/>
                </a:rPr>
                <a:t>　</a:t>
              </a:r>
            </a:p>
          </p:txBody>
        </p:sp>
        <p:sp>
          <p:nvSpPr>
            <p:cNvPr id="178245" name="Rectangle 73"/>
            <p:cNvSpPr>
              <a:spLocks noChangeArrowheads="1"/>
            </p:cNvSpPr>
            <p:nvPr/>
          </p:nvSpPr>
          <p:spPr bwMode="auto">
            <a:xfrm>
              <a:off x="120" y="1993"/>
              <a:ext cx="13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800" b="0" i="0">
                  <a:effectLst/>
                  <a:latin typeface="Times New Roman" pitchFamily="18" charset="0"/>
                  <a:ea typeface="ＭＳ 明朝" pitchFamily="17" charset="-128"/>
                </a:rPr>
                <a:t>Hokuriku Shinkansen</a:t>
              </a:r>
              <a:r>
                <a:rPr lang="en-US" altLang="ja-JP" sz="2400" b="0" i="0">
                  <a:effectLst/>
                  <a:latin typeface="Times New Roman" pitchFamily="18" charset="0"/>
                  <a:ea typeface="ＭＳ 明朝" pitchFamily="17" charset="-128"/>
                </a:rPr>
                <a:t> </a:t>
              </a:r>
            </a:p>
          </p:txBody>
        </p:sp>
        <p:sp>
          <p:nvSpPr>
            <p:cNvPr id="178246" name="Rectangle 74"/>
            <p:cNvSpPr>
              <a:spLocks noChangeArrowheads="1"/>
            </p:cNvSpPr>
            <p:nvPr/>
          </p:nvSpPr>
          <p:spPr bwMode="auto">
            <a:xfrm>
              <a:off x="138" y="1679"/>
              <a:ext cx="13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8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ＭＳ 明朝" pitchFamily="17" charset="-128"/>
                </a:rPr>
                <a:t>Tohoku Shinkansen</a:t>
              </a:r>
              <a:r>
                <a:rPr lang="en-US" altLang="ja-JP" sz="20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ＭＳ 明朝" pitchFamily="17" charset="-128"/>
                </a:rPr>
                <a:t> </a:t>
              </a:r>
              <a:r>
                <a:rPr lang="ja-JP" altLang="en-US" sz="20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HG丸ｺﾞｼｯｸM-PRO" pitchFamily="50" charset="-128"/>
                </a:rPr>
                <a:t>　</a:t>
              </a:r>
            </a:p>
          </p:txBody>
        </p:sp>
        <p:sp>
          <p:nvSpPr>
            <p:cNvPr id="178247" name="Rectangle 75"/>
            <p:cNvSpPr>
              <a:spLocks noChangeArrowheads="1"/>
            </p:cNvSpPr>
            <p:nvPr/>
          </p:nvSpPr>
          <p:spPr bwMode="auto">
            <a:xfrm>
              <a:off x="137" y="1258"/>
              <a:ext cx="13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8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ＭＳ 明朝" pitchFamily="17" charset="-128"/>
                </a:rPr>
                <a:t>Kyushu Shinkansen</a:t>
              </a:r>
              <a:r>
                <a:rPr lang="en-US" altLang="ja-JP" sz="20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ＭＳ 明朝" pitchFamily="17" charset="-128"/>
                </a:rPr>
                <a:t> </a:t>
              </a:r>
              <a:r>
                <a:rPr lang="ja-JP" altLang="en-US" sz="20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HG丸ｺﾞｼｯｸM-PRO" pitchFamily="50" charset="-128"/>
                </a:rPr>
                <a:t>　</a:t>
              </a:r>
            </a:p>
          </p:txBody>
        </p:sp>
        <p:sp>
          <p:nvSpPr>
            <p:cNvPr id="178248" name="Rectangle 76"/>
            <p:cNvSpPr>
              <a:spLocks noChangeArrowheads="1"/>
            </p:cNvSpPr>
            <p:nvPr/>
          </p:nvSpPr>
          <p:spPr bwMode="auto">
            <a:xfrm>
              <a:off x="4776" y="2108"/>
              <a:ext cx="750" cy="8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49" name="Rectangle 77"/>
            <p:cNvSpPr>
              <a:spLocks noChangeArrowheads="1"/>
            </p:cNvSpPr>
            <p:nvPr/>
          </p:nvSpPr>
          <p:spPr bwMode="auto">
            <a:xfrm>
              <a:off x="4812" y="2182"/>
              <a:ext cx="72" cy="89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50" name="Rectangle 78"/>
            <p:cNvSpPr>
              <a:spLocks noChangeArrowheads="1"/>
            </p:cNvSpPr>
            <p:nvPr/>
          </p:nvSpPr>
          <p:spPr bwMode="auto">
            <a:xfrm>
              <a:off x="4924" y="2143"/>
              <a:ext cx="40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just" eaLnBrk="0" hangingPunct="0">
                <a:spcBef>
                  <a:spcPct val="0"/>
                </a:spcBef>
              </a:pPr>
              <a:r>
                <a:rPr lang="en-US" altLang="ja-JP" sz="1800" b="0" i="0">
                  <a:effectLst/>
                  <a:latin typeface="Times New Roman" pitchFamily="18" charset="0"/>
                </a:rPr>
                <a:t>Tunnel</a:t>
              </a:r>
            </a:p>
          </p:txBody>
        </p:sp>
        <p:sp>
          <p:nvSpPr>
            <p:cNvPr id="178251" name="Rectangle 79"/>
            <p:cNvSpPr>
              <a:spLocks noChangeArrowheads="1"/>
            </p:cNvSpPr>
            <p:nvPr/>
          </p:nvSpPr>
          <p:spPr bwMode="auto">
            <a:xfrm>
              <a:off x="4812" y="2382"/>
              <a:ext cx="72" cy="9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52" name="Rectangle 80"/>
            <p:cNvSpPr>
              <a:spLocks noChangeArrowheads="1"/>
            </p:cNvSpPr>
            <p:nvPr/>
          </p:nvSpPr>
          <p:spPr bwMode="auto">
            <a:xfrm>
              <a:off x="4950" y="2344"/>
              <a:ext cx="4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8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ＭＳ 明朝" pitchFamily="17" charset="-128"/>
                </a:rPr>
                <a:t>Bridge</a:t>
              </a:r>
              <a:r>
                <a:rPr lang="en-US" altLang="ja-JP" sz="18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HG丸ｺﾞｼｯｸM-PRO" pitchFamily="50" charset="-128"/>
                </a:rPr>
                <a:t> </a:t>
              </a:r>
            </a:p>
          </p:txBody>
        </p:sp>
        <p:sp>
          <p:nvSpPr>
            <p:cNvPr id="178253" name="Rectangle 81"/>
            <p:cNvSpPr>
              <a:spLocks noChangeArrowheads="1"/>
            </p:cNvSpPr>
            <p:nvPr/>
          </p:nvSpPr>
          <p:spPr bwMode="auto">
            <a:xfrm>
              <a:off x="4812" y="2583"/>
              <a:ext cx="72" cy="89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54" name="Rectangle 82"/>
            <p:cNvSpPr>
              <a:spLocks noChangeArrowheads="1"/>
            </p:cNvSpPr>
            <p:nvPr/>
          </p:nvSpPr>
          <p:spPr bwMode="auto">
            <a:xfrm>
              <a:off x="4942" y="2554"/>
              <a:ext cx="49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800" b="0" i="0">
                  <a:effectLst/>
                  <a:latin typeface="Times New Roman" pitchFamily="18" charset="0"/>
                  <a:ea typeface="ＭＳ 明朝" pitchFamily="17" charset="-128"/>
                </a:rPr>
                <a:t>Viaduct</a:t>
              </a:r>
              <a:r>
                <a:rPr lang="en-US" altLang="ja-JP" sz="1800" b="0" i="0"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78255" name="Rectangle 83"/>
            <p:cNvSpPr>
              <a:spLocks noChangeArrowheads="1"/>
            </p:cNvSpPr>
            <p:nvPr/>
          </p:nvSpPr>
          <p:spPr bwMode="auto">
            <a:xfrm>
              <a:off x="4812" y="2784"/>
              <a:ext cx="72" cy="8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ja-JP" altLang="en-US" sz="1800" b="0" i="0">
                <a:effectLst/>
              </a:endParaRPr>
            </a:p>
          </p:txBody>
        </p:sp>
        <p:sp>
          <p:nvSpPr>
            <p:cNvPr id="178256" name="Rectangle 84"/>
            <p:cNvSpPr>
              <a:spLocks noChangeArrowheads="1"/>
            </p:cNvSpPr>
            <p:nvPr/>
          </p:nvSpPr>
          <p:spPr bwMode="auto">
            <a:xfrm>
              <a:off x="4933" y="2725"/>
              <a:ext cx="52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altLang="ja-JP" sz="18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HG丸ｺﾞｼｯｸM-PRO" pitchFamily="50" charset="-128"/>
                </a:rPr>
                <a:t>Earth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altLang="ja-JP" sz="1800" b="0" i="0">
                  <a:solidFill>
                    <a:srgbClr val="000000"/>
                  </a:solidFill>
                  <a:effectLst/>
                  <a:latin typeface="Times New Roman" pitchFamily="18" charset="0"/>
                  <a:ea typeface="HG丸ｺﾞｼｯｸM-PRO" pitchFamily="50" charset="-128"/>
                </a:rPr>
                <a:t>Structure</a:t>
              </a:r>
            </a:p>
          </p:txBody>
        </p:sp>
        <p:sp>
          <p:nvSpPr>
            <p:cNvPr id="178257" name="Text Box 85"/>
            <p:cNvSpPr txBox="1">
              <a:spLocks noChangeArrowheads="1"/>
            </p:cNvSpPr>
            <p:nvPr/>
          </p:nvSpPr>
          <p:spPr bwMode="auto">
            <a:xfrm>
              <a:off x="387" y="3702"/>
              <a:ext cx="92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0" i="0">
                  <a:effectLst/>
                  <a:latin typeface="Times New Roman" pitchFamily="18" charset="0"/>
                  <a:ea typeface="ＭＳ 明朝" pitchFamily="17" charset="-128"/>
                </a:rPr>
                <a:t>(Tokyo-Shin Osaka)</a:t>
              </a:r>
              <a:r>
                <a:rPr lang="en-US" altLang="ja-JP" sz="1200" b="0" i="0"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78258" name="Text Box 86"/>
            <p:cNvSpPr txBox="1">
              <a:spLocks noChangeArrowheads="1"/>
            </p:cNvSpPr>
            <p:nvPr/>
          </p:nvSpPr>
          <p:spPr bwMode="auto">
            <a:xfrm>
              <a:off x="445" y="2263"/>
              <a:ext cx="883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0" i="0">
                  <a:effectLst/>
                  <a:latin typeface="Times New Roman" pitchFamily="18" charset="0"/>
                  <a:ea typeface="ＭＳ 明朝" pitchFamily="17" charset="-128"/>
                </a:rPr>
                <a:t>(Takasaki-Nagano)</a:t>
              </a:r>
              <a:r>
                <a:rPr lang="en-US" altLang="ja-JP" sz="1200" b="0" i="0"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78259" name="Text Box 87"/>
            <p:cNvSpPr txBox="1">
              <a:spLocks noChangeArrowheads="1"/>
            </p:cNvSpPr>
            <p:nvPr/>
          </p:nvSpPr>
          <p:spPr bwMode="auto">
            <a:xfrm>
              <a:off x="416" y="3339"/>
              <a:ext cx="94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0" i="0">
                  <a:effectLst/>
                  <a:latin typeface="Times New Roman" pitchFamily="18" charset="0"/>
                  <a:ea typeface="ＭＳ 明朝" pitchFamily="17" charset="-128"/>
                </a:rPr>
                <a:t>(Shin Osaka-Hakata)</a:t>
              </a:r>
              <a:r>
                <a:rPr lang="en-US" altLang="ja-JP" sz="1200" b="0" i="0"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78260" name="Text Box 88"/>
            <p:cNvSpPr txBox="1">
              <a:spLocks noChangeArrowheads="1"/>
            </p:cNvSpPr>
            <p:nvPr/>
          </p:nvSpPr>
          <p:spPr bwMode="auto">
            <a:xfrm>
              <a:off x="492" y="2625"/>
              <a:ext cx="81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0" i="0">
                  <a:effectLst/>
                  <a:latin typeface="Times New Roman" pitchFamily="18" charset="0"/>
                  <a:ea typeface="ＭＳ 明朝" pitchFamily="17" charset="-128"/>
                </a:rPr>
                <a:t>(Tokyo-Morioka)</a:t>
              </a:r>
              <a:r>
                <a:rPr lang="en-US" altLang="ja-JP" sz="1200" b="0" i="0"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78261" name="Text Box 89"/>
            <p:cNvSpPr txBox="1">
              <a:spLocks noChangeArrowheads="1"/>
            </p:cNvSpPr>
            <p:nvPr/>
          </p:nvSpPr>
          <p:spPr bwMode="auto">
            <a:xfrm>
              <a:off x="519" y="2978"/>
              <a:ext cx="75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0" i="0">
                  <a:effectLst/>
                  <a:latin typeface="Times New Roman" pitchFamily="18" charset="0"/>
                  <a:ea typeface="ＭＳ 明朝" pitchFamily="17" charset="-128"/>
                </a:rPr>
                <a:t>(Omiya-Niigata)</a:t>
              </a:r>
            </a:p>
          </p:txBody>
        </p:sp>
        <p:sp>
          <p:nvSpPr>
            <p:cNvPr id="178262" name="Text Box 90"/>
            <p:cNvSpPr txBox="1">
              <a:spLocks noChangeArrowheads="1"/>
            </p:cNvSpPr>
            <p:nvPr/>
          </p:nvSpPr>
          <p:spPr bwMode="auto">
            <a:xfrm>
              <a:off x="345" y="1888"/>
              <a:ext cx="98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200" b="0" i="0">
                  <a:effectLst/>
                  <a:latin typeface="Times New Roman" pitchFamily="18" charset="0"/>
                  <a:ea typeface="ＭＳ 明朝" pitchFamily="17" charset="-128"/>
                </a:rPr>
                <a:t>(Morioka-Hachinohe)</a:t>
              </a:r>
              <a:r>
                <a:rPr lang="en-US" altLang="ja-JP" sz="1200" b="0" i="0"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78263" name="Text Box 91"/>
            <p:cNvSpPr txBox="1">
              <a:spLocks noChangeArrowheads="1"/>
            </p:cNvSpPr>
            <p:nvPr/>
          </p:nvSpPr>
          <p:spPr bwMode="auto">
            <a:xfrm>
              <a:off x="0" y="1435"/>
              <a:ext cx="132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0"/>
                </a:spcBef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1200" b="0" i="0" dirty="0">
                  <a:effectLst/>
                  <a:latin typeface="Times New Roman" pitchFamily="18" charset="0"/>
                  <a:ea typeface="ＭＳ 明朝" pitchFamily="17" charset="-128"/>
                </a:rPr>
                <a:t>　　　</a:t>
              </a:r>
              <a:r>
                <a:rPr lang="en-US" altLang="ja-JP" sz="1200" b="0" i="0" dirty="0">
                  <a:effectLst/>
                  <a:latin typeface="Times New Roman" pitchFamily="18" charset="0"/>
                  <a:ea typeface="ＭＳ 明朝" pitchFamily="17" charset="-128"/>
                </a:rPr>
                <a:t>(Shin </a:t>
              </a:r>
              <a:r>
                <a:rPr lang="en-US" altLang="ja-JP" sz="1200" b="0" i="0" dirty="0" err="1">
                  <a:effectLst/>
                  <a:latin typeface="Times New Roman" pitchFamily="18" charset="0"/>
                  <a:ea typeface="ＭＳ 明朝" pitchFamily="17" charset="-128"/>
                </a:rPr>
                <a:t>Yatsushiro</a:t>
              </a:r>
              <a:r>
                <a:rPr lang="en-US" altLang="ja-JP" sz="1200" b="0" i="0" dirty="0">
                  <a:effectLst/>
                  <a:latin typeface="Times New Roman" pitchFamily="18" charset="0"/>
                  <a:ea typeface="ＭＳ 明朝" pitchFamily="17" charset="-128"/>
                </a:rPr>
                <a:t>-</a:t>
              </a:r>
            </a:p>
            <a:p>
              <a:pPr eaLnBrk="1" hangingPunct="1"/>
              <a:r>
                <a:rPr lang="ja-JP" altLang="en-US" sz="1200" b="0" i="0" dirty="0">
                  <a:effectLst/>
                  <a:latin typeface="Times New Roman" pitchFamily="18" charset="0"/>
                  <a:ea typeface="ＭＳ 明朝" pitchFamily="17" charset="-128"/>
                </a:rPr>
                <a:t>　　　　　</a:t>
              </a:r>
              <a:r>
                <a:rPr lang="en-US" altLang="ja-JP" sz="1200" b="0" i="0" dirty="0">
                  <a:effectLst/>
                  <a:latin typeface="Times New Roman" pitchFamily="18" charset="0"/>
                  <a:ea typeface="ＭＳ 明朝" pitchFamily="17" charset="-128"/>
                </a:rPr>
                <a:t>Kagoshima Chuo)</a:t>
              </a:r>
              <a:r>
                <a:rPr lang="en-US" altLang="ja-JP" sz="1200" b="0" i="0" dirty="0">
                  <a:effectLst/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93" name="ストライプ矢印 92"/>
          <p:cNvSpPr>
            <a:spLocks noChangeArrowheads="1"/>
          </p:cNvSpPr>
          <p:nvPr/>
        </p:nvSpPr>
        <p:spPr bwMode="auto">
          <a:xfrm rot="-5400000">
            <a:off x="5609432" y="3826306"/>
            <a:ext cx="3810000" cy="357187"/>
          </a:xfrm>
          <a:custGeom>
            <a:avLst/>
            <a:gdLst>
              <a:gd name="T0" fmla="*/ 3260994 w 4000500"/>
              <a:gd name="T1" fmla="*/ 0 h 357187"/>
              <a:gd name="T2" fmla="*/ 0 w 4000500"/>
              <a:gd name="T3" fmla="*/ 178594 h 357187"/>
              <a:gd name="T4" fmla="*/ 3260994 w 4000500"/>
              <a:gd name="T5" fmla="*/ 357187 h 357187"/>
              <a:gd name="T6" fmla="*/ 4000500 w 4000500"/>
              <a:gd name="T7" fmla="*/ 178594 h 357187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5810 w 4000500"/>
              <a:gd name="T13" fmla="*/ 76597 h 357187"/>
              <a:gd name="T14" fmla="*/ 3578161 w 4000500"/>
              <a:gd name="T15" fmla="*/ 280590 h 357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00500" h="357187">
                <a:moveTo>
                  <a:pt x="0" y="76597"/>
                </a:moveTo>
                <a:lnTo>
                  <a:pt x="11162" y="76597"/>
                </a:lnTo>
                <a:lnTo>
                  <a:pt x="11162" y="280590"/>
                </a:lnTo>
                <a:lnTo>
                  <a:pt x="0" y="280590"/>
                </a:lnTo>
                <a:close/>
                <a:moveTo>
                  <a:pt x="22324" y="76597"/>
                </a:moveTo>
                <a:lnTo>
                  <a:pt x="44648" y="76597"/>
                </a:lnTo>
                <a:lnTo>
                  <a:pt x="44648" y="280590"/>
                </a:lnTo>
                <a:lnTo>
                  <a:pt x="22324" y="280590"/>
                </a:lnTo>
                <a:close/>
                <a:moveTo>
                  <a:pt x="55810" y="76597"/>
                </a:moveTo>
                <a:lnTo>
                  <a:pt x="3260994" y="76597"/>
                </a:lnTo>
                <a:lnTo>
                  <a:pt x="3260994" y="0"/>
                </a:lnTo>
                <a:lnTo>
                  <a:pt x="4000500" y="178594"/>
                </a:lnTo>
                <a:lnTo>
                  <a:pt x="3260994" y="357187"/>
                </a:lnTo>
                <a:lnTo>
                  <a:pt x="3260994" y="280590"/>
                </a:lnTo>
                <a:lnTo>
                  <a:pt x="55810" y="280590"/>
                </a:lnTo>
                <a:close/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10800000" scaled="1"/>
          </a:gradFill>
          <a:ln w="25400" algn="ctr">
            <a:solidFill>
              <a:srgbClr val="00956F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spcBef>
                <a:spcPct val="0"/>
              </a:spcBef>
              <a:defRPr/>
            </a:pPr>
            <a:endParaRPr lang="ja-JP" altLang="en-US" sz="1800" b="0" i="0">
              <a:solidFill>
                <a:schemeClr val="lt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78265" name="テキスト ボックス 90"/>
          <p:cNvSpPr txBox="1">
            <a:spLocks noChangeArrowheads="1"/>
          </p:cNvSpPr>
          <p:nvPr/>
        </p:nvSpPr>
        <p:spPr bwMode="auto">
          <a:xfrm>
            <a:off x="7750175" y="5549227"/>
            <a:ext cx="1357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i="0" dirty="0">
                <a:solidFill>
                  <a:srgbClr val="008000"/>
                </a:solidFill>
                <a:effectLst/>
              </a:rPr>
              <a:t>OLD</a:t>
            </a:r>
            <a:endParaRPr lang="ja-JP" altLang="en-US" sz="1800" i="0" dirty="0">
              <a:solidFill>
                <a:srgbClr val="008000"/>
              </a:solidFill>
              <a:effectLst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7750175" y="2567567"/>
            <a:ext cx="1357312" cy="3667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0"/>
              </a:spcBef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i="0" dirty="0">
                <a:solidFill>
                  <a:srgbClr val="33CC33"/>
                </a:solidFill>
                <a:effectLst/>
              </a:rPr>
              <a:t>NEW</a:t>
            </a:r>
            <a:endParaRPr lang="ja-JP" altLang="en-US" sz="1800" i="0" dirty="0">
              <a:solidFill>
                <a:srgbClr val="33CC33"/>
              </a:solidFill>
              <a:effectLst/>
            </a:endParaRPr>
          </a:p>
        </p:txBody>
      </p:sp>
      <p:sp>
        <p:nvSpPr>
          <p:cNvPr id="178267" name="Rectangle 91"/>
          <p:cNvSpPr>
            <a:spLocks noChangeArrowheads="1"/>
          </p:cNvSpPr>
          <p:nvPr/>
        </p:nvSpPr>
        <p:spPr bwMode="auto">
          <a:xfrm>
            <a:off x="7812088" y="6350"/>
            <a:ext cx="1325562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66" y="709312"/>
            <a:ext cx="8316913" cy="555625"/>
          </a:xfrm>
        </p:spPr>
        <p:txBody>
          <a:bodyPr>
            <a:normAutofit/>
          </a:bodyPr>
          <a:lstStyle/>
          <a:p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Percentage of Structures on </a:t>
            </a:r>
            <a:r>
              <a:rPr lang="en-US" altLang="ja-JP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Shinkansen</a:t>
            </a:r>
            <a:endParaRPr lang="en-US" altLang="ja-JP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94" name="図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6986" y="303748"/>
            <a:ext cx="7772400" cy="748988"/>
          </a:xfrm>
        </p:spPr>
        <p:txBody>
          <a:bodyPr>
            <a:normAutofit/>
          </a:bodyPr>
          <a:lstStyle/>
          <a:p>
            <a:r>
              <a:rPr kumimoji="1" lang="en-US" altLang="ja-JP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against </a:t>
            </a:r>
            <a:r>
              <a:rPr lang="en-US" altLang="ja-JP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Snowfall</a:t>
            </a:r>
            <a:endParaRPr kumimoji="1" lang="ja-JP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3868476"/>
            <a:ext cx="6400800" cy="14732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pic>
        <p:nvPicPr>
          <p:cNvPr id="6" name="Picture 90" descr="図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7" y="2069059"/>
            <a:ext cx="431555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612379" y="4805363"/>
            <a:ext cx="403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Snow disposal with vehicle</a:t>
            </a:r>
            <a:r>
              <a:rPr lang="en-US" altLang="ja-JP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ja-JP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28912" y="5507991"/>
            <a:ext cx="403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Sprinkling of water</a:t>
            </a:r>
            <a:endParaRPr lang="ja-JP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20" y="1202519"/>
            <a:ext cx="3432611" cy="418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3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9474" y="476672"/>
            <a:ext cx="7772400" cy="1234966"/>
          </a:xfrm>
        </p:spPr>
        <p:txBody>
          <a:bodyPr>
            <a:noAutofit/>
          </a:bodyPr>
          <a:lstStyle/>
          <a:p>
            <a:r>
              <a:rPr kumimoji="1"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Basic Points for Measures </a:t>
            </a:r>
            <a:br>
              <a:rPr kumimoji="1"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against Snow Damage</a:t>
            </a:r>
            <a:endParaRPr kumimoji="1" lang="ja-JP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16104" y="1916832"/>
            <a:ext cx="8381706" cy="4464496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800" b="1" dirty="0" smtClean="0">
                <a:solidFill>
                  <a:schemeClr val="tx1"/>
                </a:solidFill>
              </a:rPr>
              <a:t>&gt;Equipment for  aiming at scheduled train operation against </a:t>
            </a:r>
            <a:r>
              <a:rPr lang="en-US" altLang="ja-JP" sz="2800" b="1" dirty="0">
                <a:solidFill>
                  <a:schemeClr val="tx1"/>
                </a:solidFill>
              </a:rPr>
              <a:t>t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he maximum 10-year snow depth and the maximum daily snowfall.</a:t>
            </a:r>
          </a:p>
          <a:p>
            <a:pPr marL="457200" indent="-457200" algn="l">
              <a:buFont typeface="Wingdings"/>
              <a:buChar char="Ø"/>
            </a:pPr>
            <a:endParaRPr lang="en-US" altLang="ja-JP" sz="2800" b="1" dirty="0" smtClean="0">
              <a:solidFill>
                <a:schemeClr val="tx1"/>
              </a:solidFill>
            </a:endParaRPr>
          </a:p>
          <a:p>
            <a:pPr algn="l"/>
            <a:r>
              <a:rPr kumimoji="1" lang="en-US" altLang="ja-JP" sz="2800" b="1" dirty="0" smtClean="0">
                <a:solidFill>
                  <a:schemeClr val="tx1"/>
                </a:solidFill>
              </a:rPr>
              <a:t>&gt;Snow plough of the train removes the snow on the track during commercial operation. </a:t>
            </a:r>
          </a:p>
          <a:p>
            <a:pPr algn="l"/>
            <a:endParaRPr lang="en-US" altLang="ja-JP" sz="2800" b="1" dirty="0">
              <a:solidFill>
                <a:schemeClr val="tx1"/>
              </a:solidFill>
            </a:endParaRPr>
          </a:p>
          <a:p>
            <a:pPr algn="l"/>
            <a:endParaRPr kumimoji="1" lang="en-US" altLang="ja-JP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597730" cy="1809869"/>
          </a:xfrm>
        </p:spPr>
        <p:txBody>
          <a:bodyPr>
            <a:noAutofit/>
          </a:bodyPr>
          <a:lstStyle/>
          <a:p>
            <a:r>
              <a:rPr kumimoji="1"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Measures against Snowfall </a:t>
            </a:r>
            <a:br>
              <a:rPr kumimoji="1"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kumimoji="1"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 Weather Conditions</a:t>
            </a:r>
            <a:endParaRPr kumimoji="1" lang="ja-JP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73" y="2204864"/>
            <a:ext cx="7056785" cy="414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8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257222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 </a:t>
            </a:r>
            <a:r>
              <a:rPr lang="en-US" altLang="ja-JP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of </a:t>
            </a:r>
            <a:r>
              <a:rPr lang="en-US" altLang="ja-JP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Snow-coping </a:t>
            </a:r>
            <a:r>
              <a:rPr lang="en-US" altLang="ja-JP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ja-JP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acilities</a:t>
            </a:r>
            <a:endParaRPr kumimoji="1" lang="ja-JP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3" y="869290"/>
            <a:ext cx="8474169" cy="572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75718" y="1111055"/>
            <a:ext cx="347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/>
              <a:t>Cross-section of snow-storing type</a:t>
            </a:r>
            <a:endParaRPr kumimoji="1" lang="ja-JP" altLang="en-US" b="1" u="sng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475" y="4255024"/>
            <a:ext cx="374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u="sng" dirty="0"/>
              <a:t>Cross-section of sprinkler </a:t>
            </a:r>
            <a:r>
              <a:rPr lang="en-US" altLang="ja-JP" b="1" u="sng" dirty="0" smtClean="0"/>
              <a:t>spray type</a:t>
            </a:r>
            <a:endParaRPr kumimoji="1" lang="ja-JP" altLang="en-US" b="1" u="sng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/>
          <a:stretch/>
        </p:blipFill>
        <p:spPr>
          <a:xfrm>
            <a:off x="3707904" y="1444098"/>
            <a:ext cx="5256584" cy="540347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50994" y="1274821"/>
            <a:ext cx="170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Semi snow shelter</a:t>
            </a:r>
            <a:endParaRPr kumimoji="1" lang="ja-JP" altLang="en-US" sz="16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419872" y="1735005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39552" y="1549413"/>
            <a:ext cx="2937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Snow disposal with sloping </a:t>
            </a:r>
            <a:r>
              <a:rPr lang="en-US" altLang="ja-JP" sz="1600" dirty="0" smtClean="0"/>
              <a:t>eaves</a:t>
            </a:r>
          </a:p>
          <a:p>
            <a:r>
              <a:rPr lang="en-US" altLang="ja-JP" sz="1600" dirty="0" smtClean="0"/>
              <a:t>of </a:t>
            </a:r>
            <a:r>
              <a:rPr lang="en-US" altLang="ja-JP" sz="1600" dirty="0"/>
              <a:t>soundproof wall</a:t>
            </a:r>
            <a:endParaRPr kumimoji="1" lang="ja-JP" altLang="en-US" sz="1600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3508276" y="2383077"/>
            <a:ext cx="54364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85764" y="2198560"/>
            <a:ext cx="198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Maintenance passage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92270" y="2126249"/>
            <a:ext cx="1630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Snow-storing </a:t>
            </a:r>
            <a:r>
              <a:rPr lang="en-US" altLang="ja-JP" sz="1600" dirty="0" smtClean="0"/>
              <a:t>line</a:t>
            </a:r>
          </a:p>
          <a:p>
            <a:r>
              <a:rPr lang="en-US" altLang="ja-JP" sz="1600" dirty="0" smtClean="0"/>
              <a:t>R.L</a:t>
            </a:r>
            <a:r>
              <a:rPr lang="en-US" altLang="ja-JP" sz="1600" dirty="0"/>
              <a:t>.+0.10m</a:t>
            </a:r>
            <a:endParaRPr kumimoji="1" lang="ja-JP" altLang="en-US" sz="1600" dirty="0"/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4427984" y="3391189"/>
            <a:ext cx="576064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856057" y="3604781"/>
            <a:ext cx="2710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Change the </a:t>
            </a:r>
            <a:r>
              <a:rPr lang="en-US" altLang="ja-JP" sz="1600" dirty="0" smtClean="0"/>
              <a:t>storing volume </a:t>
            </a:r>
            <a:r>
              <a:rPr lang="en-US" altLang="ja-JP" sz="1600" dirty="0"/>
              <a:t>by </a:t>
            </a:r>
            <a:endParaRPr lang="en-US" altLang="ja-JP" sz="1600" dirty="0" smtClean="0"/>
          </a:p>
          <a:p>
            <a:r>
              <a:rPr lang="en-US" altLang="ja-JP" sz="1600" dirty="0" smtClean="0"/>
              <a:t>the </a:t>
            </a:r>
            <a:r>
              <a:rPr lang="en-US" altLang="ja-JP" sz="1600" dirty="0"/>
              <a:t>thickness of roadbed RC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149710" y="1126444"/>
            <a:ext cx="2133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Standard snow-storing</a:t>
            </a:r>
            <a:endParaRPr kumimoji="1" lang="ja-JP" altLang="en-US" sz="1600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3599657" y="5407413"/>
            <a:ext cx="828327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748940" y="5222896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Sprinkler</a:t>
            </a:r>
            <a:endParaRPr kumimoji="1" lang="ja-JP" altLang="en-US" sz="1600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8343725" y="4354438"/>
            <a:ext cx="0" cy="792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7156981" y="3994398"/>
            <a:ext cx="198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Maintenance passage</a:t>
            </a:r>
            <a:endParaRPr kumimoji="1" lang="ja-JP" altLang="en-US" sz="1600" dirty="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4887590" y="2666504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776709" y="365234"/>
            <a:ext cx="7372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600" b="1" i="1" kern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Measures against snowfall  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0786" y="365234"/>
            <a:ext cx="7772400" cy="831518"/>
          </a:xfrm>
        </p:spPr>
        <p:txBody>
          <a:bodyPr/>
          <a:lstStyle/>
          <a:p>
            <a: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Snow-melting Formula</a:t>
            </a:r>
            <a:endParaRPr kumimoji="1" lang="ja-JP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09698" cy="4536504"/>
          </a:xfrm>
        </p:spPr>
        <p:txBody>
          <a:bodyPr/>
          <a:lstStyle/>
          <a:p>
            <a:pPr algn="l"/>
            <a:r>
              <a:rPr kumimoji="1" lang="en-US" altLang="ja-JP" sz="2400" b="1" dirty="0" smtClean="0"/>
              <a:t>The  formula consists of  5 heat quantities :</a:t>
            </a:r>
          </a:p>
          <a:p>
            <a:pPr marL="342900" indent="-342900" algn="l">
              <a:buFont typeface="Wingdings"/>
              <a:buChar char="Ø"/>
            </a:pPr>
            <a:r>
              <a:rPr lang="en-US" altLang="ja-JP" sz="2400" b="1" dirty="0" smtClean="0"/>
              <a:t>1   Quantity of Radiation Balance : Q </a:t>
            </a:r>
            <a:r>
              <a:rPr lang="en-US" altLang="ja-JP" sz="2400" b="1" baseline="-25000" dirty="0" smtClean="0"/>
              <a:t>R</a:t>
            </a:r>
          </a:p>
          <a:p>
            <a:pPr marL="342900" indent="-342900" algn="l">
              <a:buFont typeface="Wingdings"/>
              <a:buChar char="Ø"/>
            </a:pPr>
            <a:r>
              <a:rPr kumimoji="1" lang="en-US" altLang="ja-JP" sz="2400" b="1" dirty="0" smtClean="0"/>
              <a:t>2. Quantity of Conductive Heat at Slab: 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Q </a:t>
            </a:r>
            <a:r>
              <a:rPr kumimoji="1" lang="en-US" altLang="ja-JP" sz="2400" b="1" baseline="-25000" dirty="0" smtClean="0">
                <a:solidFill>
                  <a:schemeClr val="bg1"/>
                </a:solidFill>
              </a:rPr>
              <a:t>C</a:t>
            </a:r>
            <a:r>
              <a:rPr kumimoji="1" lang="en-US" altLang="ja-JP" sz="2400" b="1" baseline="-25000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 algn="l">
              <a:buFont typeface="Wingdings"/>
              <a:buChar char="Ø"/>
            </a:pPr>
            <a:r>
              <a:rPr lang="en-US" altLang="ja-JP" sz="2400" b="1" dirty="0" smtClean="0"/>
              <a:t>3. Expended Heat Quantity by Watering: Q </a:t>
            </a:r>
            <a:r>
              <a:rPr lang="en-US" altLang="ja-JP" sz="2400" b="1" baseline="-25000" dirty="0" smtClean="0"/>
              <a:t>H</a:t>
            </a:r>
            <a:endParaRPr lang="en-US" altLang="ja-JP" sz="2400" b="1" baseline="-25000" dirty="0"/>
          </a:p>
          <a:p>
            <a:pPr marL="342900" indent="-342900" algn="l">
              <a:buFont typeface="Wingdings"/>
              <a:buChar char="Ø"/>
            </a:pPr>
            <a:r>
              <a:rPr kumimoji="1" lang="en-US" altLang="ja-JP" sz="2400" b="1" dirty="0" smtClean="0"/>
              <a:t>4. Heat Quantity for Snow-melting : Q </a:t>
            </a:r>
            <a:r>
              <a:rPr kumimoji="1" lang="en-US" altLang="ja-JP" sz="2400" b="1" baseline="-25000" dirty="0" smtClean="0"/>
              <a:t>IS</a:t>
            </a:r>
          </a:p>
          <a:p>
            <a:pPr marL="342900" indent="-342900" algn="l">
              <a:buFont typeface="Wingdings"/>
              <a:buChar char="Ø"/>
            </a:pPr>
            <a:r>
              <a:rPr lang="en-US" altLang="ja-JP" sz="2400" b="1" dirty="0" smtClean="0"/>
              <a:t>5. Quantity of Turbulence Transmittable Heat : Q </a:t>
            </a:r>
            <a:r>
              <a:rPr lang="en-US" altLang="ja-JP" sz="2400" b="1" baseline="-25000" dirty="0" smtClean="0"/>
              <a:t>AE</a:t>
            </a:r>
          </a:p>
          <a:p>
            <a:pPr marL="342900" indent="-342900" algn="l">
              <a:buFont typeface="Wingdings"/>
              <a:buChar char="Ø"/>
            </a:pPr>
            <a:endParaRPr lang="en-US" altLang="ja-JP" b="1" dirty="0"/>
          </a:p>
          <a:p>
            <a:pPr marL="342900" indent="-342900" algn="l">
              <a:buFont typeface="Wingdings"/>
              <a:buChar char="Ø"/>
            </a:pPr>
            <a:r>
              <a:rPr lang="en-US" altLang="ja-JP" sz="2400" b="1" dirty="0" smtClean="0"/>
              <a:t>Q </a:t>
            </a:r>
            <a:r>
              <a:rPr lang="en-US" altLang="ja-JP" sz="2400" b="1" baseline="-25000" dirty="0" smtClean="0"/>
              <a:t>H</a:t>
            </a:r>
            <a:r>
              <a:rPr lang="en-US" altLang="ja-JP" sz="2400" b="1" dirty="0" smtClean="0"/>
              <a:t>  +   Q </a:t>
            </a:r>
            <a:r>
              <a:rPr lang="en-US" altLang="ja-JP" sz="2400" b="1" baseline="-25000" dirty="0" smtClean="0"/>
              <a:t>R</a:t>
            </a:r>
            <a:r>
              <a:rPr lang="en-US" altLang="ja-JP" sz="2400" b="1" dirty="0" smtClean="0"/>
              <a:t>  +  Q </a:t>
            </a:r>
            <a:r>
              <a:rPr lang="en-US" altLang="ja-JP" sz="2400" b="1" baseline="-25000" dirty="0" smtClean="0"/>
              <a:t>C</a:t>
            </a:r>
            <a:r>
              <a:rPr lang="en-US" altLang="ja-JP" sz="2400" b="1" dirty="0" smtClean="0"/>
              <a:t>  +  Q </a:t>
            </a:r>
            <a:r>
              <a:rPr lang="en-US" altLang="ja-JP" sz="2400" b="1" baseline="-25000" dirty="0" smtClean="0"/>
              <a:t>AE</a:t>
            </a:r>
            <a:r>
              <a:rPr lang="en-US" altLang="ja-JP" sz="2400" b="1" dirty="0" smtClean="0"/>
              <a:t>   =   Q </a:t>
            </a:r>
            <a:r>
              <a:rPr lang="en-US" altLang="ja-JP" sz="2400" b="1" baseline="-25000" dirty="0" smtClean="0"/>
              <a:t>IS</a:t>
            </a:r>
            <a:r>
              <a:rPr lang="en-US" altLang="ja-JP" sz="2400" b="1" dirty="0" smtClean="0"/>
              <a:t>      --------------(a)</a:t>
            </a:r>
            <a:endParaRPr lang="en-US" altLang="ja-JP" sz="2400" b="1" dirty="0"/>
          </a:p>
          <a:p>
            <a:pPr marL="342900" indent="-342900" algn="l">
              <a:buFont typeface="Wingdings"/>
              <a:buChar char="Ø"/>
            </a:pPr>
            <a:r>
              <a:rPr lang="en-US" altLang="ja-JP" sz="2400" b="1" dirty="0" smtClean="0"/>
              <a:t>Q </a:t>
            </a:r>
            <a:r>
              <a:rPr lang="en-US" altLang="ja-JP" sz="2400" b="1" baseline="-25000" dirty="0" smtClean="0"/>
              <a:t>AE</a:t>
            </a:r>
            <a:r>
              <a:rPr lang="en-US" altLang="ja-JP" sz="2400" b="1" dirty="0" smtClean="0"/>
              <a:t>  =   Q </a:t>
            </a:r>
            <a:r>
              <a:rPr lang="en-US" altLang="ja-JP" sz="2400" b="1" baseline="-25000" dirty="0" smtClean="0"/>
              <a:t>IS</a:t>
            </a:r>
            <a:r>
              <a:rPr lang="en-US" altLang="ja-JP" sz="2400" b="1" dirty="0" smtClean="0"/>
              <a:t>  </a:t>
            </a:r>
            <a:r>
              <a:rPr lang="ja-JP" altLang="en-US" sz="2400" b="1" dirty="0" smtClean="0"/>
              <a:t>－　</a:t>
            </a:r>
            <a:r>
              <a:rPr lang="en-US" altLang="ja-JP" sz="2400" b="1" dirty="0" smtClean="0"/>
              <a:t>Q </a:t>
            </a:r>
            <a:r>
              <a:rPr lang="en-US" altLang="ja-JP" sz="2400" b="1" baseline="-25000" dirty="0" smtClean="0"/>
              <a:t>H</a:t>
            </a:r>
            <a:r>
              <a:rPr lang="en-US" altLang="ja-JP" sz="2400" b="1" dirty="0" smtClean="0"/>
              <a:t>  </a:t>
            </a:r>
            <a:r>
              <a:rPr lang="ja-JP" altLang="en-US" sz="2400" b="1" dirty="0" smtClean="0"/>
              <a:t>－　</a:t>
            </a:r>
            <a:r>
              <a:rPr lang="en-US" altLang="ja-JP" sz="2400" b="1" dirty="0" smtClean="0"/>
              <a:t>Q </a:t>
            </a:r>
            <a:r>
              <a:rPr lang="en-US" altLang="ja-JP" sz="2400" b="1" baseline="-25000" dirty="0" smtClean="0"/>
              <a:t>R </a:t>
            </a:r>
            <a:r>
              <a:rPr lang="en-US" altLang="ja-JP" sz="2400" b="1" dirty="0" smtClean="0"/>
              <a:t>   </a:t>
            </a:r>
            <a:r>
              <a:rPr lang="ja-JP" altLang="en-US" sz="2400" b="1" dirty="0" smtClean="0"/>
              <a:t>－　</a:t>
            </a:r>
            <a:r>
              <a:rPr lang="en-US" altLang="ja-JP" sz="2400" b="1" dirty="0" smtClean="0"/>
              <a:t>Q </a:t>
            </a:r>
            <a:r>
              <a:rPr lang="en-US" altLang="ja-JP" sz="2400" b="1" baseline="-25000" dirty="0" smtClean="0"/>
              <a:t>C</a:t>
            </a:r>
            <a:r>
              <a:rPr lang="en-US" altLang="ja-JP" sz="2400" b="1" dirty="0" smtClean="0"/>
              <a:t>  </a:t>
            </a:r>
            <a:endParaRPr lang="en-US" altLang="ja-JP" sz="24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75469" y="228503"/>
            <a:ext cx="7772400" cy="777518"/>
          </a:xfrm>
        </p:spPr>
        <p:txBody>
          <a:bodyPr/>
          <a:lstStyle/>
          <a:p>
            <a:r>
              <a:rPr lang="en-US" altLang="ja-JP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Main Contents</a:t>
            </a:r>
            <a:endParaRPr kumimoji="1" lang="ja-JP" alt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876434"/>
            <a:ext cx="8640960" cy="5864934"/>
          </a:xfrm>
        </p:spPr>
        <p:txBody>
          <a:bodyPr>
            <a:noAutofit/>
          </a:bodyPr>
          <a:lstStyle/>
          <a:p>
            <a:pPr algn="l"/>
            <a:r>
              <a:rPr kumimoji="0" lang="en-US" altLang="ja-JP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</a:t>
            </a:r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Introduction </a:t>
            </a:r>
            <a:r>
              <a:rPr kumimoji="0" lang="en-US" altLang="ja-JP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of </a:t>
            </a:r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JIC</a:t>
            </a:r>
          </a:p>
          <a:p>
            <a:pPr algn="l"/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Short </a:t>
            </a:r>
            <a:r>
              <a:rPr kumimoji="0" lang="en-US" altLang="ja-JP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History </a:t>
            </a:r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of Railway</a:t>
            </a:r>
            <a:endParaRPr kumimoji="0" lang="en-US" altLang="ja-JP" sz="1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/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</a:t>
            </a:r>
            <a:r>
              <a:rPr kumimoji="0" lang="en-US" altLang="ja-JP" sz="1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Shinkansen</a:t>
            </a:r>
            <a:r>
              <a:rPr kumimoji="0" lang="en-US" altLang="ja-JP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Network</a:t>
            </a:r>
            <a:endParaRPr kumimoji="0" lang="en-US" altLang="ja-JP" sz="18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/>
            <a:r>
              <a:rPr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 Main </a:t>
            </a:r>
            <a:r>
              <a:rPr lang="en-US" altLang="ja-JP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Features of the </a:t>
            </a:r>
            <a:r>
              <a:rPr lang="en-US" altLang="ja-JP" sz="1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Shinkansen</a:t>
            </a:r>
            <a:endParaRPr lang="en-US" altLang="ja-JP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 Annual Average Delay Time in </a:t>
            </a:r>
            <a:r>
              <a:rPr lang="en-US" altLang="ja-JP" sz="1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Tokaido</a:t>
            </a:r>
            <a:r>
              <a:rPr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Shinkansen</a:t>
            </a:r>
            <a:endParaRPr lang="en-US" altLang="ja-JP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kumimoji="0" lang="en-US" altLang="ja-JP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</a:t>
            </a:r>
            <a:r>
              <a:rPr lang="en-US" altLang="ja-JP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Framework for Implementation of </a:t>
            </a:r>
            <a:r>
              <a:rPr lang="en-US" altLang="ja-JP" sz="1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Shinkansen</a:t>
            </a:r>
            <a:r>
              <a:rPr lang="en-US" altLang="ja-JP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Project</a:t>
            </a:r>
          </a:p>
          <a:p>
            <a:pPr algn="l"/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</a:t>
            </a:r>
            <a:r>
              <a:rPr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Procedure </a:t>
            </a:r>
            <a:r>
              <a:rPr lang="en-US" altLang="ja-JP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ja-JP" sz="18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Shinkansen</a:t>
            </a:r>
            <a:r>
              <a:rPr lang="en-US" altLang="ja-JP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Construction</a:t>
            </a:r>
          </a:p>
          <a:p>
            <a:pPr algn="l"/>
            <a:r>
              <a:rPr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 Percentage </a:t>
            </a:r>
            <a:r>
              <a:rPr lang="en-US" altLang="ja-JP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Structures on </a:t>
            </a:r>
            <a:r>
              <a:rPr lang="en-US" altLang="ja-JP" sz="1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Shinkansen</a:t>
            </a:r>
            <a:endParaRPr lang="en-US" altLang="ja-JP" sz="1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 Measures against Snowfall</a:t>
            </a:r>
            <a:endParaRPr kumimoji="0" lang="en-US" altLang="ja-JP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 Basic Points for Measures against Snow Damage</a:t>
            </a:r>
            <a:endParaRPr kumimoji="0" lang="en-US" altLang="ja-JP" sz="1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kumimoji="0" lang="en-US" altLang="ja-JP" sz="1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Measures against </a:t>
            </a:r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Snow Damage and Weather Conditions</a:t>
            </a:r>
          </a:p>
          <a:p>
            <a:pPr algn="l"/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Location of Snow-melting Facilities</a:t>
            </a:r>
          </a:p>
          <a:p>
            <a:pPr algn="l"/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Specification of Sprinkler System</a:t>
            </a:r>
          </a:p>
          <a:p>
            <a:pPr algn="l"/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Kinds of Equipment on Measures against Snowfall</a:t>
            </a:r>
          </a:p>
          <a:p>
            <a:pPr algn="l"/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Flow Chart of Sprinkler Spray</a:t>
            </a:r>
          </a:p>
          <a:p>
            <a:pPr algn="l"/>
            <a:r>
              <a:rPr kumimoji="0" lang="en-US" altLang="ja-JP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&gt; Conclusions</a:t>
            </a:r>
            <a:endParaRPr kumimoji="0" lang="en-US" altLang="ja-JP" sz="1800" b="1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l"/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0786" y="365234"/>
            <a:ext cx="7772400" cy="903526"/>
          </a:xfrm>
        </p:spPr>
        <p:txBody>
          <a:bodyPr>
            <a:normAutofit/>
          </a:bodyPr>
          <a:lstStyle/>
          <a:p>
            <a:r>
              <a:rPr kumimoji="1"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Presumption of Heat Balance</a:t>
            </a:r>
            <a:endParaRPr kumimoji="1" lang="ja-JP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475656" y="1628800"/>
            <a:ext cx="5864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Wingdings"/>
              <a:buChar char="Ø"/>
            </a:pPr>
            <a:r>
              <a:rPr lang="en-US" altLang="ja-JP" sz="2400" b="1" dirty="0"/>
              <a:t>Q </a:t>
            </a:r>
            <a:r>
              <a:rPr lang="en-US" altLang="ja-JP" sz="2400" b="1" baseline="-25000" dirty="0"/>
              <a:t>AE</a:t>
            </a:r>
            <a:r>
              <a:rPr lang="en-US" altLang="ja-JP" sz="2400" b="1" dirty="0"/>
              <a:t>  =   Q </a:t>
            </a:r>
            <a:r>
              <a:rPr lang="en-US" altLang="ja-JP" sz="2400" b="1" baseline="-25000" dirty="0"/>
              <a:t>IS</a:t>
            </a:r>
            <a:r>
              <a:rPr lang="en-US" altLang="ja-JP" sz="2400" b="1" dirty="0"/>
              <a:t>  </a:t>
            </a:r>
            <a:r>
              <a:rPr lang="ja-JP" altLang="en-US" sz="2400" b="1" dirty="0"/>
              <a:t>－　</a:t>
            </a:r>
            <a:r>
              <a:rPr lang="en-US" altLang="ja-JP" sz="2400" b="1" dirty="0"/>
              <a:t>Q </a:t>
            </a:r>
            <a:r>
              <a:rPr lang="en-US" altLang="ja-JP" sz="2400" b="1" baseline="-25000" dirty="0"/>
              <a:t>H</a:t>
            </a:r>
            <a:r>
              <a:rPr lang="en-US" altLang="ja-JP" sz="2400" b="1" dirty="0"/>
              <a:t>  </a:t>
            </a:r>
            <a:r>
              <a:rPr lang="ja-JP" altLang="en-US" sz="2400" b="1" dirty="0"/>
              <a:t>－　</a:t>
            </a:r>
            <a:r>
              <a:rPr lang="en-US" altLang="ja-JP" sz="2400" b="1" dirty="0"/>
              <a:t>Q </a:t>
            </a:r>
            <a:r>
              <a:rPr lang="en-US" altLang="ja-JP" sz="2400" b="1" baseline="-25000" dirty="0"/>
              <a:t>R </a:t>
            </a:r>
            <a:r>
              <a:rPr lang="en-US" altLang="ja-JP" sz="2400" b="1" dirty="0"/>
              <a:t>   </a:t>
            </a:r>
            <a:r>
              <a:rPr lang="ja-JP" altLang="en-US" sz="2400" b="1" dirty="0"/>
              <a:t>－　</a:t>
            </a:r>
            <a:r>
              <a:rPr lang="en-US" altLang="ja-JP" sz="2400" b="1" dirty="0"/>
              <a:t>Q </a:t>
            </a:r>
            <a:r>
              <a:rPr lang="en-US" altLang="ja-JP" sz="2400" b="1" baseline="-25000" dirty="0"/>
              <a:t>C</a:t>
            </a:r>
            <a:r>
              <a:rPr lang="en-US" altLang="ja-JP" sz="2400" b="1" dirty="0"/>
              <a:t>  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13394" y="4149080"/>
            <a:ext cx="439248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813394" y="4797152"/>
            <a:ext cx="43924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上矢印 8"/>
          <p:cNvSpPr/>
          <p:nvPr/>
        </p:nvSpPr>
        <p:spPr>
          <a:xfrm>
            <a:off x="1461466" y="3284984"/>
            <a:ext cx="576064" cy="720080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矢印 9"/>
          <p:cNvSpPr/>
          <p:nvPr/>
        </p:nvSpPr>
        <p:spPr>
          <a:xfrm>
            <a:off x="2937630" y="2671677"/>
            <a:ext cx="576064" cy="1333387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上矢印 10"/>
          <p:cNvSpPr/>
          <p:nvPr/>
        </p:nvSpPr>
        <p:spPr>
          <a:xfrm>
            <a:off x="4413794" y="3284984"/>
            <a:ext cx="576064" cy="720080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上矢印 11"/>
          <p:cNvSpPr/>
          <p:nvPr/>
        </p:nvSpPr>
        <p:spPr>
          <a:xfrm flipV="1">
            <a:off x="3981746" y="4861574"/>
            <a:ext cx="576064" cy="720080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上矢印 12"/>
          <p:cNvSpPr/>
          <p:nvPr/>
        </p:nvSpPr>
        <p:spPr>
          <a:xfrm rot="16200000">
            <a:off x="5709938" y="3933056"/>
            <a:ext cx="576064" cy="1152128"/>
          </a:xfrm>
          <a:prstGeom prst="up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920466" y="2201612"/>
            <a:ext cx="3186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Q</a:t>
            </a:r>
            <a:r>
              <a:rPr kumimoji="1" lang="en-US" altLang="ja-JP" sz="2000" baseline="-25000" dirty="0" err="1" smtClean="0"/>
              <a:t>AE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: Turbulent Heat Transfer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13563" y="2842481"/>
            <a:ext cx="355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</a:t>
            </a:r>
            <a:r>
              <a:rPr kumimoji="1" lang="en-US" altLang="ja-JP" sz="2000" baseline="-25000" dirty="0" smtClean="0"/>
              <a:t>H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: Expended Heat by Watering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05672" y="3919118"/>
            <a:ext cx="3014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Q</a:t>
            </a:r>
            <a:r>
              <a:rPr kumimoji="1" lang="en-US" altLang="ja-JP" sz="2000" baseline="-25000" dirty="0" err="1" smtClean="0"/>
              <a:t>IS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: Heat for Snow-melting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99200" y="5581654"/>
            <a:ext cx="312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</a:t>
            </a:r>
            <a:r>
              <a:rPr kumimoji="1" lang="en-US" altLang="ja-JP" sz="2000" baseline="-25000" dirty="0" smtClean="0"/>
              <a:t>C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: Conductive Heat of Slab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99888" y="4821504"/>
            <a:ext cx="1455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Slab Surface</a:t>
            </a:r>
            <a:endParaRPr kumimoji="1"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263296" y="2488538"/>
            <a:ext cx="2746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Q</a:t>
            </a:r>
            <a:r>
              <a:rPr lang="en-US" altLang="ja-JP" sz="2000" baseline="-25000" dirty="0"/>
              <a:t>R</a:t>
            </a:r>
            <a:r>
              <a:rPr lang="en-US" altLang="ja-JP" sz="2000" dirty="0"/>
              <a:t> : Quantity of </a:t>
            </a:r>
          </a:p>
          <a:p>
            <a:r>
              <a:rPr lang="en-US" altLang="ja-JP" sz="2000" dirty="0"/>
              <a:t>         Radiation Balance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9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1746" y="365234"/>
            <a:ext cx="7772400" cy="1456514"/>
          </a:xfrm>
        </p:spPr>
        <p:txBody>
          <a:bodyPr/>
          <a:lstStyle/>
          <a:p>
            <a: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 of </a:t>
            </a:r>
            <a:b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Sprinkler System</a:t>
            </a:r>
            <a:endParaRPr kumimoji="1" lang="ja-JP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561957"/>
              </p:ext>
            </p:extLst>
          </p:nvPr>
        </p:nvGraphicFramePr>
        <p:xfrm>
          <a:off x="755575" y="2060848"/>
          <a:ext cx="7769639" cy="4320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2704"/>
                <a:gridCol w="4616935"/>
              </a:tblGrid>
              <a:tr h="874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solidFill>
                            <a:schemeClr val="tx1"/>
                          </a:solidFill>
                          <a:effectLst/>
                        </a:rPr>
                        <a:t>Amount of water sprinkling</a:t>
                      </a:r>
                      <a:endParaRPr lang="ja-JP" sz="2800" kern="100" baseline="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1.0 liters / min. /m</a:t>
                      </a:r>
                      <a:r>
                        <a:rPr lang="en-US" sz="28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4353">
                <a:tc>
                  <a:txBody>
                    <a:bodyPr/>
                    <a:lstStyle/>
                    <a:p>
                      <a:pPr indent="635" algn="ctr"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solidFill>
                            <a:schemeClr val="tx1"/>
                          </a:solidFill>
                          <a:effectLst/>
                        </a:rPr>
                        <a:t>Designed water temperature</a:t>
                      </a:r>
                      <a:endParaRPr lang="ja-JP" sz="2800" kern="100" baseline="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10.6 </a:t>
                      </a:r>
                      <a:r>
                        <a:rPr lang="ja-JP" sz="2800" b="1" kern="100" dirty="0">
                          <a:effectLst/>
                        </a:rPr>
                        <a:t>℃　～　</a:t>
                      </a:r>
                      <a:r>
                        <a:rPr lang="en-US" sz="2800" b="1" kern="100" dirty="0">
                          <a:effectLst/>
                        </a:rPr>
                        <a:t>11.8 </a:t>
                      </a:r>
                      <a:r>
                        <a:rPr lang="ja-JP" sz="2800" b="1" kern="100" dirty="0">
                          <a:effectLst/>
                        </a:rPr>
                        <a:t>℃</a:t>
                      </a:r>
                      <a:endParaRPr lang="ja-JP" sz="28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solidFill>
                            <a:schemeClr val="tx1"/>
                          </a:solidFill>
                          <a:effectLst/>
                        </a:rPr>
                        <a:t>Method</a:t>
                      </a:r>
                      <a:endParaRPr lang="ja-JP" sz="2800" kern="100" baseline="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Circulation of heated water </a:t>
                      </a:r>
                      <a:endParaRPr lang="ja-JP" sz="28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17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solidFill>
                            <a:schemeClr val="tx1"/>
                          </a:solidFill>
                          <a:effectLst/>
                        </a:rPr>
                        <a:t>Water source</a:t>
                      </a:r>
                      <a:endParaRPr lang="ja-JP" sz="2800" kern="100" baseline="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Water inflow from tunnel </a:t>
                      </a:r>
                      <a:endParaRPr lang="en-US" sz="2800" b="1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 smtClean="0">
                          <a:effectLst/>
                        </a:rPr>
                        <a:t>and a </a:t>
                      </a:r>
                      <a:r>
                        <a:rPr lang="en-US" sz="2800" b="1" kern="100" dirty="0">
                          <a:effectLst/>
                        </a:rPr>
                        <a:t>river water</a:t>
                      </a:r>
                      <a:endParaRPr lang="ja-JP" sz="28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2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Interval</a:t>
                      </a:r>
                      <a:r>
                        <a:rPr lang="en-US" sz="28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smtClean="0">
                          <a:solidFill>
                            <a:schemeClr val="tx1"/>
                          </a:solidFill>
                          <a:effectLst/>
                        </a:rPr>
                        <a:t>between  </a:t>
                      </a: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</a:rPr>
                        <a:t>sprinklers</a:t>
                      </a:r>
                      <a:endParaRPr lang="ja-JP" sz="2800" kern="100" dirty="0">
                        <a:solidFill>
                          <a:schemeClr val="tx1"/>
                        </a:solidFill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6 m (staggered layout)</a:t>
                      </a:r>
                      <a:endParaRPr lang="ja-JP" sz="2800" b="1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0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sp>
        <p:nvSpPr>
          <p:cNvPr id="5" name="Text Box 6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187624" y="2610867"/>
            <a:ext cx="64807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ja-JP" b="0" i="0" dirty="0">
              <a:effectLst/>
              <a:latin typeface="Calibri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1151166"/>
            <a:ext cx="4407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800" b="0" i="0" dirty="0">
                <a:solidFill>
                  <a:schemeClr val="bg1"/>
                </a:solidFill>
                <a:effectLst/>
                <a:latin typeface="Calibri" pitchFamily="34" charset="0"/>
              </a:rPr>
              <a:t>In case of</a:t>
            </a:r>
            <a:r>
              <a:rPr lang="ja-JP" altLang="en-US" sz="2800" b="0" i="0" dirty="0">
                <a:solidFill>
                  <a:schemeClr val="bg1"/>
                </a:solidFill>
                <a:effectLst/>
                <a:latin typeface="Calibri" pitchFamily="34" charset="0"/>
              </a:rPr>
              <a:t> </a:t>
            </a:r>
            <a:r>
              <a:rPr lang="en-US" altLang="ja-JP" sz="2800" b="0" i="0" dirty="0">
                <a:solidFill>
                  <a:schemeClr val="bg1"/>
                </a:solidFill>
                <a:effectLst/>
                <a:latin typeface="Calibri" pitchFamily="34" charset="0"/>
              </a:rPr>
              <a:t>heavy snowfall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027262" y="366030"/>
            <a:ext cx="6884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Measures against Snow and Ice</a:t>
            </a:r>
            <a:endParaRPr lang="ja-JP" alt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2" descr="図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8" y="1801813"/>
            <a:ext cx="4316412" cy="32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図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39" y="1795463"/>
            <a:ext cx="4316413" cy="32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88925" y="5030788"/>
            <a:ext cx="403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Sprinkling of water</a:t>
            </a:r>
            <a:endParaRPr lang="ja-JP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93688" y="5399088"/>
            <a:ext cx="403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6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 </a:t>
            </a:r>
            <a:r>
              <a:rPr lang="en-US" altLang="ja-JP" sz="16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Tohoku </a:t>
            </a:r>
            <a:r>
              <a:rPr lang="en-US" altLang="ja-JP" sz="1600" b="0" i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Shinkansen</a:t>
            </a:r>
            <a:r>
              <a: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16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 </a:t>
            </a:r>
            <a:r>
              <a: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05363" y="5038725"/>
            <a:ext cx="403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Snow melting</a:t>
            </a:r>
            <a:endParaRPr lang="ja-JP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810125" y="5407025"/>
            <a:ext cx="403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6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 </a:t>
            </a:r>
            <a:r>
              <a:rPr lang="en-US" altLang="ja-JP" sz="16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Conventional line</a:t>
            </a:r>
            <a:r>
              <a: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16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 </a:t>
            </a:r>
            <a:r>
              <a: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71600" y="309406"/>
            <a:ext cx="7124328" cy="701276"/>
          </a:xfrm>
        </p:spPr>
        <p:txBody>
          <a:bodyPr>
            <a:normAutofit fontScale="90000"/>
          </a:bodyPr>
          <a:lstStyle/>
          <a:p>
            <a: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Shelter</a:t>
            </a:r>
            <a:endParaRPr kumimoji="1" lang="ja-JP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99464" y="1124744"/>
            <a:ext cx="4177778" cy="3240360"/>
          </a:xfrm>
        </p:spPr>
        <p:txBody>
          <a:bodyPr/>
          <a:lstStyle/>
          <a:p>
            <a:pPr algn="l"/>
            <a:r>
              <a:rPr lang="en-US" altLang="ja-JP" b="1" dirty="0" smtClean="0">
                <a:solidFill>
                  <a:schemeClr val="tx1"/>
                </a:solidFill>
              </a:rPr>
              <a:t>Upper left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 : Over view of snow shelter in conventional line</a:t>
            </a:r>
          </a:p>
          <a:p>
            <a:pPr algn="l"/>
            <a:r>
              <a:rPr lang="en-US" altLang="ja-JP" b="1" dirty="0" smtClean="0">
                <a:solidFill>
                  <a:schemeClr val="tx1"/>
                </a:solidFill>
              </a:rPr>
              <a:t>Lower left : inside view of snow</a:t>
            </a:r>
          </a:p>
          <a:p>
            <a:pPr algn="l"/>
            <a:r>
              <a:rPr kumimoji="1" lang="en-US" altLang="ja-JP" b="1" dirty="0" smtClean="0">
                <a:solidFill>
                  <a:schemeClr val="tx1"/>
                </a:solidFill>
              </a:rPr>
              <a:t>shelter </a:t>
            </a:r>
            <a:r>
              <a:rPr lang="en-US" altLang="ja-JP" b="1" dirty="0" smtClean="0">
                <a:solidFill>
                  <a:schemeClr val="tx1"/>
                </a:solidFill>
              </a:rPr>
              <a:t>over the turnouts</a:t>
            </a:r>
            <a:endParaRPr kumimoji="1" lang="en-US" altLang="ja-JP" b="1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b="1" dirty="0" smtClean="0">
                <a:solidFill>
                  <a:schemeClr val="tx1"/>
                </a:solidFill>
              </a:rPr>
              <a:t>Lower right : Front view of snow</a:t>
            </a:r>
          </a:p>
          <a:p>
            <a:pPr algn="l"/>
            <a:r>
              <a:rPr kumimoji="1" lang="en-US" altLang="ja-JP" b="1" dirty="0" smtClean="0">
                <a:solidFill>
                  <a:schemeClr val="tx1"/>
                </a:solidFill>
              </a:rPr>
              <a:t>shelter over the turnout </a:t>
            </a:r>
            <a:r>
              <a:rPr lang="en-US" altLang="ja-JP" b="1" dirty="0" smtClean="0">
                <a:solidFill>
                  <a:schemeClr val="tx1"/>
                </a:solidFill>
              </a:rPr>
              <a:t>in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station</a:t>
            </a:r>
          </a:p>
          <a:p>
            <a:pPr algn="l"/>
            <a:endParaRPr kumimoji="1" lang="en-US" altLang="ja-JP" dirty="0" smtClean="0"/>
          </a:p>
          <a:p>
            <a:pPr algn="l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pic>
        <p:nvPicPr>
          <p:cNvPr id="5" name="図 4" descr="http://www.onitoge.org/tetsu/sekisho/DSCF0004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03244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http://www.onitoge.org/tetsu/sekisho/sherut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68204"/>
            <a:ext cx="3888432" cy="284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http://www.onitoge.org/tetsu/2001111812103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908" y="3369340"/>
            <a:ext cx="3917210" cy="28580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865820" y="6156724"/>
            <a:ext cx="7124328" cy="584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800" dirty="0" smtClean="0">
                <a:solidFill>
                  <a:schemeClr val="tx1"/>
                </a:solidFill>
              </a:rPr>
              <a:t>Snow Shelter over the turnouts at conventional line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948" y="316011"/>
            <a:ext cx="7772400" cy="1384797"/>
          </a:xfrm>
        </p:spPr>
        <p:txBody>
          <a:bodyPr>
            <a:normAutofit fontScale="90000"/>
          </a:bodyPr>
          <a:lstStyle/>
          <a:p>
            <a:r>
              <a:rPr lang="en-US" altLang="ja-JP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Snow-melting </a:t>
            </a:r>
            <a:r>
              <a:rPr lang="en-US" altLang="ja-JP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with </a:t>
            </a:r>
            <a:r>
              <a:rPr lang="en-US" altLang="ja-JP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altLang="ja-JP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prinkler </a:t>
            </a:r>
            <a:r>
              <a:rPr lang="en-US" altLang="ja-JP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altLang="ja-JP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pray</a:t>
            </a:r>
            <a:r>
              <a:rPr lang="ja-JP" altLang="ja-JP" dirty="0">
                <a:latin typeface="Verdana" pitchFamily="34" charset="0"/>
                <a:cs typeface="Verdana" pitchFamily="34" charset="0"/>
              </a:rPr>
              <a:t/>
            </a:r>
            <a:br>
              <a:rPr lang="ja-JP" altLang="ja-JP" dirty="0">
                <a:latin typeface="Verdana" pitchFamily="34" charset="0"/>
                <a:cs typeface="Verdana" pitchFamily="34" charset="0"/>
              </a:rPr>
            </a:br>
            <a:endParaRPr kumimoji="1" lang="ja-JP" altLang="en-US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8" name="Picture 4" descr="新青森駅消雪①P21414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30" y="1412775"/>
            <a:ext cx="6642171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0216" y="236639"/>
            <a:ext cx="7772400" cy="1265301"/>
          </a:xfrm>
        </p:spPr>
        <p:txBody>
          <a:bodyPr>
            <a:normAutofit/>
          </a:bodyPr>
          <a:lstStyle/>
          <a:p>
            <a:r>
              <a:rPr kumimoji="1"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 Removal with Heated Water Jet at Tongue Rail of Scissors Crossing</a:t>
            </a:r>
            <a:endParaRPr kumimoji="1" lang="ja-JP" alt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1307"/>
            <a:ext cx="6818462" cy="502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6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59921" y="457563"/>
            <a:ext cx="7772400" cy="1009003"/>
          </a:xfrm>
        </p:spPr>
        <p:txBody>
          <a:bodyPr>
            <a:noAutofit/>
          </a:bodyPr>
          <a:lstStyle/>
          <a:p>
            <a:r>
              <a:rPr kumimoji="1"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of Equipment on Measures </a:t>
            </a:r>
            <a:br>
              <a:rPr kumimoji="1"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 Snowfall</a:t>
            </a:r>
            <a:endParaRPr kumimoji="1" lang="ja-JP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66169" y="4149080"/>
            <a:ext cx="6400800" cy="14732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3218926"/>
            <a:ext cx="21819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80421"/>
              </p:ext>
            </p:extLst>
          </p:nvPr>
        </p:nvGraphicFramePr>
        <p:xfrm>
          <a:off x="416466" y="3316086"/>
          <a:ext cx="1779270" cy="360040"/>
        </p:xfrm>
        <a:graphic>
          <a:graphicData uri="http://schemas.openxmlformats.org/drawingml/2006/table">
            <a:tbl>
              <a:tblPr firstRow="1" firstCol="1" bandRow="1"/>
              <a:tblGrid>
                <a:gridCol w="177927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Equipment of Measures</a:t>
                      </a:r>
                      <a:endParaRPr lang="ja-JP" sz="11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Against Snow Damage</a:t>
                      </a:r>
                      <a:endParaRPr lang="ja-JP" sz="11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00640"/>
              </p:ext>
            </p:extLst>
          </p:nvPr>
        </p:nvGraphicFramePr>
        <p:xfrm>
          <a:off x="2577505" y="1572651"/>
          <a:ext cx="1438275" cy="365760"/>
        </p:xfrm>
        <a:graphic>
          <a:graphicData uri="http://schemas.openxmlformats.org/drawingml/2006/table">
            <a:tbl>
              <a:tblPr firstRow="1" firstCol="1" bandRow="1"/>
              <a:tblGrid>
                <a:gridCol w="1438275"/>
              </a:tblGrid>
              <a:tr h="300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Snow Protection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Equipment</a:t>
                      </a:r>
                      <a:endParaRPr lang="ja-JP" sz="12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11147"/>
              </p:ext>
            </p:extLst>
          </p:nvPr>
        </p:nvGraphicFramePr>
        <p:xfrm>
          <a:off x="2598051" y="2559282"/>
          <a:ext cx="1274415" cy="407288"/>
        </p:xfrm>
        <a:graphic>
          <a:graphicData uri="http://schemas.openxmlformats.org/drawingml/2006/table">
            <a:tbl>
              <a:tblPr firstRow="1" firstCol="1" bandRow="1"/>
              <a:tblGrid>
                <a:gridCol w="1274415"/>
              </a:tblGrid>
              <a:tr h="407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Snow melting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Equipment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658280"/>
              </p:ext>
            </p:extLst>
          </p:nvPr>
        </p:nvGraphicFramePr>
        <p:xfrm>
          <a:off x="2577505" y="5301208"/>
          <a:ext cx="1248857" cy="437796"/>
        </p:xfrm>
        <a:graphic>
          <a:graphicData uri="http://schemas.openxmlformats.org/drawingml/2006/table">
            <a:tbl>
              <a:tblPr firstRow="1" firstCol="1" bandRow="1"/>
              <a:tblGrid>
                <a:gridCol w="1248857"/>
              </a:tblGrid>
              <a:tr h="437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Snow Storage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Equipment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18082"/>
              </p:ext>
            </p:extLst>
          </p:nvPr>
        </p:nvGraphicFramePr>
        <p:xfrm>
          <a:off x="4572000" y="1484784"/>
          <a:ext cx="1170305" cy="167640"/>
        </p:xfrm>
        <a:graphic>
          <a:graphicData uri="http://schemas.openxmlformats.org/drawingml/2006/table">
            <a:tbl>
              <a:tblPr firstRow="1" firstCol="1" bandRow="1"/>
              <a:tblGrid>
                <a:gridCol w="117030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Snow Shelter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94928"/>
              </p:ext>
            </p:extLst>
          </p:nvPr>
        </p:nvGraphicFramePr>
        <p:xfrm>
          <a:off x="4572000" y="2121044"/>
          <a:ext cx="1152128" cy="167640"/>
        </p:xfrm>
        <a:graphic>
          <a:graphicData uri="http://schemas.openxmlformats.org/drawingml/2006/table">
            <a:tbl>
              <a:tblPr firstRow="1" firstCol="1" bandRow="1"/>
              <a:tblGrid>
                <a:gridCol w="115212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Snow Jet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636161"/>
              </p:ext>
            </p:extLst>
          </p:nvPr>
        </p:nvGraphicFramePr>
        <p:xfrm>
          <a:off x="4572000" y="2540898"/>
          <a:ext cx="1259840" cy="480060"/>
        </p:xfrm>
        <a:graphic>
          <a:graphicData uri="http://schemas.openxmlformats.org/drawingml/2006/table">
            <a:tbl>
              <a:tblPr firstRow="1" firstCol="1" bandRow="1"/>
              <a:tblGrid>
                <a:gridCol w="125984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Snow Melting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Equipment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with Watering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54731"/>
              </p:ext>
            </p:extLst>
          </p:nvPr>
        </p:nvGraphicFramePr>
        <p:xfrm>
          <a:off x="2577505" y="6141680"/>
          <a:ext cx="1350010" cy="335280"/>
        </p:xfrm>
        <a:graphic>
          <a:graphicData uri="http://schemas.openxmlformats.org/drawingml/2006/table">
            <a:tbl>
              <a:tblPr firstRow="1" firstCol="1" bandRow="1"/>
              <a:tblGrid>
                <a:gridCol w="13500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Open Floor type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Viaduct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11358"/>
              </p:ext>
            </p:extLst>
          </p:nvPr>
        </p:nvGraphicFramePr>
        <p:xfrm>
          <a:off x="4427984" y="4581128"/>
          <a:ext cx="1890395" cy="335280"/>
        </p:xfrm>
        <a:graphic>
          <a:graphicData uri="http://schemas.openxmlformats.org/drawingml/2006/table">
            <a:tbl>
              <a:tblPr firstRow="1" firstCol="1" bandRow="1"/>
              <a:tblGrid>
                <a:gridCol w="189039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Snow Melting Equipment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with Heated Water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6661"/>
              </p:ext>
            </p:extLst>
          </p:nvPr>
        </p:nvGraphicFramePr>
        <p:xfrm>
          <a:off x="6994864" y="2216944"/>
          <a:ext cx="1530350" cy="167640"/>
        </p:xfrm>
        <a:graphic>
          <a:graphicData uri="http://schemas.openxmlformats.org/drawingml/2006/table">
            <a:tbl>
              <a:tblPr firstRow="1" firstCol="1" bandRow="1"/>
              <a:tblGrid>
                <a:gridCol w="153035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Water Intake Base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445371"/>
              </p:ext>
            </p:extLst>
          </p:nvPr>
        </p:nvGraphicFramePr>
        <p:xfrm>
          <a:off x="6994864" y="2630305"/>
          <a:ext cx="1567337" cy="320040"/>
        </p:xfrm>
        <a:graphic>
          <a:graphicData uri="http://schemas.openxmlformats.org/drawingml/2006/table">
            <a:tbl>
              <a:tblPr firstRow="1" firstCol="1" bandRow="1"/>
              <a:tblGrid>
                <a:gridCol w="1567337"/>
              </a:tblGrid>
              <a:tr h="30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Equipment at Snow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Melting Base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4" name="表 10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2747"/>
              </p:ext>
            </p:extLst>
          </p:nvPr>
        </p:nvGraphicFramePr>
        <p:xfrm>
          <a:off x="6948264" y="3112246"/>
          <a:ext cx="1557395" cy="335280"/>
        </p:xfrm>
        <a:graphic>
          <a:graphicData uri="http://schemas.openxmlformats.org/drawingml/2006/table">
            <a:tbl>
              <a:tblPr firstRow="1" firstCol="1" bandRow="1"/>
              <a:tblGrid>
                <a:gridCol w="155739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Far Monitoring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Equipment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5" name="表 10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259199"/>
              </p:ext>
            </p:extLst>
          </p:nvPr>
        </p:nvGraphicFramePr>
        <p:xfrm>
          <a:off x="6954192" y="3705966"/>
          <a:ext cx="1576950" cy="167640"/>
        </p:xfrm>
        <a:graphic>
          <a:graphicData uri="http://schemas.openxmlformats.org/drawingml/2006/table">
            <a:tbl>
              <a:tblPr firstRow="1" firstCol="1" bandRow="1"/>
              <a:tblGrid>
                <a:gridCol w="1576950"/>
              </a:tblGrid>
              <a:tr h="1129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Heated Water Jet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29" name="表 10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27977"/>
              </p:ext>
            </p:extLst>
          </p:nvPr>
        </p:nvGraphicFramePr>
        <p:xfrm>
          <a:off x="6948264" y="4041068"/>
          <a:ext cx="1828978" cy="180020"/>
        </p:xfrm>
        <a:graphic>
          <a:graphicData uri="http://schemas.openxmlformats.org/drawingml/2006/table">
            <a:tbl>
              <a:tblPr firstRow="1" firstCol="1" bandRow="1"/>
              <a:tblGrid>
                <a:gridCol w="1828978"/>
              </a:tblGrid>
              <a:tr h="180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Floor Slab Heating Type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30" name="表 10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801636"/>
              </p:ext>
            </p:extLst>
          </p:nvPr>
        </p:nvGraphicFramePr>
        <p:xfrm>
          <a:off x="6948264" y="5013176"/>
          <a:ext cx="1962403" cy="216024"/>
        </p:xfrm>
        <a:graphic>
          <a:graphicData uri="http://schemas.openxmlformats.org/drawingml/2006/table">
            <a:tbl>
              <a:tblPr firstRow="1" firstCol="1" bandRow="1"/>
              <a:tblGrid>
                <a:gridCol w="1962403"/>
              </a:tblGrid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Pocket type Snow Storage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31" name="表 10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185752"/>
              </p:ext>
            </p:extLst>
          </p:nvPr>
        </p:nvGraphicFramePr>
        <p:xfrm>
          <a:off x="6948264" y="5373216"/>
          <a:ext cx="1552955" cy="320040"/>
        </p:xfrm>
        <a:graphic>
          <a:graphicData uri="http://schemas.openxmlformats.org/drawingml/2006/table">
            <a:tbl>
              <a:tblPr firstRow="1" firstCol="1" bandRow="1"/>
              <a:tblGrid>
                <a:gridCol w="155295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Semi-snow Shed Type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Snow Storage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32" name="表 10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867293"/>
              </p:ext>
            </p:extLst>
          </p:nvPr>
        </p:nvGraphicFramePr>
        <p:xfrm>
          <a:off x="6929339" y="5877272"/>
          <a:ext cx="1625302" cy="192390"/>
        </p:xfrm>
        <a:graphic>
          <a:graphicData uri="http://schemas.openxmlformats.org/drawingml/2006/table">
            <a:tbl>
              <a:tblPr firstRow="1" firstCol="1" bandRow="1"/>
              <a:tblGrid>
                <a:gridCol w="1625302"/>
              </a:tblGrid>
              <a:tr h="192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Snow Storage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34" name="直線コネクタ 1033"/>
          <p:cNvCxnSpPr/>
          <p:nvPr/>
        </p:nvCxnSpPr>
        <p:spPr>
          <a:xfrm>
            <a:off x="2411760" y="1772816"/>
            <a:ext cx="0" cy="4536504"/>
          </a:xfrm>
          <a:prstGeom prst="line">
            <a:avLst/>
          </a:prstGeom>
          <a:ln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直線コネクタ 1037"/>
          <p:cNvCxnSpPr/>
          <p:nvPr/>
        </p:nvCxnSpPr>
        <p:spPr>
          <a:xfrm>
            <a:off x="4139952" y="2780928"/>
            <a:ext cx="0" cy="20162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直線コネクタ 1041"/>
          <p:cNvCxnSpPr/>
          <p:nvPr/>
        </p:nvCxnSpPr>
        <p:spPr>
          <a:xfrm>
            <a:off x="6589381" y="5121188"/>
            <a:ext cx="0" cy="864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直線コネクタ 1049"/>
          <p:cNvCxnSpPr/>
          <p:nvPr/>
        </p:nvCxnSpPr>
        <p:spPr>
          <a:xfrm>
            <a:off x="4139952" y="1556792"/>
            <a:ext cx="0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直線コネクタ 1057"/>
          <p:cNvCxnSpPr/>
          <p:nvPr/>
        </p:nvCxnSpPr>
        <p:spPr>
          <a:xfrm>
            <a:off x="2195736" y="3447526"/>
            <a:ext cx="2160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直線コネクタ 1067"/>
          <p:cNvCxnSpPr/>
          <p:nvPr/>
        </p:nvCxnSpPr>
        <p:spPr>
          <a:xfrm flipH="1">
            <a:off x="2411760" y="1772816"/>
            <a:ext cx="1657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直線コネクタ 1069"/>
          <p:cNvCxnSpPr/>
          <p:nvPr/>
        </p:nvCxnSpPr>
        <p:spPr>
          <a:xfrm flipH="1">
            <a:off x="4139952" y="1556792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4" name="直線コネクタ 1073"/>
          <p:cNvCxnSpPr>
            <a:endCxn id="19" idx="1"/>
          </p:cNvCxnSpPr>
          <p:nvPr/>
        </p:nvCxnSpPr>
        <p:spPr>
          <a:xfrm>
            <a:off x="4139952" y="220486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直線コネクタ 1075"/>
          <p:cNvCxnSpPr>
            <a:endCxn id="13" idx="1"/>
          </p:cNvCxnSpPr>
          <p:nvPr/>
        </p:nvCxnSpPr>
        <p:spPr>
          <a:xfrm>
            <a:off x="2411760" y="5520106"/>
            <a:ext cx="1657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直線コネクタ 1086"/>
          <p:cNvCxnSpPr>
            <a:endCxn id="11" idx="1"/>
          </p:cNvCxnSpPr>
          <p:nvPr/>
        </p:nvCxnSpPr>
        <p:spPr>
          <a:xfrm>
            <a:off x="2411760" y="6309320"/>
            <a:ext cx="16574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0" name="直線コネクタ 1089"/>
          <p:cNvCxnSpPr>
            <a:endCxn id="1031" idx="1"/>
          </p:cNvCxnSpPr>
          <p:nvPr/>
        </p:nvCxnSpPr>
        <p:spPr>
          <a:xfrm>
            <a:off x="3851920" y="5520106"/>
            <a:ext cx="3096344" cy="131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6" name="直線コネクタ 1095"/>
          <p:cNvCxnSpPr>
            <a:endCxn id="22" idx="1"/>
          </p:cNvCxnSpPr>
          <p:nvPr/>
        </p:nvCxnSpPr>
        <p:spPr>
          <a:xfrm>
            <a:off x="3851920" y="2780928"/>
            <a:ext cx="720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2" name="直線コネクタ 1101"/>
          <p:cNvCxnSpPr>
            <a:endCxn id="9" idx="3"/>
          </p:cNvCxnSpPr>
          <p:nvPr/>
        </p:nvCxnSpPr>
        <p:spPr>
          <a:xfrm flipH="1">
            <a:off x="4015780" y="1755531"/>
            <a:ext cx="1241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0" name="直線コネクタ 1109"/>
          <p:cNvCxnSpPr>
            <a:endCxn id="12" idx="1"/>
          </p:cNvCxnSpPr>
          <p:nvPr/>
        </p:nvCxnSpPr>
        <p:spPr>
          <a:xfrm>
            <a:off x="2411760" y="2762926"/>
            <a:ext cx="1862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直線コネクタ 1119"/>
          <p:cNvCxnSpPr/>
          <p:nvPr/>
        </p:nvCxnSpPr>
        <p:spPr>
          <a:xfrm>
            <a:off x="4139952" y="4797152"/>
            <a:ext cx="2880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直線コネクタ 1126"/>
          <p:cNvCxnSpPr>
            <a:endCxn id="25" idx="1"/>
          </p:cNvCxnSpPr>
          <p:nvPr/>
        </p:nvCxnSpPr>
        <p:spPr>
          <a:xfrm>
            <a:off x="5869312" y="2790325"/>
            <a:ext cx="11255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3" name="直線コネクタ 1152"/>
          <p:cNvCxnSpPr/>
          <p:nvPr/>
        </p:nvCxnSpPr>
        <p:spPr>
          <a:xfrm>
            <a:off x="6156176" y="3960432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5" name="直線コネクタ 1154"/>
          <p:cNvCxnSpPr>
            <a:endCxn id="20" idx="1"/>
          </p:cNvCxnSpPr>
          <p:nvPr/>
        </p:nvCxnSpPr>
        <p:spPr>
          <a:xfrm>
            <a:off x="6588224" y="2300764"/>
            <a:ext cx="4066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直線コネクタ 1157"/>
          <p:cNvCxnSpPr>
            <a:endCxn id="1024" idx="1"/>
          </p:cNvCxnSpPr>
          <p:nvPr/>
        </p:nvCxnSpPr>
        <p:spPr>
          <a:xfrm>
            <a:off x="6588224" y="3279886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1" name="直線コネクタ 1160"/>
          <p:cNvCxnSpPr/>
          <p:nvPr/>
        </p:nvCxnSpPr>
        <p:spPr>
          <a:xfrm>
            <a:off x="6588224" y="2300764"/>
            <a:ext cx="0" cy="979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endCxn id="1025" idx="1"/>
          </p:cNvCxnSpPr>
          <p:nvPr/>
        </p:nvCxnSpPr>
        <p:spPr>
          <a:xfrm>
            <a:off x="6588224" y="3789040"/>
            <a:ext cx="365968" cy="7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029" idx="1"/>
          </p:cNvCxnSpPr>
          <p:nvPr/>
        </p:nvCxnSpPr>
        <p:spPr>
          <a:xfrm>
            <a:off x="6588224" y="4131078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588224" y="3789786"/>
            <a:ext cx="0" cy="3412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1030" idx="1"/>
          </p:cNvCxnSpPr>
          <p:nvPr/>
        </p:nvCxnSpPr>
        <p:spPr>
          <a:xfrm>
            <a:off x="6588224" y="5121188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6588224" y="5985285"/>
            <a:ext cx="3411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3" name="表 1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001095"/>
              </p:ext>
            </p:extLst>
          </p:nvPr>
        </p:nvGraphicFramePr>
        <p:xfrm>
          <a:off x="4446121" y="3708972"/>
          <a:ext cx="1710055" cy="502920"/>
        </p:xfrm>
        <a:graphic>
          <a:graphicData uri="http://schemas.openxmlformats.org/drawingml/2006/table">
            <a:tbl>
              <a:tblPr firstRow="1" firstCol="1" bandRow="1"/>
              <a:tblGrid>
                <a:gridCol w="171005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Equipment of Measures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Against Snow Damage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at Turnout</a:t>
                      </a:r>
                      <a:endParaRPr lang="ja-JP" sz="105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35" name="直線コネクタ 1134"/>
          <p:cNvCxnSpPr>
            <a:endCxn id="1133" idx="1"/>
          </p:cNvCxnSpPr>
          <p:nvPr/>
        </p:nvCxnSpPr>
        <p:spPr>
          <a:xfrm>
            <a:off x="4139952" y="3960432"/>
            <a:ext cx="306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2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25"/>
          <p:cNvSpPr>
            <a:spLocks noGrp="1"/>
          </p:cNvSpPr>
          <p:nvPr>
            <p:ph type="ctrTitle"/>
          </p:nvPr>
        </p:nvSpPr>
        <p:spPr>
          <a:xfrm>
            <a:off x="762516" y="1574557"/>
            <a:ext cx="7772400" cy="178010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7" name="サブタイトル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1" y="1340281"/>
            <a:ext cx="7992888" cy="525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283968" y="2159386"/>
            <a:ext cx="164921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Snow-melting by </a:t>
            </a:r>
          </a:p>
          <a:p>
            <a:pPr marL="0" marR="0" lvl="0" indent="0" algn="ctr" defTabSz="914400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sprinkler spray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2662250"/>
            <a:ext cx="1600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Heated water </a:t>
            </a: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(50</a:t>
            </a:r>
            <a:r>
              <a:rPr kumimoji="1" lang="ja-JP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～</a:t>
            </a:r>
            <a:r>
              <a:rPr kumimoji="1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60℃)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39534" y="247487"/>
            <a:ext cx="7527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Flow </a:t>
            </a:r>
            <a:r>
              <a:rPr lang="en-US" altLang="ja-JP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Chart </a:t>
            </a:r>
            <a:r>
              <a:rPr lang="en-US" altLang="ja-JP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of </a:t>
            </a:r>
            <a:r>
              <a:rPr lang="en-US" altLang="ja-JP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Sprinkler Spray</a:t>
            </a:r>
            <a:endParaRPr lang="ja-JP" alt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53859" y="2474615"/>
            <a:ext cx="984771" cy="37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ｓｐｒａｙ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10161" y="2945052"/>
            <a:ext cx="8001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Cold water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87624" y="3234015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Snow-melting water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267959" y="3359591"/>
            <a:ext cx="14859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Catchment point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83967" y="3460624"/>
            <a:ext cx="12573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To viaduct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112636" y="5300860"/>
            <a:ext cx="10287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Water pump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092280" y="2928950"/>
            <a:ext cx="5715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Rail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483129" y="3854577"/>
            <a:ext cx="12096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Circulating tank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875813" y="4982684"/>
            <a:ext cx="14382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Dust removing tank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67261" y="5271609"/>
            <a:ext cx="685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Conduit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756297" y="6021288"/>
            <a:ext cx="9429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Settling tank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7070" y="6453552"/>
            <a:ext cx="1371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Water intake tank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475037" y="6458063"/>
            <a:ext cx="13239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Water storage tank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142228" y="6460986"/>
            <a:ext cx="12573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Heat storage tank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164061" y="5169639"/>
            <a:ext cx="685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Heater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32251" y="4267150"/>
            <a:ext cx="4476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Water intake</a:t>
            </a:r>
          </a:p>
          <a:p>
            <a:pPr marL="0" marR="0" lvl="0" indent="0" algn="just" defTabSz="914400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station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1279926" y="4165374"/>
            <a:ext cx="5715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Snow-melting base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6906542" y="3669734"/>
            <a:ext cx="9429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Wind </a:t>
            </a:r>
          </a:p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velocity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6863680" y="4210631"/>
            <a:ext cx="800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Detection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6830342" y="4621326"/>
            <a:ext cx="8667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Temperature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48" name="Text Box 26"/>
          <p:cNvSpPr txBox="1">
            <a:spLocks noChangeArrowheads="1"/>
          </p:cNvSpPr>
          <p:nvPr/>
        </p:nvSpPr>
        <p:spPr bwMode="auto">
          <a:xfrm>
            <a:off x="6423009" y="5344377"/>
            <a:ext cx="1074737" cy="317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・</a:t>
            </a: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Start / Stop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Water temperature</a:t>
            </a:r>
            <a:endParaRPr kumimoji="1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49" name="Text Box 27"/>
          <p:cNvSpPr txBox="1">
            <a:spLocks noChangeArrowheads="1"/>
          </p:cNvSpPr>
          <p:nvPr/>
        </p:nvSpPr>
        <p:spPr bwMode="auto">
          <a:xfrm>
            <a:off x="7766103" y="5374540"/>
            <a:ext cx="4572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Data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51" name="Text Box 28"/>
          <p:cNvSpPr txBox="1">
            <a:spLocks noChangeArrowheads="1"/>
          </p:cNvSpPr>
          <p:nvPr/>
        </p:nvSpPr>
        <p:spPr bwMode="auto">
          <a:xfrm>
            <a:off x="7423203" y="6223694"/>
            <a:ext cx="8001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Control PC</a:t>
            </a: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52" name="Text Box 29"/>
          <p:cNvSpPr txBox="1">
            <a:spLocks noChangeArrowheads="1"/>
          </p:cNvSpPr>
          <p:nvPr/>
        </p:nvSpPr>
        <p:spPr bwMode="auto">
          <a:xfrm>
            <a:off x="617122" y="1651909"/>
            <a:ext cx="3450822" cy="8227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※ Condition for stopping water sprinkling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No snow fall continues for more than 10 min.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and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  Returned water temperature is more than 2℃.</a:t>
            </a:r>
            <a:endParaRPr kumimoji="1" lang="ja-JP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54" name="Text Box 30"/>
          <p:cNvSpPr txBox="1">
            <a:spLocks noChangeArrowheads="1"/>
          </p:cNvSpPr>
          <p:nvPr/>
        </p:nvSpPr>
        <p:spPr bwMode="auto">
          <a:xfrm>
            <a:off x="590641" y="832262"/>
            <a:ext cx="4668055" cy="7947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※ Condition for starting water sprinkling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Snow fall of more than 0.25cm/h continues for more than 20 min.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or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  Snow fall of more than 0.50cm/h continues for more than 10 min.</a:t>
            </a:r>
            <a:endParaRPr kumimoji="1" lang="ja-JP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9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1300" y="555625"/>
            <a:ext cx="7499350" cy="592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Track Structure</a:t>
            </a:r>
            <a:r>
              <a:rPr lang="ja-JP" alt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（</a:t>
            </a:r>
            <a:r>
              <a:rPr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Slab Track</a:t>
            </a:r>
            <a:r>
              <a:rPr lang="ja-JP" alt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）</a:t>
            </a:r>
          </a:p>
        </p:txBody>
      </p:sp>
      <p:pic>
        <p:nvPicPr>
          <p:cNvPr id="6" name="Picture 4" descr="図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15048"/>
            <a:ext cx="4318000" cy="30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図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00854"/>
            <a:ext cx="4233292" cy="309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3050" y="4962525"/>
            <a:ext cx="403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Tunnel</a:t>
            </a:r>
            <a:r>
              <a:rPr lang="ja-JP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7813" y="5292725"/>
            <a:ext cx="403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6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（ </a:t>
            </a:r>
            <a:r>
              <a:rPr lang="en-US" altLang="ja-JP" sz="16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Kyushu </a:t>
            </a:r>
            <a:r>
              <a:rPr lang="en-US" altLang="ja-JP" sz="1600" b="0" i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Shinkansen</a:t>
            </a:r>
            <a:r>
              <a: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1600" b="0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 </a:t>
            </a:r>
            <a:r>
              <a:rPr lang="ja-JP" alt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30763" y="4967288"/>
            <a:ext cx="4035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ja-JP" sz="2400" b="0" i="0">
                <a:effectLst>
                  <a:outerShdw blurRad="38100" dist="38100" dir="2700000" algn="tl">
                    <a:srgbClr val="C0C0C0"/>
                  </a:outerShdw>
                </a:effectLst>
              </a:rPr>
              <a:t>Bridge</a:t>
            </a:r>
            <a:endParaRPr lang="ja-JP" altLang="en-US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35525" y="5297488"/>
            <a:ext cx="4035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1600" b="0" i="0">
                <a:effectLst>
                  <a:outerShdw blurRad="38100" dist="38100" dir="2700000" algn="tl">
                    <a:srgbClr val="C0C0C0"/>
                  </a:outerShdw>
                </a:effectLst>
              </a:rPr>
              <a:t>（ </a:t>
            </a:r>
            <a:r>
              <a:rPr lang="en-US" altLang="ja-JP" sz="1600" b="0" i="0">
                <a:effectLst>
                  <a:outerShdw blurRad="38100" dist="38100" dir="2700000" algn="tl">
                    <a:srgbClr val="C0C0C0"/>
                  </a:outerShdw>
                </a:effectLst>
              </a:rPr>
              <a:t>Kyushu Shinkansen</a:t>
            </a:r>
            <a:r>
              <a:rPr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ja-JP" altLang="en-US" sz="1600" b="0" i="0">
                <a:effectLst>
                  <a:outerShdw blurRad="38100" dist="38100" dir="2700000" algn="tl">
                    <a:srgbClr val="C0C0C0"/>
                  </a:outerShdw>
                </a:effectLst>
              </a:rPr>
              <a:t>） </a:t>
            </a:r>
            <a:r>
              <a:rPr lang="ja-JP" altLang="en-U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14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23728" y="204570"/>
            <a:ext cx="4680520" cy="825384"/>
          </a:xfrm>
        </p:spPr>
        <p:txBody>
          <a:bodyPr/>
          <a:lstStyle/>
          <a:p>
            <a: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kumimoji="1" lang="ja-JP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11346" y="869290"/>
            <a:ext cx="8568952" cy="5800070"/>
          </a:xfrm>
        </p:spPr>
        <p:txBody>
          <a:bodyPr>
            <a:normAutofit fontScale="85000" lnSpcReduction="10000"/>
          </a:bodyPr>
          <a:lstStyle/>
          <a:p>
            <a:pPr algn="l"/>
            <a:endParaRPr lang="ja-JP" altLang="ja-JP" sz="2200" dirty="0">
              <a:solidFill>
                <a:schemeClr val="tx1"/>
              </a:solidFill>
            </a:endParaRPr>
          </a:p>
          <a:p>
            <a:pPr algn="l"/>
            <a:r>
              <a:rPr lang="en-US" altLang="ja-JP" sz="2800" b="1" u="sng" dirty="0">
                <a:solidFill>
                  <a:schemeClr val="tx1"/>
                </a:solidFill>
              </a:rPr>
              <a:t>Points of view for selecting </a:t>
            </a:r>
            <a:r>
              <a:rPr lang="en-US" altLang="ja-JP" sz="2800" b="1" u="sng" dirty="0" smtClean="0">
                <a:solidFill>
                  <a:schemeClr val="tx1"/>
                </a:solidFill>
              </a:rPr>
              <a:t>High Speed Rail </a:t>
            </a:r>
            <a:r>
              <a:rPr lang="en-US" altLang="ja-JP" sz="2800" b="1" u="sng" dirty="0">
                <a:solidFill>
                  <a:schemeClr val="tx1"/>
                </a:solidFill>
              </a:rPr>
              <a:t>structures</a:t>
            </a:r>
            <a:r>
              <a:rPr lang="en-US" altLang="ja-JP" sz="2800" b="1" dirty="0">
                <a:solidFill>
                  <a:schemeClr val="tx1"/>
                </a:solidFill>
              </a:rPr>
              <a:t>:</a:t>
            </a:r>
          </a:p>
          <a:p>
            <a:pPr marL="171450" indent="-171450" algn="l">
              <a:buFont typeface="Wingdings"/>
              <a:buChar char="Ø"/>
            </a:pPr>
            <a:r>
              <a:rPr lang="en-US" altLang="ja-JP" sz="2400" b="1" dirty="0">
                <a:solidFill>
                  <a:schemeClr val="tx1"/>
                </a:solidFill>
              </a:rPr>
              <a:t>Selection from a viewpoint of LCC including maintenance cost </a:t>
            </a:r>
          </a:p>
          <a:p>
            <a:pPr marL="171450" indent="-171450" algn="l">
              <a:buFont typeface="Wingdings"/>
              <a:buChar char="Ø"/>
            </a:pPr>
            <a:r>
              <a:rPr lang="en-US" altLang="ja-JP" sz="2400" b="1" dirty="0">
                <a:solidFill>
                  <a:schemeClr val="tx1"/>
                </a:solidFill>
              </a:rPr>
              <a:t>Reduction of maintenance cost by adopting slab track in the section of cut and embankment.</a:t>
            </a:r>
          </a:p>
          <a:p>
            <a:pPr marL="171450" indent="-171450" algn="l">
              <a:buFont typeface="Wingdings"/>
              <a:buChar char="Ø"/>
            </a:pPr>
            <a:r>
              <a:rPr lang="en-US" altLang="ja-JP" sz="2400" b="1" dirty="0">
                <a:solidFill>
                  <a:schemeClr val="tx1"/>
                </a:solidFill>
              </a:rPr>
              <a:t>Application of asset management by adopting concrete structures such as viaduct and tunnel.</a:t>
            </a:r>
          </a:p>
          <a:p>
            <a:pPr marL="171450" indent="-171450" algn="l">
              <a:buFont typeface="Wingdings"/>
              <a:buChar char="Ø"/>
            </a:pP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en-US" altLang="ja-JP" sz="2800" b="1" u="sng" dirty="0">
                <a:solidFill>
                  <a:schemeClr val="tx1"/>
                </a:solidFill>
              </a:rPr>
              <a:t>Points of view for utilizing characteristics as high-speed rail</a:t>
            </a:r>
            <a:r>
              <a:rPr lang="en-US" altLang="ja-JP" sz="2800" b="1" dirty="0">
                <a:solidFill>
                  <a:schemeClr val="tx1"/>
                </a:solidFill>
              </a:rPr>
              <a:t>:</a:t>
            </a:r>
          </a:p>
          <a:p>
            <a:pPr marL="171450" indent="-171450" algn="l">
              <a:buFont typeface="Wingdings"/>
              <a:buChar char="Ø"/>
            </a:pPr>
            <a:r>
              <a:rPr lang="en-US" altLang="ja-JP" sz="2400" b="1" dirty="0">
                <a:solidFill>
                  <a:schemeClr val="tx1"/>
                </a:solidFill>
              </a:rPr>
              <a:t>To secure promptness as exclusive line for passengers</a:t>
            </a:r>
          </a:p>
          <a:p>
            <a:pPr marL="171450" indent="-171450" algn="l">
              <a:buFont typeface="Wingdings"/>
              <a:buChar char="Ø"/>
            </a:pPr>
            <a:r>
              <a:rPr lang="en-US" altLang="ja-JP" sz="2400" b="1" dirty="0">
                <a:solidFill>
                  <a:schemeClr val="tx1"/>
                </a:solidFill>
              </a:rPr>
              <a:t>No adoption of surface crossing</a:t>
            </a:r>
          </a:p>
          <a:p>
            <a:pPr marL="171450" indent="-171450" algn="l">
              <a:buFont typeface="Wingdings"/>
              <a:buChar char="Ø"/>
            </a:pP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r>
              <a:rPr lang="en-US" altLang="ja-JP" sz="2800" b="1" u="sng" dirty="0">
                <a:solidFill>
                  <a:schemeClr val="tx1"/>
                </a:solidFill>
              </a:rPr>
              <a:t>Point of view on measures against snow damage in winter for securing punctuality of train operation </a:t>
            </a:r>
            <a:r>
              <a:rPr lang="en-US" altLang="ja-JP" sz="2800" b="1" dirty="0">
                <a:solidFill>
                  <a:schemeClr val="tx1"/>
                </a:solidFill>
              </a:rPr>
              <a:t>:</a:t>
            </a:r>
          </a:p>
          <a:p>
            <a:pPr marL="171450" indent="-171450" algn="l">
              <a:buFont typeface="Wingdings"/>
              <a:buChar char="Ø"/>
            </a:pPr>
            <a:r>
              <a:rPr lang="en-US" altLang="ja-JP" sz="2400" b="1" dirty="0" smtClean="0">
                <a:solidFill>
                  <a:schemeClr val="tx1"/>
                </a:solidFill>
              </a:rPr>
              <a:t>Selection </a:t>
            </a:r>
            <a:r>
              <a:rPr lang="en-US" altLang="ja-JP" sz="2400" b="1" dirty="0">
                <a:solidFill>
                  <a:schemeClr val="tx1"/>
                </a:solidFill>
              </a:rPr>
              <a:t>of equipment for measures against snow damage (such as snow storing type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, </a:t>
            </a:r>
            <a:r>
              <a:rPr lang="en-US" altLang="ja-JP" sz="2400" b="1" dirty="0">
                <a:solidFill>
                  <a:schemeClr val="tx1"/>
                </a:solidFill>
              </a:rPr>
              <a:t>sprinkler spray method, snow </a:t>
            </a:r>
            <a:r>
              <a:rPr lang="en-US" altLang="ja-JP" sz="2400" b="1" dirty="0" err="1" smtClean="0">
                <a:solidFill>
                  <a:schemeClr val="tx1"/>
                </a:solidFill>
              </a:rPr>
              <a:t>shelter,open</a:t>
            </a:r>
            <a:r>
              <a:rPr lang="en-US" altLang="ja-JP" sz="2400" b="1" dirty="0" smtClean="0">
                <a:solidFill>
                  <a:schemeClr val="tx1"/>
                </a:solidFill>
              </a:rPr>
              <a:t> floor type viaduct) 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pPr algn="l"/>
            <a:endParaRPr kumimoji="1" lang="ja-JP" altLang="en-US" sz="2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792088"/>
          </a:xfrm>
        </p:spPr>
        <p:txBody>
          <a:bodyPr/>
          <a:lstStyle/>
          <a:p>
            <a: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Introduction of JIC</a:t>
            </a:r>
            <a:endParaRPr kumimoji="1" lang="ja-JP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6400800" cy="3888432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6895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2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pic>
        <p:nvPicPr>
          <p:cNvPr id="5" name="Picture 6" descr="図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8" y="926718"/>
            <a:ext cx="6984776" cy="526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3407" y="3087688"/>
            <a:ext cx="86581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altLang="ja-JP" sz="4000" b="1" i="1" dirty="0">
                <a:solidFill>
                  <a:srgbClr val="FF0000"/>
                </a:solidFill>
                <a:latin typeface="Verdana" pitchFamily="34" charset="0"/>
              </a:rPr>
              <a:t>Thank you for your attention</a:t>
            </a:r>
            <a:r>
              <a:rPr lang="en-US" altLang="ja-JP" sz="4000" i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11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5038" y="1268578"/>
            <a:ext cx="7772400" cy="1780108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874658" y="16140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 History </a:t>
            </a:r>
            <a:r>
              <a:rPr lang="en-US" altLang="ja-JP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Railway</a:t>
            </a:r>
            <a:endParaRPr lang="ja-JP" alt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9512" y="856355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1825 </a:t>
            </a:r>
            <a:r>
              <a:rPr lang="en-US" altLang="ja-JP" sz="2400" b="1" dirty="0"/>
              <a:t>Commencement of Railway Operation in </a:t>
            </a:r>
            <a:r>
              <a:rPr lang="en-US" altLang="ja-JP" sz="2400" b="1" dirty="0" smtClean="0"/>
              <a:t>England</a:t>
            </a:r>
          </a:p>
          <a:p>
            <a:endParaRPr lang="en-US" altLang="ja-JP" sz="2400" b="1" dirty="0" smtClean="0"/>
          </a:p>
          <a:p>
            <a:r>
              <a:rPr lang="en-US" altLang="ja-JP" sz="2400" b="1" dirty="0" smtClean="0"/>
              <a:t>1856 </a:t>
            </a:r>
            <a:r>
              <a:rPr lang="en-US" altLang="ja-JP" sz="2400" b="1" dirty="0"/>
              <a:t>Commencement of Railway Operation in </a:t>
            </a:r>
            <a:r>
              <a:rPr lang="en-US" altLang="ja-JP" sz="2400" b="1" dirty="0" smtClean="0"/>
              <a:t>Sweden</a:t>
            </a:r>
            <a:endParaRPr lang="en-US" altLang="ja-JP" sz="2400" b="1" dirty="0"/>
          </a:p>
          <a:p>
            <a:r>
              <a:rPr lang="en-US" altLang="ja-JP" sz="2400" b="1" dirty="0" smtClean="0"/>
              <a:t>(Malmo</a:t>
            </a:r>
            <a:r>
              <a:rPr lang="ja-JP" altLang="en-US" sz="2400" b="1" dirty="0" smtClean="0"/>
              <a:t>̈</a:t>
            </a:r>
            <a:r>
              <a:rPr lang="en-US" altLang="ja-JP" sz="2400" b="1" dirty="0"/>
              <a:t> </a:t>
            </a:r>
            <a:r>
              <a:rPr lang="en-US" altLang="ja-JP" sz="2400" b="1" dirty="0" smtClean="0"/>
              <a:t>- Go</a:t>
            </a:r>
            <a:r>
              <a:rPr lang="ja-JP" altLang="en-US" sz="2400" b="1" dirty="0" smtClean="0"/>
              <a:t>̈</a:t>
            </a:r>
            <a:r>
              <a:rPr lang="en-US" altLang="ja-JP" sz="2400" b="1" dirty="0" err="1" smtClean="0"/>
              <a:t>teborg</a:t>
            </a:r>
            <a:r>
              <a:rPr lang="en-US" altLang="ja-JP" sz="2400" b="1" dirty="0" smtClean="0"/>
              <a:t>)</a:t>
            </a:r>
          </a:p>
          <a:p>
            <a:endParaRPr lang="en-US" altLang="ja-JP" sz="2400" b="1" dirty="0"/>
          </a:p>
          <a:p>
            <a:r>
              <a:rPr lang="en-US" altLang="ja-JP" sz="2400" b="1" dirty="0" smtClean="0"/>
              <a:t>1870 </a:t>
            </a:r>
            <a:r>
              <a:rPr lang="en-US" altLang="ja-JP" sz="2400" b="1" dirty="0"/>
              <a:t>Start of Railway construction in </a:t>
            </a:r>
            <a:r>
              <a:rPr lang="en-US" altLang="ja-JP" sz="2400" b="1" dirty="0" smtClean="0"/>
              <a:t>Japan</a:t>
            </a:r>
          </a:p>
          <a:p>
            <a:endParaRPr lang="en-US" altLang="ja-JP" sz="2400" b="1" dirty="0"/>
          </a:p>
          <a:p>
            <a:r>
              <a:rPr lang="en-US" altLang="ja-JP" sz="2400" b="1" dirty="0"/>
              <a:t>1872 Commencement of Railway Operation in Japan</a:t>
            </a:r>
            <a:r>
              <a:rPr lang="ja-JP" altLang="en-US" sz="2400" b="1" dirty="0"/>
              <a:t>　</a:t>
            </a:r>
          </a:p>
          <a:p>
            <a:r>
              <a:rPr lang="en-US" altLang="ja-JP" sz="2400" b="1" dirty="0"/>
              <a:t>(</a:t>
            </a:r>
            <a:r>
              <a:rPr lang="en-US" altLang="ja-JP" sz="2400" b="1" dirty="0" err="1" smtClean="0"/>
              <a:t>Shimbashi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– Yokohama) </a:t>
            </a:r>
            <a:r>
              <a:rPr lang="en-US" altLang="ja-JP" sz="2400" b="1" dirty="0" smtClean="0"/>
              <a:t>29km</a:t>
            </a:r>
          </a:p>
          <a:p>
            <a:endParaRPr lang="en-US" altLang="ja-JP" sz="2400" b="1" dirty="0"/>
          </a:p>
          <a:p>
            <a:r>
              <a:rPr lang="en-US" altLang="ja-JP" sz="2400" b="1" dirty="0"/>
              <a:t>1964 Commencement of </a:t>
            </a:r>
            <a:r>
              <a:rPr lang="en-US" altLang="ja-JP" sz="2400" b="1" dirty="0" err="1"/>
              <a:t>Shinkansen</a:t>
            </a:r>
            <a:r>
              <a:rPr lang="en-US" altLang="ja-JP" sz="2400" b="1" dirty="0"/>
              <a:t> Operation </a:t>
            </a:r>
          </a:p>
          <a:p>
            <a:r>
              <a:rPr lang="en-US" altLang="ja-JP" sz="2400" b="1" dirty="0" smtClean="0"/>
              <a:t>(</a:t>
            </a:r>
            <a:r>
              <a:rPr lang="en-US" altLang="ja-JP" sz="2400" b="1" dirty="0"/>
              <a:t>Tokyo </a:t>
            </a:r>
            <a:r>
              <a:rPr lang="en-US" altLang="ja-JP" sz="2400" b="1" dirty="0" smtClean="0"/>
              <a:t>–Shin-Osaka)</a:t>
            </a:r>
          </a:p>
          <a:p>
            <a:endParaRPr lang="en-US" altLang="ja-JP" sz="2400" b="1" dirty="0"/>
          </a:p>
          <a:p>
            <a:r>
              <a:rPr lang="en-US" altLang="ja-JP" sz="2400" b="1" dirty="0"/>
              <a:t>1987 Privatization of Japanese National </a:t>
            </a:r>
            <a:r>
              <a:rPr lang="en-US" altLang="ja-JP" sz="2400" b="1" dirty="0" smtClean="0"/>
              <a:t>Railways</a:t>
            </a:r>
          </a:p>
          <a:p>
            <a:endParaRPr lang="en-US" altLang="ja-JP" sz="2400" b="1" dirty="0" smtClean="0"/>
          </a:p>
          <a:p>
            <a:r>
              <a:rPr lang="en-US" altLang="ja-JP" sz="2400" b="1" dirty="0" smtClean="0"/>
              <a:t>2013 Operation of 320km/h with Series E-5 at Tohoku </a:t>
            </a:r>
            <a:r>
              <a:rPr lang="en-US" altLang="ja-JP" sz="2400" b="1" dirty="0" err="1" smtClean="0"/>
              <a:t>Shinkansen</a:t>
            </a:r>
            <a:endParaRPr lang="en-US" altLang="ja-JP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704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7108" y="237507"/>
            <a:ext cx="7772400" cy="1263566"/>
          </a:xfrm>
        </p:spPr>
        <p:txBody>
          <a:bodyPr>
            <a:normAutofit fontScale="90000"/>
          </a:bodyPr>
          <a:lstStyle/>
          <a:p>
            <a: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 Range of </a:t>
            </a:r>
            <a:br>
              <a:rPr kumimoji="1"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JR Company</a:t>
            </a:r>
            <a:endParaRPr kumimoji="1" lang="ja-JP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83" y="1484784"/>
            <a:ext cx="743902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2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743AF08-CABB-48A7-9E91-BBD4A82BB913}" type="slidenum">
              <a:rPr lang="en-US" altLang="ja-JP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3393" y="179197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ja-JP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Shinkansen</a:t>
            </a:r>
            <a:r>
              <a:rPr lang="ja-JP" alt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Verdana" pitchFamily="34" charset="0"/>
              </a:rPr>
              <a:t>　</a:t>
            </a:r>
            <a:r>
              <a:rPr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Network</a:t>
            </a:r>
          </a:p>
        </p:txBody>
      </p:sp>
      <p:grpSp>
        <p:nvGrpSpPr>
          <p:cNvPr id="229379" name="Group 3"/>
          <p:cNvGrpSpPr>
            <a:grpSpLocks/>
          </p:cNvGrpSpPr>
          <p:nvPr/>
        </p:nvGrpSpPr>
        <p:grpSpPr bwMode="auto">
          <a:xfrm>
            <a:off x="6200775" y="1125538"/>
            <a:ext cx="2714625" cy="1590675"/>
            <a:chOff x="3932" y="275"/>
            <a:chExt cx="1828" cy="1155"/>
          </a:xfrm>
        </p:grpSpPr>
        <p:sp>
          <p:nvSpPr>
            <p:cNvPr id="229380" name="Freeform 4"/>
            <p:cNvSpPr>
              <a:spLocks/>
            </p:cNvSpPr>
            <p:nvPr/>
          </p:nvSpPr>
          <p:spPr bwMode="auto">
            <a:xfrm>
              <a:off x="3932" y="275"/>
              <a:ext cx="1549" cy="1155"/>
            </a:xfrm>
            <a:custGeom>
              <a:avLst/>
              <a:gdLst>
                <a:gd name="T0" fmla="*/ 13 w 1137"/>
                <a:gd name="T1" fmla="*/ 977 h 977"/>
                <a:gd name="T2" fmla="*/ 6 w 1137"/>
                <a:gd name="T3" fmla="*/ 913 h 977"/>
                <a:gd name="T4" fmla="*/ 45 w 1137"/>
                <a:gd name="T5" fmla="*/ 823 h 977"/>
                <a:gd name="T6" fmla="*/ 6 w 1137"/>
                <a:gd name="T7" fmla="*/ 715 h 977"/>
                <a:gd name="T8" fmla="*/ 121 w 1137"/>
                <a:gd name="T9" fmla="*/ 626 h 977"/>
                <a:gd name="T10" fmla="*/ 153 w 1137"/>
                <a:gd name="T11" fmla="*/ 517 h 977"/>
                <a:gd name="T12" fmla="*/ 255 w 1137"/>
                <a:gd name="T13" fmla="*/ 562 h 977"/>
                <a:gd name="T14" fmla="*/ 351 w 1137"/>
                <a:gd name="T15" fmla="*/ 555 h 977"/>
                <a:gd name="T16" fmla="*/ 396 w 1137"/>
                <a:gd name="T17" fmla="*/ 421 h 977"/>
                <a:gd name="T18" fmla="*/ 454 w 1137"/>
                <a:gd name="T19" fmla="*/ 364 h 977"/>
                <a:gd name="T20" fmla="*/ 486 w 1137"/>
                <a:gd name="T21" fmla="*/ 262 h 977"/>
                <a:gd name="T22" fmla="*/ 505 w 1137"/>
                <a:gd name="T23" fmla="*/ 51 h 977"/>
                <a:gd name="T24" fmla="*/ 562 w 1137"/>
                <a:gd name="T25" fmla="*/ 19 h 977"/>
                <a:gd name="T26" fmla="*/ 684 w 1137"/>
                <a:gd name="T27" fmla="*/ 223 h 977"/>
                <a:gd name="T28" fmla="*/ 926 w 1137"/>
                <a:gd name="T29" fmla="*/ 466 h 977"/>
                <a:gd name="T30" fmla="*/ 1041 w 1137"/>
                <a:gd name="T31" fmla="*/ 504 h 977"/>
                <a:gd name="T32" fmla="*/ 1137 w 1137"/>
                <a:gd name="T33" fmla="*/ 453 h 977"/>
                <a:gd name="T34" fmla="*/ 1073 w 1137"/>
                <a:gd name="T35" fmla="*/ 606 h 977"/>
                <a:gd name="T36" fmla="*/ 1080 w 1137"/>
                <a:gd name="T37" fmla="*/ 645 h 977"/>
                <a:gd name="T38" fmla="*/ 1137 w 1137"/>
                <a:gd name="T39" fmla="*/ 715 h 977"/>
                <a:gd name="T40" fmla="*/ 1041 w 1137"/>
                <a:gd name="T41" fmla="*/ 740 h 977"/>
                <a:gd name="T42" fmla="*/ 869 w 1137"/>
                <a:gd name="T43" fmla="*/ 740 h 977"/>
                <a:gd name="T44" fmla="*/ 684 w 1137"/>
                <a:gd name="T45" fmla="*/ 843 h 977"/>
                <a:gd name="T46" fmla="*/ 632 w 1137"/>
                <a:gd name="T47" fmla="*/ 970 h 977"/>
                <a:gd name="T48" fmla="*/ 498 w 1137"/>
                <a:gd name="T49" fmla="*/ 862 h 977"/>
                <a:gd name="T50" fmla="*/ 415 w 1137"/>
                <a:gd name="T51" fmla="*/ 760 h 977"/>
                <a:gd name="T52" fmla="*/ 281 w 1137"/>
                <a:gd name="T53" fmla="*/ 760 h 977"/>
                <a:gd name="T54" fmla="*/ 198 w 1137"/>
                <a:gd name="T55" fmla="*/ 728 h 977"/>
                <a:gd name="T56" fmla="*/ 102 w 1137"/>
                <a:gd name="T57" fmla="*/ 772 h 977"/>
                <a:gd name="T58" fmla="*/ 192 w 1137"/>
                <a:gd name="T59" fmla="*/ 862 h 977"/>
                <a:gd name="T60" fmla="*/ 204 w 1137"/>
                <a:gd name="T61" fmla="*/ 945 h 977"/>
                <a:gd name="T62" fmla="*/ 77 w 1137"/>
                <a:gd name="T63" fmla="*/ 951 h 977"/>
                <a:gd name="T64" fmla="*/ 64 w 1137"/>
                <a:gd name="T65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7" h="977">
                  <a:moveTo>
                    <a:pt x="64" y="977"/>
                  </a:moveTo>
                  <a:lnTo>
                    <a:pt x="13" y="977"/>
                  </a:lnTo>
                  <a:lnTo>
                    <a:pt x="0" y="945"/>
                  </a:lnTo>
                  <a:lnTo>
                    <a:pt x="6" y="913"/>
                  </a:lnTo>
                  <a:lnTo>
                    <a:pt x="51" y="849"/>
                  </a:lnTo>
                  <a:lnTo>
                    <a:pt x="45" y="823"/>
                  </a:lnTo>
                  <a:lnTo>
                    <a:pt x="0" y="753"/>
                  </a:lnTo>
                  <a:lnTo>
                    <a:pt x="6" y="715"/>
                  </a:lnTo>
                  <a:lnTo>
                    <a:pt x="45" y="651"/>
                  </a:lnTo>
                  <a:lnTo>
                    <a:pt x="121" y="626"/>
                  </a:lnTo>
                  <a:lnTo>
                    <a:pt x="166" y="587"/>
                  </a:lnTo>
                  <a:lnTo>
                    <a:pt x="153" y="517"/>
                  </a:lnTo>
                  <a:lnTo>
                    <a:pt x="192" y="498"/>
                  </a:lnTo>
                  <a:lnTo>
                    <a:pt x="255" y="562"/>
                  </a:lnTo>
                  <a:lnTo>
                    <a:pt x="307" y="581"/>
                  </a:lnTo>
                  <a:lnTo>
                    <a:pt x="351" y="555"/>
                  </a:lnTo>
                  <a:lnTo>
                    <a:pt x="371" y="447"/>
                  </a:lnTo>
                  <a:lnTo>
                    <a:pt x="396" y="421"/>
                  </a:lnTo>
                  <a:lnTo>
                    <a:pt x="428" y="402"/>
                  </a:lnTo>
                  <a:lnTo>
                    <a:pt x="454" y="364"/>
                  </a:lnTo>
                  <a:lnTo>
                    <a:pt x="454" y="313"/>
                  </a:lnTo>
                  <a:lnTo>
                    <a:pt x="486" y="262"/>
                  </a:lnTo>
                  <a:lnTo>
                    <a:pt x="511" y="185"/>
                  </a:lnTo>
                  <a:lnTo>
                    <a:pt x="505" y="51"/>
                  </a:lnTo>
                  <a:lnTo>
                    <a:pt x="537" y="13"/>
                  </a:lnTo>
                  <a:lnTo>
                    <a:pt x="562" y="19"/>
                  </a:lnTo>
                  <a:lnTo>
                    <a:pt x="581" y="0"/>
                  </a:lnTo>
                  <a:lnTo>
                    <a:pt x="684" y="223"/>
                  </a:lnTo>
                  <a:lnTo>
                    <a:pt x="773" y="357"/>
                  </a:lnTo>
                  <a:lnTo>
                    <a:pt x="926" y="466"/>
                  </a:lnTo>
                  <a:lnTo>
                    <a:pt x="978" y="511"/>
                  </a:lnTo>
                  <a:lnTo>
                    <a:pt x="1041" y="504"/>
                  </a:lnTo>
                  <a:lnTo>
                    <a:pt x="1118" y="434"/>
                  </a:lnTo>
                  <a:lnTo>
                    <a:pt x="1137" y="453"/>
                  </a:lnTo>
                  <a:lnTo>
                    <a:pt x="1073" y="549"/>
                  </a:lnTo>
                  <a:lnTo>
                    <a:pt x="1073" y="606"/>
                  </a:lnTo>
                  <a:lnTo>
                    <a:pt x="1093" y="632"/>
                  </a:lnTo>
                  <a:lnTo>
                    <a:pt x="1080" y="645"/>
                  </a:lnTo>
                  <a:lnTo>
                    <a:pt x="1093" y="696"/>
                  </a:lnTo>
                  <a:lnTo>
                    <a:pt x="1137" y="715"/>
                  </a:lnTo>
                  <a:lnTo>
                    <a:pt x="1112" y="747"/>
                  </a:lnTo>
                  <a:lnTo>
                    <a:pt x="1041" y="740"/>
                  </a:lnTo>
                  <a:lnTo>
                    <a:pt x="984" y="766"/>
                  </a:lnTo>
                  <a:lnTo>
                    <a:pt x="869" y="740"/>
                  </a:lnTo>
                  <a:lnTo>
                    <a:pt x="773" y="779"/>
                  </a:lnTo>
                  <a:lnTo>
                    <a:pt x="684" y="843"/>
                  </a:lnTo>
                  <a:lnTo>
                    <a:pt x="671" y="919"/>
                  </a:lnTo>
                  <a:lnTo>
                    <a:pt x="632" y="970"/>
                  </a:lnTo>
                  <a:lnTo>
                    <a:pt x="569" y="900"/>
                  </a:lnTo>
                  <a:lnTo>
                    <a:pt x="498" y="862"/>
                  </a:lnTo>
                  <a:lnTo>
                    <a:pt x="428" y="792"/>
                  </a:lnTo>
                  <a:lnTo>
                    <a:pt x="415" y="760"/>
                  </a:lnTo>
                  <a:lnTo>
                    <a:pt x="364" y="734"/>
                  </a:lnTo>
                  <a:lnTo>
                    <a:pt x="281" y="760"/>
                  </a:lnTo>
                  <a:lnTo>
                    <a:pt x="249" y="792"/>
                  </a:lnTo>
                  <a:lnTo>
                    <a:pt x="198" y="728"/>
                  </a:lnTo>
                  <a:lnTo>
                    <a:pt x="134" y="702"/>
                  </a:lnTo>
                  <a:lnTo>
                    <a:pt x="102" y="772"/>
                  </a:lnTo>
                  <a:lnTo>
                    <a:pt x="147" y="836"/>
                  </a:lnTo>
                  <a:lnTo>
                    <a:pt x="192" y="862"/>
                  </a:lnTo>
                  <a:lnTo>
                    <a:pt x="230" y="926"/>
                  </a:lnTo>
                  <a:lnTo>
                    <a:pt x="204" y="945"/>
                  </a:lnTo>
                  <a:lnTo>
                    <a:pt x="134" y="906"/>
                  </a:lnTo>
                  <a:lnTo>
                    <a:pt x="77" y="951"/>
                  </a:lnTo>
                  <a:lnTo>
                    <a:pt x="77" y="970"/>
                  </a:lnTo>
                  <a:lnTo>
                    <a:pt x="64" y="977"/>
                  </a:lnTo>
                  <a:close/>
                </a:path>
              </a:pathLst>
            </a:custGeom>
            <a:solidFill>
              <a:srgbClr val="CCCCFF"/>
            </a:solidFill>
            <a:ln w="635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381" name="Freeform 5"/>
            <p:cNvSpPr>
              <a:spLocks/>
            </p:cNvSpPr>
            <p:nvPr/>
          </p:nvSpPr>
          <p:spPr bwMode="auto">
            <a:xfrm>
              <a:off x="5447" y="728"/>
              <a:ext cx="313" cy="241"/>
            </a:xfrm>
            <a:custGeom>
              <a:avLst/>
              <a:gdLst>
                <a:gd name="T0" fmla="*/ 12 w 230"/>
                <a:gd name="T1" fmla="*/ 198 h 204"/>
                <a:gd name="T2" fmla="*/ 0 w 230"/>
                <a:gd name="T3" fmla="*/ 185 h 204"/>
                <a:gd name="T4" fmla="*/ 44 w 230"/>
                <a:gd name="T5" fmla="*/ 147 h 204"/>
                <a:gd name="T6" fmla="*/ 96 w 230"/>
                <a:gd name="T7" fmla="*/ 109 h 204"/>
                <a:gd name="T8" fmla="*/ 121 w 230"/>
                <a:gd name="T9" fmla="*/ 77 h 204"/>
                <a:gd name="T10" fmla="*/ 159 w 230"/>
                <a:gd name="T11" fmla="*/ 45 h 204"/>
                <a:gd name="T12" fmla="*/ 179 w 230"/>
                <a:gd name="T13" fmla="*/ 0 h 204"/>
                <a:gd name="T14" fmla="*/ 204 w 230"/>
                <a:gd name="T15" fmla="*/ 0 h 204"/>
                <a:gd name="T16" fmla="*/ 211 w 230"/>
                <a:gd name="T17" fmla="*/ 26 h 204"/>
                <a:gd name="T18" fmla="*/ 204 w 230"/>
                <a:gd name="T19" fmla="*/ 57 h 204"/>
                <a:gd name="T20" fmla="*/ 230 w 230"/>
                <a:gd name="T21" fmla="*/ 77 h 204"/>
                <a:gd name="T22" fmla="*/ 211 w 230"/>
                <a:gd name="T23" fmla="*/ 83 h 204"/>
                <a:gd name="T24" fmla="*/ 179 w 230"/>
                <a:gd name="T25" fmla="*/ 89 h 204"/>
                <a:gd name="T26" fmla="*/ 134 w 230"/>
                <a:gd name="T27" fmla="*/ 102 h 204"/>
                <a:gd name="T28" fmla="*/ 76 w 230"/>
                <a:gd name="T29" fmla="*/ 160 h 204"/>
                <a:gd name="T30" fmla="*/ 32 w 230"/>
                <a:gd name="T31" fmla="*/ 204 h 204"/>
                <a:gd name="T32" fmla="*/ 12 w 230"/>
                <a:gd name="T33" fmla="*/ 1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04">
                  <a:moveTo>
                    <a:pt x="12" y="198"/>
                  </a:moveTo>
                  <a:lnTo>
                    <a:pt x="0" y="185"/>
                  </a:lnTo>
                  <a:lnTo>
                    <a:pt x="44" y="147"/>
                  </a:lnTo>
                  <a:lnTo>
                    <a:pt x="96" y="109"/>
                  </a:lnTo>
                  <a:lnTo>
                    <a:pt x="121" y="77"/>
                  </a:lnTo>
                  <a:lnTo>
                    <a:pt x="159" y="45"/>
                  </a:lnTo>
                  <a:lnTo>
                    <a:pt x="179" y="0"/>
                  </a:lnTo>
                  <a:lnTo>
                    <a:pt x="204" y="0"/>
                  </a:lnTo>
                  <a:lnTo>
                    <a:pt x="211" y="26"/>
                  </a:lnTo>
                  <a:lnTo>
                    <a:pt x="204" y="57"/>
                  </a:lnTo>
                  <a:lnTo>
                    <a:pt x="230" y="77"/>
                  </a:lnTo>
                  <a:lnTo>
                    <a:pt x="211" y="83"/>
                  </a:lnTo>
                  <a:lnTo>
                    <a:pt x="179" y="89"/>
                  </a:lnTo>
                  <a:lnTo>
                    <a:pt x="134" y="102"/>
                  </a:lnTo>
                  <a:lnTo>
                    <a:pt x="76" y="160"/>
                  </a:lnTo>
                  <a:lnTo>
                    <a:pt x="32" y="204"/>
                  </a:lnTo>
                  <a:lnTo>
                    <a:pt x="12" y="198"/>
                  </a:lnTo>
                  <a:close/>
                </a:path>
              </a:pathLst>
            </a:custGeom>
            <a:solidFill>
              <a:srgbClr val="CCCCFF"/>
            </a:solidFill>
            <a:ln w="635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9382" name="Freeform 6"/>
          <p:cNvSpPr>
            <a:spLocks/>
          </p:cNvSpPr>
          <p:nvPr/>
        </p:nvSpPr>
        <p:spPr bwMode="auto">
          <a:xfrm>
            <a:off x="1503363" y="2709863"/>
            <a:ext cx="5313362" cy="2878137"/>
          </a:xfrm>
          <a:custGeom>
            <a:avLst/>
            <a:gdLst>
              <a:gd name="T0" fmla="*/ 2364 w 2626"/>
              <a:gd name="T1" fmla="*/ 121 h 1768"/>
              <a:gd name="T2" fmla="*/ 2262 w 2626"/>
              <a:gd name="T3" fmla="*/ 275 h 1768"/>
              <a:gd name="T4" fmla="*/ 2186 w 2626"/>
              <a:gd name="T5" fmla="*/ 370 h 1768"/>
              <a:gd name="T6" fmla="*/ 2122 w 2626"/>
              <a:gd name="T7" fmla="*/ 638 h 1768"/>
              <a:gd name="T8" fmla="*/ 1892 w 2626"/>
              <a:gd name="T9" fmla="*/ 824 h 1768"/>
              <a:gd name="T10" fmla="*/ 1540 w 2626"/>
              <a:gd name="T11" fmla="*/ 989 h 1768"/>
              <a:gd name="T12" fmla="*/ 1470 w 2626"/>
              <a:gd name="T13" fmla="*/ 945 h 1768"/>
              <a:gd name="T14" fmla="*/ 1579 w 2626"/>
              <a:gd name="T15" fmla="*/ 830 h 1768"/>
              <a:gd name="T16" fmla="*/ 1400 w 2626"/>
              <a:gd name="T17" fmla="*/ 887 h 1768"/>
              <a:gd name="T18" fmla="*/ 1227 w 2626"/>
              <a:gd name="T19" fmla="*/ 1085 h 1768"/>
              <a:gd name="T20" fmla="*/ 1061 w 2626"/>
              <a:gd name="T21" fmla="*/ 1245 h 1768"/>
              <a:gd name="T22" fmla="*/ 1029 w 2626"/>
              <a:gd name="T23" fmla="*/ 1136 h 1768"/>
              <a:gd name="T24" fmla="*/ 710 w 2626"/>
              <a:gd name="T25" fmla="*/ 1092 h 1768"/>
              <a:gd name="T26" fmla="*/ 473 w 2626"/>
              <a:gd name="T27" fmla="*/ 1066 h 1768"/>
              <a:gd name="T28" fmla="*/ 45 w 2626"/>
              <a:gd name="T29" fmla="*/ 1207 h 1768"/>
              <a:gd name="T30" fmla="*/ 160 w 2626"/>
              <a:gd name="T31" fmla="*/ 1353 h 1768"/>
              <a:gd name="T32" fmla="*/ 371 w 2626"/>
              <a:gd name="T33" fmla="*/ 1353 h 1768"/>
              <a:gd name="T34" fmla="*/ 639 w 2626"/>
              <a:gd name="T35" fmla="*/ 1392 h 1768"/>
              <a:gd name="T36" fmla="*/ 876 w 2626"/>
              <a:gd name="T37" fmla="*/ 1411 h 1768"/>
              <a:gd name="T38" fmla="*/ 933 w 2626"/>
              <a:gd name="T39" fmla="*/ 1500 h 1768"/>
              <a:gd name="T40" fmla="*/ 850 w 2626"/>
              <a:gd name="T41" fmla="*/ 1583 h 1768"/>
              <a:gd name="T42" fmla="*/ 895 w 2626"/>
              <a:gd name="T43" fmla="*/ 1717 h 1768"/>
              <a:gd name="T44" fmla="*/ 1221 w 2626"/>
              <a:gd name="T45" fmla="*/ 1596 h 1768"/>
              <a:gd name="T46" fmla="*/ 1214 w 2626"/>
              <a:gd name="T47" fmla="*/ 1513 h 1768"/>
              <a:gd name="T48" fmla="*/ 1310 w 2626"/>
              <a:gd name="T49" fmla="*/ 1436 h 1768"/>
              <a:gd name="T50" fmla="*/ 1291 w 2626"/>
              <a:gd name="T51" fmla="*/ 1526 h 1768"/>
              <a:gd name="T52" fmla="*/ 1323 w 2626"/>
              <a:gd name="T53" fmla="*/ 1507 h 1768"/>
              <a:gd name="T54" fmla="*/ 1380 w 2626"/>
              <a:gd name="T55" fmla="*/ 1538 h 1768"/>
              <a:gd name="T56" fmla="*/ 1400 w 2626"/>
              <a:gd name="T57" fmla="*/ 1551 h 1768"/>
              <a:gd name="T58" fmla="*/ 1579 w 2626"/>
              <a:gd name="T59" fmla="*/ 1577 h 1768"/>
              <a:gd name="T60" fmla="*/ 1687 w 2626"/>
              <a:gd name="T61" fmla="*/ 1590 h 1768"/>
              <a:gd name="T62" fmla="*/ 1764 w 2626"/>
              <a:gd name="T63" fmla="*/ 1602 h 1768"/>
              <a:gd name="T64" fmla="*/ 1815 w 2626"/>
              <a:gd name="T65" fmla="*/ 1513 h 1768"/>
              <a:gd name="T66" fmla="*/ 1840 w 2626"/>
              <a:gd name="T67" fmla="*/ 1507 h 1768"/>
              <a:gd name="T68" fmla="*/ 1949 w 2626"/>
              <a:gd name="T69" fmla="*/ 1436 h 1768"/>
              <a:gd name="T70" fmla="*/ 1917 w 2626"/>
              <a:gd name="T71" fmla="*/ 1526 h 1768"/>
              <a:gd name="T72" fmla="*/ 1917 w 2626"/>
              <a:gd name="T73" fmla="*/ 1628 h 1768"/>
              <a:gd name="T74" fmla="*/ 2064 w 2626"/>
              <a:gd name="T75" fmla="*/ 1500 h 1768"/>
              <a:gd name="T76" fmla="*/ 2134 w 2626"/>
              <a:gd name="T77" fmla="*/ 1366 h 1768"/>
              <a:gd name="T78" fmla="*/ 2301 w 2626"/>
              <a:gd name="T79" fmla="*/ 1041 h 1768"/>
              <a:gd name="T80" fmla="*/ 2384 w 2626"/>
              <a:gd name="T81" fmla="*/ 804 h 1768"/>
              <a:gd name="T82" fmla="*/ 2460 w 2626"/>
              <a:gd name="T83" fmla="*/ 824 h 1768"/>
              <a:gd name="T84" fmla="*/ 2563 w 2626"/>
              <a:gd name="T85" fmla="*/ 664 h 1768"/>
              <a:gd name="T86" fmla="*/ 2601 w 2626"/>
              <a:gd name="T87" fmla="*/ 300 h 1768"/>
              <a:gd name="T88" fmla="*/ 2575 w 2626"/>
              <a:gd name="T89" fmla="*/ 102 h 1768"/>
              <a:gd name="T90" fmla="*/ 2505 w 2626"/>
              <a:gd name="T91" fmla="*/ 0 h 1768"/>
              <a:gd name="T92" fmla="*/ 2518 w 2626"/>
              <a:gd name="T93" fmla="*/ 89 h 1768"/>
              <a:gd name="T94" fmla="*/ 2518 w 2626"/>
              <a:gd name="T95" fmla="*/ 172 h 1768"/>
              <a:gd name="T96" fmla="*/ 2441 w 2626"/>
              <a:gd name="T97" fmla="*/ 64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26" h="1768">
                <a:moveTo>
                  <a:pt x="2384" y="45"/>
                </a:moveTo>
                <a:lnTo>
                  <a:pt x="2358" y="77"/>
                </a:lnTo>
                <a:lnTo>
                  <a:pt x="2364" y="121"/>
                </a:lnTo>
                <a:lnTo>
                  <a:pt x="2333" y="166"/>
                </a:lnTo>
                <a:lnTo>
                  <a:pt x="2269" y="185"/>
                </a:lnTo>
                <a:lnTo>
                  <a:pt x="2262" y="275"/>
                </a:lnTo>
                <a:lnTo>
                  <a:pt x="2224" y="332"/>
                </a:lnTo>
                <a:lnTo>
                  <a:pt x="2179" y="306"/>
                </a:lnTo>
                <a:lnTo>
                  <a:pt x="2186" y="370"/>
                </a:lnTo>
                <a:lnTo>
                  <a:pt x="2256" y="351"/>
                </a:lnTo>
                <a:lnTo>
                  <a:pt x="2211" y="472"/>
                </a:lnTo>
                <a:lnTo>
                  <a:pt x="2122" y="638"/>
                </a:lnTo>
                <a:lnTo>
                  <a:pt x="2045" y="702"/>
                </a:lnTo>
                <a:lnTo>
                  <a:pt x="2007" y="792"/>
                </a:lnTo>
                <a:lnTo>
                  <a:pt x="1892" y="824"/>
                </a:lnTo>
                <a:lnTo>
                  <a:pt x="1847" y="887"/>
                </a:lnTo>
                <a:lnTo>
                  <a:pt x="1719" y="964"/>
                </a:lnTo>
                <a:lnTo>
                  <a:pt x="1540" y="989"/>
                </a:lnTo>
                <a:lnTo>
                  <a:pt x="1508" y="1015"/>
                </a:lnTo>
                <a:lnTo>
                  <a:pt x="1457" y="1002"/>
                </a:lnTo>
                <a:lnTo>
                  <a:pt x="1470" y="945"/>
                </a:lnTo>
                <a:lnTo>
                  <a:pt x="1444" y="894"/>
                </a:lnTo>
                <a:lnTo>
                  <a:pt x="1521" y="881"/>
                </a:lnTo>
                <a:lnTo>
                  <a:pt x="1579" y="830"/>
                </a:lnTo>
                <a:lnTo>
                  <a:pt x="1553" y="817"/>
                </a:lnTo>
                <a:lnTo>
                  <a:pt x="1444" y="830"/>
                </a:lnTo>
                <a:lnTo>
                  <a:pt x="1400" y="887"/>
                </a:lnTo>
                <a:lnTo>
                  <a:pt x="1412" y="964"/>
                </a:lnTo>
                <a:lnTo>
                  <a:pt x="1304" y="1053"/>
                </a:lnTo>
                <a:lnTo>
                  <a:pt x="1227" y="1085"/>
                </a:lnTo>
                <a:lnTo>
                  <a:pt x="1176" y="1155"/>
                </a:lnTo>
                <a:lnTo>
                  <a:pt x="1189" y="1219"/>
                </a:lnTo>
                <a:lnTo>
                  <a:pt x="1061" y="1245"/>
                </a:lnTo>
                <a:lnTo>
                  <a:pt x="1035" y="1207"/>
                </a:lnTo>
                <a:lnTo>
                  <a:pt x="1067" y="1162"/>
                </a:lnTo>
                <a:lnTo>
                  <a:pt x="1029" y="1136"/>
                </a:lnTo>
                <a:lnTo>
                  <a:pt x="933" y="1162"/>
                </a:lnTo>
                <a:lnTo>
                  <a:pt x="844" y="1124"/>
                </a:lnTo>
                <a:lnTo>
                  <a:pt x="710" y="1092"/>
                </a:lnTo>
                <a:lnTo>
                  <a:pt x="671" y="1098"/>
                </a:lnTo>
                <a:lnTo>
                  <a:pt x="633" y="1066"/>
                </a:lnTo>
                <a:lnTo>
                  <a:pt x="473" y="1066"/>
                </a:lnTo>
                <a:lnTo>
                  <a:pt x="313" y="1155"/>
                </a:lnTo>
                <a:lnTo>
                  <a:pt x="230" y="1187"/>
                </a:lnTo>
                <a:lnTo>
                  <a:pt x="45" y="1207"/>
                </a:lnTo>
                <a:lnTo>
                  <a:pt x="0" y="1270"/>
                </a:lnTo>
                <a:lnTo>
                  <a:pt x="58" y="1366"/>
                </a:lnTo>
                <a:lnTo>
                  <a:pt x="160" y="1353"/>
                </a:lnTo>
                <a:lnTo>
                  <a:pt x="256" y="1436"/>
                </a:lnTo>
                <a:lnTo>
                  <a:pt x="294" y="1424"/>
                </a:lnTo>
                <a:lnTo>
                  <a:pt x="371" y="1353"/>
                </a:lnTo>
                <a:lnTo>
                  <a:pt x="537" y="1373"/>
                </a:lnTo>
                <a:lnTo>
                  <a:pt x="607" y="1366"/>
                </a:lnTo>
                <a:lnTo>
                  <a:pt x="639" y="1392"/>
                </a:lnTo>
                <a:lnTo>
                  <a:pt x="710" y="1360"/>
                </a:lnTo>
                <a:lnTo>
                  <a:pt x="825" y="1353"/>
                </a:lnTo>
                <a:lnTo>
                  <a:pt x="876" y="1411"/>
                </a:lnTo>
                <a:lnTo>
                  <a:pt x="984" y="1398"/>
                </a:lnTo>
                <a:lnTo>
                  <a:pt x="1003" y="1436"/>
                </a:lnTo>
                <a:lnTo>
                  <a:pt x="933" y="1500"/>
                </a:lnTo>
                <a:lnTo>
                  <a:pt x="882" y="1513"/>
                </a:lnTo>
                <a:lnTo>
                  <a:pt x="888" y="1551"/>
                </a:lnTo>
                <a:lnTo>
                  <a:pt x="850" y="1583"/>
                </a:lnTo>
                <a:lnTo>
                  <a:pt x="856" y="1634"/>
                </a:lnTo>
                <a:lnTo>
                  <a:pt x="869" y="1634"/>
                </a:lnTo>
                <a:lnTo>
                  <a:pt x="895" y="1717"/>
                </a:lnTo>
                <a:lnTo>
                  <a:pt x="978" y="1768"/>
                </a:lnTo>
                <a:lnTo>
                  <a:pt x="1131" y="1634"/>
                </a:lnTo>
                <a:lnTo>
                  <a:pt x="1221" y="1596"/>
                </a:lnTo>
                <a:lnTo>
                  <a:pt x="1246" y="1628"/>
                </a:lnTo>
                <a:lnTo>
                  <a:pt x="1278" y="1602"/>
                </a:lnTo>
                <a:lnTo>
                  <a:pt x="1214" y="1513"/>
                </a:lnTo>
                <a:lnTo>
                  <a:pt x="1265" y="1424"/>
                </a:lnTo>
                <a:lnTo>
                  <a:pt x="1304" y="1417"/>
                </a:lnTo>
                <a:lnTo>
                  <a:pt x="1310" y="1436"/>
                </a:lnTo>
                <a:lnTo>
                  <a:pt x="1291" y="1468"/>
                </a:lnTo>
                <a:lnTo>
                  <a:pt x="1278" y="1519"/>
                </a:lnTo>
                <a:lnTo>
                  <a:pt x="1291" y="1526"/>
                </a:lnTo>
                <a:lnTo>
                  <a:pt x="1323" y="1462"/>
                </a:lnTo>
                <a:lnTo>
                  <a:pt x="1329" y="1481"/>
                </a:lnTo>
                <a:lnTo>
                  <a:pt x="1323" y="1507"/>
                </a:lnTo>
                <a:lnTo>
                  <a:pt x="1336" y="1519"/>
                </a:lnTo>
                <a:lnTo>
                  <a:pt x="1368" y="1519"/>
                </a:lnTo>
                <a:lnTo>
                  <a:pt x="1380" y="1538"/>
                </a:lnTo>
                <a:lnTo>
                  <a:pt x="1304" y="1551"/>
                </a:lnTo>
                <a:lnTo>
                  <a:pt x="1310" y="1570"/>
                </a:lnTo>
                <a:lnTo>
                  <a:pt x="1400" y="1551"/>
                </a:lnTo>
                <a:lnTo>
                  <a:pt x="1464" y="1583"/>
                </a:lnTo>
                <a:lnTo>
                  <a:pt x="1559" y="1628"/>
                </a:lnTo>
                <a:lnTo>
                  <a:pt x="1579" y="1577"/>
                </a:lnTo>
                <a:lnTo>
                  <a:pt x="1674" y="1513"/>
                </a:lnTo>
                <a:lnTo>
                  <a:pt x="1713" y="1519"/>
                </a:lnTo>
                <a:lnTo>
                  <a:pt x="1687" y="1590"/>
                </a:lnTo>
                <a:lnTo>
                  <a:pt x="1668" y="1634"/>
                </a:lnTo>
                <a:lnTo>
                  <a:pt x="1706" y="1653"/>
                </a:lnTo>
                <a:lnTo>
                  <a:pt x="1764" y="1602"/>
                </a:lnTo>
                <a:lnTo>
                  <a:pt x="1751" y="1570"/>
                </a:lnTo>
                <a:lnTo>
                  <a:pt x="1757" y="1519"/>
                </a:lnTo>
                <a:lnTo>
                  <a:pt x="1815" y="1513"/>
                </a:lnTo>
                <a:lnTo>
                  <a:pt x="1815" y="1577"/>
                </a:lnTo>
                <a:lnTo>
                  <a:pt x="1853" y="1551"/>
                </a:lnTo>
                <a:lnTo>
                  <a:pt x="1840" y="1507"/>
                </a:lnTo>
                <a:lnTo>
                  <a:pt x="1904" y="1494"/>
                </a:lnTo>
                <a:lnTo>
                  <a:pt x="1943" y="1455"/>
                </a:lnTo>
                <a:lnTo>
                  <a:pt x="1949" y="1436"/>
                </a:lnTo>
                <a:lnTo>
                  <a:pt x="1994" y="1436"/>
                </a:lnTo>
                <a:lnTo>
                  <a:pt x="2007" y="1481"/>
                </a:lnTo>
                <a:lnTo>
                  <a:pt x="1917" y="1526"/>
                </a:lnTo>
                <a:lnTo>
                  <a:pt x="1911" y="1583"/>
                </a:lnTo>
                <a:lnTo>
                  <a:pt x="1898" y="1609"/>
                </a:lnTo>
                <a:lnTo>
                  <a:pt x="1917" y="1628"/>
                </a:lnTo>
                <a:lnTo>
                  <a:pt x="1956" y="1602"/>
                </a:lnTo>
                <a:lnTo>
                  <a:pt x="2051" y="1570"/>
                </a:lnTo>
                <a:lnTo>
                  <a:pt x="2064" y="1500"/>
                </a:lnTo>
                <a:lnTo>
                  <a:pt x="2115" y="1468"/>
                </a:lnTo>
                <a:lnTo>
                  <a:pt x="2173" y="1481"/>
                </a:lnTo>
                <a:lnTo>
                  <a:pt x="2134" y="1366"/>
                </a:lnTo>
                <a:lnTo>
                  <a:pt x="2173" y="1245"/>
                </a:lnTo>
                <a:lnTo>
                  <a:pt x="2262" y="1117"/>
                </a:lnTo>
                <a:lnTo>
                  <a:pt x="2301" y="1041"/>
                </a:lnTo>
                <a:lnTo>
                  <a:pt x="2320" y="900"/>
                </a:lnTo>
                <a:lnTo>
                  <a:pt x="2339" y="843"/>
                </a:lnTo>
                <a:lnTo>
                  <a:pt x="2384" y="804"/>
                </a:lnTo>
                <a:lnTo>
                  <a:pt x="2422" y="798"/>
                </a:lnTo>
                <a:lnTo>
                  <a:pt x="2428" y="843"/>
                </a:lnTo>
                <a:lnTo>
                  <a:pt x="2460" y="824"/>
                </a:lnTo>
                <a:lnTo>
                  <a:pt x="2441" y="785"/>
                </a:lnTo>
                <a:lnTo>
                  <a:pt x="2511" y="689"/>
                </a:lnTo>
                <a:lnTo>
                  <a:pt x="2563" y="664"/>
                </a:lnTo>
                <a:lnTo>
                  <a:pt x="2614" y="575"/>
                </a:lnTo>
                <a:lnTo>
                  <a:pt x="2626" y="428"/>
                </a:lnTo>
                <a:lnTo>
                  <a:pt x="2601" y="300"/>
                </a:lnTo>
                <a:lnTo>
                  <a:pt x="2556" y="268"/>
                </a:lnTo>
                <a:lnTo>
                  <a:pt x="2575" y="147"/>
                </a:lnTo>
                <a:lnTo>
                  <a:pt x="2575" y="102"/>
                </a:lnTo>
                <a:lnTo>
                  <a:pt x="2614" y="51"/>
                </a:lnTo>
                <a:lnTo>
                  <a:pt x="2569" y="51"/>
                </a:lnTo>
                <a:lnTo>
                  <a:pt x="2505" y="0"/>
                </a:lnTo>
                <a:lnTo>
                  <a:pt x="2492" y="38"/>
                </a:lnTo>
                <a:lnTo>
                  <a:pt x="2473" y="83"/>
                </a:lnTo>
                <a:lnTo>
                  <a:pt x="2518" y="89"/>
                </a:lnTo>
                <a:lnTo>
                  <a:pt x="2556" y="77"/>
                </a:lnTo>
                <a:lnTo>
                  <a:pt x="2550" y="121"/>
                </a:lnTo>
                <a:lnTo>
                  <a:pt x="2518" y="172"/>
                </a:lnTo>
                <a:lnTo>
                  <a:pt x="2479" y="128"/>
                </a:lnTo>
                <a:lnTo>
                  <a:pt x="2448" y="153"/>
                </a:lnTo>
                <a:lnTo>
                  <a:pt x="2441" y="64"/>
                </a:lnTo>
                <a:lnTo>
                  <a:pt x="2403" y="51"/>
                </a:lnTo>
                <a:lnTo>
                  <a:pt x="2384" y="45"/>
                </a:lnTo>
                <a:close/>
              </a:path>
            </a:pathLst>
          </a:custGeom>
          <a:solidFill>
            <a:srgbClr val="CCCCFF"/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383" name="Freeform 7"/>
          <p:cNvSpPr>
            <a:spLocks/>
          </p:cNvSpPr>
          <p:nvPr/>
        </p:nvSpPr>
        <p:spPr bwMode="auto">
          <a:xfrm>
            <a:off x="5106988" y="3798888"/>
            <a:ext cx="166687" cy="200025"/>
          </a:xfrm>
          <a:custGeom>
            <a:avLst/>
            <a:gdLst>
              <a:gd name="T0" fmla="*/ 19 w 83"/>
              <a:gd name="T1" fmla="*/ 122 h 122"/>
              <a:gd name="T2" fmla="*/ 77 w 83"/>
              <a:gd name="T3" fmla="*/ 77 h 122"/>
              <a:gd name="T4" fmla="*/ 83 w 83"/>
              <a:gd name="T5" fmla="*/ 58 h 122"/>
              <a:gd name="T6" fmla="*/ 51 w 83"/>
              <a:gd name="T7" fmla="*/ 58 h 122"/>
              <a:gd name="T8" fmla="*/ 64 w 83"/>
              <a:gd name="T9" fmla="*/ 39 h 122"/>
              <a:gd name="T10" fmla="*/ 70 w 83"/>
              <a:gd name="T11" fmla="*/ 0 h 122"/>
              <a:gd name="T12" fmla="*/ 19 w 83"/>
              <a:gd name="T13" fmla="*/ 39 h 122"/>
              <a:gd name="T14" fmla="*/ 0 w 83"/>
              <a:gd name="T15" fmla="*/ 71 h 122"/>
              <a:gd name="T16" fmla="*/ 32 w 83"/>
              <a:gd name="T17" fmla="*/ 83 h 122"/>
              <a:gd name="T18" fmla="*/ 7 w 83"/>
              <a:gd name="T19" fmla="*/ 109 h 122"/>
              <a:gd name="T20" fmla="*/ 19 w 83"/>
              <a:gd name="T21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3" h="122">
                <a:moveTo>
                  <a:pt x="19" y="122"/>
                </a:moveTo>
                <a:lnTo>
                  <a:pt x="77" y="77"/>
                </a:lnTo>
                <a:lnTo>
                  <a:pt x="83" y="58"/>
                </a:lnTo>
                <a:lnTo>
                  <a:pt x="51" y="58"/>
                </a:lnTo>
                <a:lnTo>
                  <a:pt x="64" y="39"/>
                </a:lnTo>
                <a:lnTo>
                  <a:pt x="70" y="0"/>
                </a:lnTo>
                <a:lnTo>
                  <a:pt x="19" y="39"/>
                </a:lnTo>
                <a:lnTo>
                  <a:pt x="0" y="71"/>
                </a:lnTo>
                <a:lnTo>
                  <a:pt x="32" y="83"/>
                </a:lnTo>
                <a:lnTo>
                  <a:pt x="7" y="109"/>
                </a:lnTo>
                <a:lnTo>
                  <a:pt x="19" y="122"/>
                </a:lnTo>
                <a:close/>
              </a:path>
            </a:pathLst>
          </a:custGeom>
          <a:solidFill>
            <a:srgbClr val="CCCCFF"/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384" name="Freeform 8"/>
          <p:cNvSpPr>
            <a:spLocks/>
          </p:cNvSpPr>
          <p:nvPr/>
        </p:nvSpPr>
        <p:spPr bwMode="auto">
          <a:xfrm>
            <a:off x="3103563" y="4983163"/>
            <a:ext cx="128587" cy="166687"/>
          </a:xfrm>
          <a:custGeom>
            <a:avLst/>
            <a:gdLst>
              <a:gd name="T0" fmla="*/ 19 w 64"/>
              <a:gd name="T1" fmla="*/ 102 h 102"/>
              <a:gd name="T2" fmla="*/ 51 w 64"/>
              <a:gd name="T3" fmla="*/ 77 h 102"/>
              <a:gd name="T4" fmla="*/ 45 w 64"/>
              <a:gd name="T5" fmla="*/ 58 h 102"/>
              <a:gd name="T6" fmla="*/ 64 w 64"/>
              <a:gd name="T7" fmla="*/ 0 h 102"/>
              <a:gd name="T8" fmla="*/ 57 w 64"/>
              <a:gd name="T9" fmla="*/ 0 h 102"/>
              <a:gd name="T10" fmla="*/ 19 w 64"/>
              <a:gd name="T11" fmla="*/ 51 h 102"/>
              <a:gd name="T12" fmla="*/ 6 w 64"/>
              <a:gd name="T13" fmla="*/ 77 h 102"/>
              <a:gd name="T14" fmla="*/ 0 w 64"/>
              <a:gd name="T15" fmla="*/ 83 h 102"/>
              <a:gd name="T16" fmla="*/ 19 w 64"/>
              <a:gd name="T1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102">
                <a:moveTo>
                  <a:pt x="19" y="102"/>
                </a:moveTo>
                <a:lnTo>
                  <a:pt x="51" y="77"/>
                </a:lnTo>
                <a:lnTo>
                  <a:pt x="45" y="58"/>
                </a:lnTo>
                <a:lnTo>
                  <a:pt x="64" y="0"/>
                </a:lnTo>
                <a:lnTo>
                  <a:pt x="57" y="0"/>
                </a:lnTo>
                <a:lnTo>
                  <a:pt x="19" y="51"/>
                </a:lnTo>
                <a:lnTo>
                  <a:pt x="6" y="77"/>
                </a:lnTo>
                <a:lnTo>
                  <a:pt x="0" y="83"/>
                </a:lnTo>
                <a:lnTo>
                  <a:pt x="19" y="102"/>
                </a:lnTo>
                <a:close/>
              </a:path>
            </a:pathLst>
          </a:custGeom>
          <a:solidFill>
            <a:srgbClr val="CCCCFF"/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385" name="Freeform 9"/>
          <p:cNvSpPr>
            <a:spLocks/>
          </p:cNvSpPr>
          <p:nvPr/>
        </p:nvSpPr>
        <p:spPr bwMode="auto">
          <a:xfrm>
            <a:off x="1865313" y="4975225"/>
            <a:ext cx="1200150" cy="569913"/>
          </a:xfrm>
          <a:custGeom>
            <a:avLst/>
            <a:gdLst>
              <a:gd name="T0" fmla="*/ 249 w 594"/>
              <a:gd name="T1" fmla="*/ 0 h 351"/>
              <a:gd name="T2" fmla="*/ 166 w 594"/>
              <a:gd name="T3" fmla="*/ 64 h 351"/>
              <a:gd name="T4" fmla="*/ 95 w 594"/>
              <a:gd name="T5" fmla="*/ 108 h 351"/>
              <a:gd name="T6" fmla="*/ 0 w 594"/>
              <a:gd name="T7" fmla="*/ 127 h 351"/>
              <a:gd name="T8" fmla="*/ 51 w 594"/>
              <a:gd name="T9" fmla="*/ 140 h 351"/>
              <a:gd name="T10" fmla="*/ 83 w 594"/>
              <a:gd name="T11" fmla="*/ 140 h 351"/>
              <a:gd name="T12" fmla="*/ 76 w 594"/>
              <a:gd name="T13" fmla="*/ 204 h 351"/>
              <a:gd name="T14" fmla="*/ 51 w 594"/>
              <a:gd name="T15" fmla="*/ 236 h 351"/>
              <a:gd name="T16" fmla="*/ 57 w 594"/>
              <a:gd name="T17" fmla="*/ 268 h 351"/>
              <a:gd name="T18" fmla="*/ 83 w 594"/>
              <a:gd name="T19" fmla="*/ 281 h 351"/>
              <a:gd name="T20" fmla="*/ 95 w 594"/>
              <a:gd name="T21" fmla="*/ 293 h 351"/>
              <a:gd name="T22" fmla="*/ 76 w 594"/>
              <a:gd name="T23" fmla="*/ 313 h 351"/>
              <a:gd name="T24" fmla="*/ 102 w 594"/>
              <a:gd name="T25" fmla="*/ 338 h 351"/>
              <a:gd name="T26" fmla="*/ 127 w 594"/>
              <a:gd name="T27" fmla="*/ 338 h 351"/>
              <a:gd name="T28" fmla="*/ 153 w 594"/>
              <a:gd name="T29" fmla="*/ 351 h 351"/>
              <a:gd name="T30" fmla="*/ 153 w 594"/>
              <a:gd name="T31" fmla="*/ 313 h 351"/>
              <a:gd name="T32" fmla="*/ 236 w 594"/>
              <a:gd name="T33" fmla="*/ 255 h 351"/>
              <a:gd name="T34" fmla="*/ 262 w 594"/>
              <a:gd name="T35" fmla="*/ 223 h 351"/>
              <a:gd name="T36" fmla="*/ 351 w 594"/>
              <a:gd name="T37" fmla="*/ 198 h 351"/>
              <a:gd name="T38" fmla="*/ 383 w 594"/>
              <a:gd name="T39" fmla="*/ 217 h 351"/>
              <a:gd name="T40" fmla="*/ 428 w 594"/>
              <a:gd name="T41" fmla="*/ 293 h 351"/>
              <a:gd name="T42" fmla="*/ 472 w 594"/>
              <a:gd name="T43" fmla="*/ 249 h 351"/>
              <a:gd name="T44" fmla="*/ 524 w 594"/>
              <a:gd name="T45" fmla="*/ 210 h 351"/>
              <a:gd name="T46" fmla="*/ 594 w 594"/>
              <a:gd name="T47" fmla="*/ 191 h 351"/>
              <a:gd name="T48" fmla="*/ 587 w 594"/>
              <a:gd name="T49" fmla="*/ 172 h 351"/>
              <a:gd name="T50" fmla="*/ 581 w 594"/>
              <a:gd name="T51" fmla="*/ 140 h 351"/>
              <a:gd name="T52" fmla="*/ 575 w 594"/>
              <a:gd name="T53" fmla="*/ 121 h 351"/>
              <a:gd name="T54" fmla="*/ 587 w 594"/>
              <a:gd name="T55" fmla="*/ 102 h 351"/>
              <a:gd name="T56" fmla="*/ 594 w 594"/>
              <a:gd name="T57" fmla="*/ 70 h 351"/>
              <a:gd name="T58" fmla="*/ 562 w 594"/>
              <a:gd name="T59" fmla="*/ 76 h 351"/>
              <a:gd name="T60" fmla="*/ 543 w 594"/>
              <a:gd name="T61" fmla="*/ 57 h 351"/>
              <a:gd name="T62" fmla="*/ 511 w 594"/>
              <a:gd name="T63" fmla="*/ 13 h 351"/>
              <a:gd name="T64" fmla="*/ 492 w 594"/>
              <a:gd name="T65" fmla="*/ 13 h 351"/>
              <a:gd name="T66" fmla="*/ 466 w 594"/>
              <a:gd name="T67" fmla="*/ 0 h 351"/>
              <a:gd name="T68" fmla="*/ 428 w 594"/>
              <a:gd name="T69" fmla="*/ 13 h 351"/>
              <a:gd name="T70" fmla="*/ 408 w 594"/>
              <a:gd name="T71" fmla="*/ 25 h 351"/>
              <a:gd name="T72" fmla="*/ 389 w 594"/>
              <a:gd name="T73" fmla="*/ 13 h 351"/>
              <a:gd name="T74" fmla="*/ 383 w 594"/>
              <a:gd name="T75" fmla="*/ 25 h 351"/>
              <a:gd name="T76" fmla="*/ 389 w 594"/>
              <a:gd name="T77" fmla="*/ 44 h 351"/>
              <a:gd name="T78" fmla="*/ 351 w 594"/>
              <a:gd name="T79" fmla="*/ 70 h 351"/>
              <a:gd name="T80" fmla="*/ 268 w 594"/>
              <a:gd name="T81" fmla="*/ 57 h 351"/>
              <a:gd name="T82" fmla="*/ 262 w 594"/>
              <a:gd name="T83" fmla="*/ 13 h 351"/>
              <a:gd name="T84" fmla="*/ 249 w 594"/>
              <a:gd name="T85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94" h="351">
                <a:moveTo>
                  <a:pt x="249" y="0"/>
                </a:moveTo>
                <a:lnTo>
                  <a:pt x="166" y="64"/>
                </a:lnTo>
                <a:lnTo>
                  <a:pt x="95" y="108"/>
                </a:lnTo>
                <a:lnTo>
                  <a:pt x="0" y="127"/>
                </a:lnTo>
                <a:lnTo>
                  <a:pt x="51" y="140"/>
                </a:lnTo>
                <a:lnTo>
                  <a:pt x="83" y="140"/>
                </a:lnTo>
                <a:lnTo>
                  <a:pt x="76" y="204"/>
                </a:lnTo>
                <a:lnTo>
                  <a:pt x="51" y="236"/>
                </a:lnTo>
                <a:lnTo>
                  <a:pt x="57" y="268"/>
                </a:lnTo>
                <a:lnTo>
                  <a:pt x="83" y="281"/>
                </a:lnTo>
                <a:lnTo>
                  <a:pt x="95" y="293"/>
                </a:lnTo>
                <a:lnTo>
                  <a:pt x="76" y="313"/>
                </a:lnTo>
                <a:lnTo>
                  <a:pt x="102" y="338"/>
                </a:lnTo>
                <a:lnTo>
                  <a:pt x="127" y="338"/>
                </a:lnTo>
                <a:lnTo>
                  <a:pt x="153" y="351"/>
                </a:lnTo>
                <a:lnTo>
                  <a:pt x="153" y="313"/>
                </a:lnTo>
                <a:lnTo>
                  <a:pt x="236" y="255"/>
                </a:lnTo>
                <a:lnTo>
                  <a:pt x="262" y="223"/>
                </a:lnTo>
                <a:lnTo>
                  <a:pt x="351" y="198"/>
                </a:lnTo>
                <a:lnTo>
                  <a:pt x="383" y="217"/>
                </a:lnTo>
                <a:lnTo>
                  <a:pt x="428" y="293"/>
                </a:lnTo>
                <a:lnTo>
                  <a:pt x="472" y="249"/>
                </a:lnTo>
                <a:lnTo>
                  <a:pt x="524" y="210"/>
                </a:lnTo>
                <a:lnTo>
                  <a:pt x="594" y="191"/>
                </a:lnTo>
                <a:lnTo>
                  <a:pt x="587" y="172"/>
                </a:lnTo>
                <a:lnTo>
                  <a:pt x="581" y="140"/>
                </a:lnTo>
                <a:lnTo>
                  <a:pt x="575" y="121"/>
                </a:lnTo>
                <a:lnTo>
                  <a:pt x="587" y="102"/>
                </a:lnTo>
                <a:lnTo>
                  <a:pt x="594" y="70"/>
                </a:lnTo>
                <a:lnTo>
                  <a:pt x="562" y="76"/>
                </a:lnTo>
                <a:lnTo>
                  <a:pt x="543" y="57"/>
                </a:lnTo>
                <a:lnTo>
                  <a:pt x="511" y="13"/>
                </a:lnTo>
                <a:lnTo>
                  <a:pt x="492" y="13"/>
                </a:lnTo>
                <a:lnTo>
                  <a:pt x="466" y="0"/>
                </a:lnTo>
                <a:lnTo>
                  <a:pt x="428" y="13"/>
                </a:lnTo>
                <a:lnTo>
                  <a:pt x="408" y="25"/>
                </a:lnTo>
                <a:lnTo>
                  <a:pt x="389" y="13"/>
                </a:lnTo>
                <a:lnTo>
                  <a:pt x="383" y="25"/>
                </a:lnTo>
                <a:lnTo>
                  <a:pt x="389" y="44"/>
                </a:lnTo>
                <a:lnTo>
                  <a:pt x="351" y="70"/>
                </a:lnTo>
                <a:lnTo>
                  <a:pt x="268" y="57"/>
                </a:lnTo>
                <a:lnTo>
                  <a:pt x="262" y="13"/>
                </a:lnTo>
                <a:lnTo>
                  <a:pt x="249" y="0"/>
                </a:lnTo>
                <a:close/>
              </a:path>
            </a:pathLst>
          </a:custGeom>
          <a:solidFill>
            <a:srgbClr val="CCCCFF"/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386" name="Freeform 10"/>
          <p:cNvSpPr>
            <a:spLocks/>
          </p:cNvSpPr>
          <p:nvPr/>
        </p:nvSpPr>
        <p:spPr bwMode="auto">
          <a:xfrm>
            <a:off x="742950" y="4806950"/>
            <a:ext cx="1068388" cy="1166813"/>
          </a:xfrm>
          <a:custGeom>
            <a:avLst/>
            <a:gdLst>
              <a:gd name="T0" fmla="*/ 159 w 530"/>
              <a:gd name="T1" fmla="*/ 702 h 715"/>
              <a:gd name="T2" fmla="*/ 191 w 530"/>
              <a:gd name="T3" fmla="*/ 651 h 715"/>
              <a:gd name="T4" fmla="*/ 230 w 530"/>
              <a:gd name="T5" fmla="*/ 664 h 715"/>
              <a:gd name="T6" fmla="*/ 268 w 530"/>
              <a:gd name="T7" fmla="*/ 651 h 715"/>
              <a:gd name="T8" fmla="*/ 338 w 530"/>
              <a:gd name="T9" fmla="*/ 529 h 715"/>
              <a:gd name="T10" fmla="*/ 447 w 530"/>
              <a:gd name="T11" fmla="*/ 395 h 715"/>
              <a:gd name="T12" fmla="*/ 530 w 530"/>
              <a:gd name="T13" fmla="*/ 338 h 715"/>
              <a:gd name="T14" fmla="*/ 524 w 530"/>
              <a:gd name="T15" fmla="*/ 293 h 715"/>
              <a:gd name="T16" fmla="*/ 517 w 530"/>
              <a:gd name="T17" fmla="*/ 242 h 715"/>
              <a:gd name="T18" fmla="*/ 460 w 530"/>
              <a:gd name="T19" fmla="*/ 210 h 715"/>
              <a:gd name="T20" fmla="*/ 504 w 530"/>
              <a:gd name="T21" fmla="*/ 159 h 715"/>
              <a:gd name="T22" fmla="*/ 453 w 530"/>
              <a:gd name="T23" fmla="*/ 115 h 715"/>
              <a:gd name="T24" fmla="*/ 409 w 530"/>
              <a:gd name="T25" fmla="*/ 115 h 715"/>
              <a:gd name="T26" fmla="*/ 383 w 530"/>
              <a:gd name="T27" fmla="*/ 19 h 715"/>
              <a:gd name="T28" fmla="*/ 281 w 530"/>
              <a:gd name="T29" fmla="*/ 0 h 715"/>
              <a:gd name="T30" fmla="*/ 204 w 530"/>
              <a:gd name="T31" fmla="*/ 51 h 715"/>
              <a:gd name="T32" fmla="*/ 115 w 530"/>
              <a:gd name="T33" fmla="*/ 57 h 715"/>
              <a:gd name="T34" fmla="*/ 57 w 530"/>
              <a:gd name="T35" fmla="*/ 32 h 715"/>
              <a:gd name="T36" fmla="*/ 44 w 530"/>
              <a:gd name="T37" fmla="*/ 108 h 715"/>
              <a:gd name="T38" fmla="*/ 89 w 530"/>
              <a:gd name="T39" fmla="*/ 172 h 715"/>
              <a:gd name="T40" fmla="*/ 76 w 530"/>
              <a:gd name="T41" fmla="*/ 223 h 715"/>
              <a:gd name="T42" fmla="*/ 64 w 530"/>
              <a:gd name="T43" fmla="*/ 159 h 715"/>
              <a:gd name="T44" fmla="*/ 32 w 530"/>
              <a:gd name="T45" fmla="*/ 153 h 715"/>
              <a:gd name="T46" fmla="*/ 44 w 530"/>
              <a:gd name="T47" fmla="*/ 236 h 715"/>
              <a:gd name="T48" fmla="*/ 64 w 530"/>
              <a:gd name="T49" fmla="*/ 236 h 715"/>
              <a:gd name="T50" fmla="*/ 121 w 530"/>
              <a:gd name="T51" fmla="*/ 249 h 715"/>
              <a:gd name="T52" fmla="*/ 121 w 530"/>
              <a:gd name="T53" fmla="*/ 300 h 715"/>
              <a:gd name="T54" fmla="*/ 166 w 530"/>
              <a:gd name="T55" fmla="*/ 268 h 715"/>
              <a:gd name="T56" fmla="*/ 134 w 530"/>
              <a:gd name="T57" fmla="*/ 223 h 715"/>
              <a:gd name="T58" fmla="*/ 147 w 530"/>
              <a:gd name="T59" fmla="*/ 198 h 715"/>
              <a:gd name="T60" fmla="*/ 172 w 530"/>
              <a:gd name="T61" fmla="*/ 153 h 715"/>
              <a:gd name="T62" fmla="*/ 198 w 530"/>
              <a:gd name="T63" fmla="*/ 204 h 715"/>
              <a:gd name="T64" fmla="*/ 204 w 530"/>
              <a:gd name="T65" fmla="*/ 261 h 715"/>
              <a:gd name="T66" fmla="*/ 211 w 530"/>
              <a:gd name="T67" fmla="*/ 287 h 715"/>
              <a:gd name="T68" fmla="*/ 153 w 530"/>
              <a:gd name="T69" fmla="*/ 319 h 715"/>
              <a:gd name="T70" fmla="*/ 108 w 530"/>
              <a:gd name="T71" fmla="*/ 408 h 715"/>
              <a:gd name="T72" fmla="*/ 70 w 530"/>
              <a:gd name="T73" fmla="*/ 434 h 715"/>
              <a:gd name="T74" fmla="*/ 44 w 530"/>
              <a:gd name="T75" fmla="*/ 485 h 715"/>
              <a:gd name="T76" fmla="*/ 57 w 530"/>
              <a:gd name="T77" fmla="*/ 561 h 715"/>
              <a:gd name="T78" fmla="*/ 12 w 530"/>
              <a:gd name="T79" fmla="*/ 568 h 715"/>
              <a:gd name="T80" fmla="*/ 12 w 530"/>
              <a:gd name="T81" fmla="*/ 619 h 715"/>
              <a:gd name="T82" fmla="*/ 70 w 530"/>
              <a:gd name="T83" fmla="*/ 676 h 715"/>
              <a:gd name="T84" fmla="*/ 89 w 530"/>
              <a:gd name="T85" fmla="*/ 593 h 715"/>
              <a:gd name="T86" fmla="*/ 153 w 530"/>
              <a:gd name="T87" fmla="*/ 549 h 715"/>
              <a:gd name="T88" fmla="*/ 153 w 530"/>
              <a:gd name="T89" fmla="*/ 581 h 715"/>
              <a:gd name="T90" fmla="*/ 127 w 530"/>
              <a:gd name="T91" fmla="*/ 581 h 715"/>
              <a:gd name="T92" fmla="*/ 134 w 530"/>
              <a:gd name="T93" fmla="*/ 651 h 715"/>
              <a:gd name="T94" fmla="*/ 76 w 530"/>
              <a:gd name="T95" fmla="*/ 715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30" h="715">
                <a:moveTo>
                  <a:pt x="76" y="715"/>
                </a:moveTo>
                <a:lnTo>
                  <a:pt x="159" y="702"/>
                </a:lnTo>
                <a:lnTo>
                  <a:pt x="191" y="670"/>
                </a:lnTo>
                <a:lnTo>
                  <a:pt x="191" y="651"/>
                </a:lnTo>
                <a:lnTo>
                  <a:pt x="230" y="638"/>
                </a:lnTo>
                <a:lnTo>
                  <a:pt x="230" y="664"/>
                </a:lnTo>
                <a:lnTo>
                  <a:pt x="255" y="676"/>
                </a:lnTo>
                <a:lnTo>
                  <a:pt x="268" y="651"/>
                </a:lnTo>
                <a:lnTo>
                  <a:pt x="313" y="593"/>
                </a:lnTo>
                <a:lnTo>
                  <a:pt x="338" y="529"/>
                </a:lnTo>
                <a:lnTo>
                  <a:pt x="428" y="421"/>
                </a:lnTo>
                <a:lnTo>
                  <a:pt x="447" y="395"/>
                </a:lnTo>
                <a:lnTo>
                  <a:pt x="485" y="370"/>
                </a:lnTo>
                <a:lnTo>
                  <a:pt x="530" y="338"/>
                </a:lnTo>
                <a:lnTo>
                  <a:pt x="504" y="312"/>
                </a:lnTo>
                <a:lnTo>
                  <a:pt x="524" y="293"/>
                </a:lnTo>
                <a:lnTo>
                  <a:pt x="498" y="274"/>
                </a:lnTo>
                <a:lnTo>
                  <a:pt x="517" y="242"/>
                </a:lnTo>
                <a:lnTo>
                  <a:pt x="472" y="223"/>
                </a:lnTo>
                <a:lnTo>
                  <a:pt x="460" y="210"/>
                </a:lnTo>
                <a:lnTo>
                  <a:pt x="504" y="191"/>
                </a:lnTo>
                <a:lnTo>
                  <a:pt x="504" y="159"/>
                </a:lnTo>
                <a:lnTo>
                  <a:pt x="479" y="121"/>
                </a:lnTo>
                <a:lnTo>
                  <a:pt x="453" y="115"/>
                </a:lnTo>
                <a:lnTo>
                  <a:pt x="441" y="140"/>
                </a:lnTo>
                <a:lnTo>
                  <a:pt x="409" y="115"/>
                </a:lnTo>
                <a:lnTo>
                  <a:pt x="377" y="83"/>
                </a:lnTo>
                <a:lnTo>
                  <a:pt x="383" y="19"/>
                </a:lnTo>
                <a:lnTo>
                  <a:pt x="326" y="0"/>
                </a:lnTo>
                <a:lnTo>
                  <a:pt x="281" y="0"/>
                </a:lnTo>
                <a:lnTo>
                  <a:pt x="249" y="44"/>
                </a:lnTo>
                <a:lnTo>
                  <a:pt x="204" y="51"/>
                </a:lnTo>
                <a:lnTo>
                  <a:pt x="159" y="51"/>
                </a:lnTo>
                <a:lnTo>
                  <a:pt x="115" y="57"/>
                </a:lnTo>
                <a:lnTo>
                  <a:pt x="95" y="38"/>
                </a:lnTo>
                <a:lnTo>
                  <a:pt x="57" y="32"/>
                </a:lnTo>
                <a:lnTo>
                  <a:pt x="51" y="57"/>
                </a:lnTo>
                <a:lnTo>
                  <a:pt x="44" y="108"/>
                </a:lnTo>
                <a:lnTo>
                  <a:pt x="70" y="134"/>
                </a:lnTo>
                <a:lnTo>
                  <a:pt x="89" y="172"/>
                </a:lnTo>
                <a:lnTo>
                  <a:pt x="89" y="204"/>
                </a:lnTo>
                <a:lnTo>
                  <a:pt x="76" y="223"/>
                </a:lnTo>
                <a:lnTo>
                  <a:pt x="64" y="198"/>
                </a:lnTo>
                <a:lnTo>
                  <a:pt x="64" y="159"/>
                </a:lnTo>
                <a:lnTo>
                  <a:pt x="51" y="127"/>
                </a:lnTo>
                <a:lnTo>
                  <a:pt x="32" y="153"/>
                </a:lnTo>
                <a:lnTo>
                  <a:pt x="32" y="185"/>
                </a:lnTo>
                <a:lnTo>
                  <a:pt x="44" y="236"/>
                </a:lnTo>
                <a:lnTo>
                  <a:pt x="19" y="268"/>
                </a:lnTo>
                <a:lnTo>
                  <a:pt x="64" y="236"/>
                </a:lnTo>
                <a:lnTo>
                  <a:pt x="108" y="229"/>
                </a:lnTo>
                <a:lnTo>
                  <a:pt x="121" y="249"/>
                </a:lnTo>
                <a:lnTo>
                  <a:pt x="102" y="268"/>
                </a:lnTo>
                <a:lnTo>
                  <a:pt x="121" y="300"/>
                </a:lnTo>
                <a:lnTo>
                  <a:pt x="153" y="293"/>
                </a:lnTo>
                <a:lnTo>
                  <a:pt x="166" y="268"/>
                </a:lnTo>
                <a:lnTo>
                  <a:pt x="159" y="229"/>
                </a:lnTo>
                <a:lnTo>
                  <a:pt x="134" y="223"/>
                </a:lnTo>
                <a:lnTo>
                  <a:pt x="127" y="210"/>
                </a:lnTo>
                <a:lnTo>
                  <a:pt x="147" y="198"/>
                </a:lnTo>
                <a:lnTo>
                  <a:pt x="153" y="159"/>
                </a:lnTo>
                <a:lnTo>
                  <a:pt x="172" y="153"/>
                </a:lnTo>
                <a:lnTo>
                  <a:pt x="198" y="178"/>
                </a:lnTo>
                <a:lnTo>
                  <a:pt x="198" y="204"/>
                </a:lnTo>
                <a:lnTo>
                  <a:pt x="191" y="223"/>
                </a:lnTo>
                <a:lnTo>
                  <a:pt x="204" y="261"/>
                </a:lnTo>
                <a:lnTo>
                  <a:pt x="223" y="274"/>
                </a:lnTo>
                <a:lnTo>
                  <a:pt x="211" y="287"/>
                </a:lnTo>
                <a:lnTo>
                  <a:pt x="159" y="300"/>
                </a:lnTo>
                <a:lnTo>
                  <a:pt x="153" y="319"/>
                </a:lnTo>
                <a:lnTo>
                  <a:pt x="211" y="319"/>
                </a:lnTo>
                <a:lnTo>
                  <a:pt x="108" y="408"/>
                </a:lnTo>
                <a:lnTo>
                  <a:pt x="76" y="408"/>
                </a:lnTo>
                <a:lnTo>
                  <a:pt x="70" y="434"/>
                </a:lnTo>
                <a:lnTo>
                  <a:pt x="64" y="459"/>
                </a:lnTo>
                <a:lnTo>
                  <a:pt x="44" y="485"/>
                </a:lnTo>
                <a:lnTo>
                  <a:pt x="57" y="529"/>
                </a:lnTo>
                <a:lnTo>
                  <a:pt x="57" y="561"/>
                </a:lnTo>
                <a:lnTo>
                  <a:pt x="38" y="581"/>
                </a:lnTo>
                <a:lnTo>
                  <a:pt x="12" y="568"/>
                </a:lnTo>
                <a:lnTo>
                  <a:pt x="0" y="587"/>
                </a:lnTo>
                <a:lnTo>
                  <a:pt x="12" y="619"/>
                </a:lnTo>
                <a:lnTo>
                  <a:pt x="38" y="625"/>
                </a:lnTo>
                <a:lnTo>
                  <a:pt x="70" y="676"/>
                </a:lnTo>
                <a:lnTo>
                  <a:pt x="102" y="644"/>
                </a:lnTo>
                <a:lnTo>
                  <a:pt x="89" y="593"/>
                </a:lnTo>
                <a:lnTo>
                  <a:pt x="140" y="549"/>
                </a:lnTo>
                <a:lnTo>
                  <a:pt x="153" y="549"/>
                </a:lnTo>
                <a:lnTo>
                  <a:pt x="159" y="561"/>
                </a:lnTo>
                <a:lnTo>
                  <a:pt x="153" y="581"/>
                </a:lnTo>
                <a:lnTo>
                  <a:pt x="134" y="568"/>
                </a:lnTo>
                <a:lnTo>
                  <a:pt x="127" y="581"/>
                </a:lnTo>
                <a:lnTo>
                  <a:pt x="134" y="600"/>
                </a:lnTo>
                <a:lnTo>
                  <a:pt x="134" y="651"/>
                </a:lnTo>
                <a:lnTo>
                  <a:pt x="89" y="695"/>
                </a:lnTo>
                <a:lnTo>
                  <a:pt x="76" y="715"/>
                </a:lnTo>
                <a:close/>
              </a:path>
            </a:pathLst>
          </a:custGeom>
          <a:solidFill>
            <a:srgbClr val="CCCCFF"/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387" name="Freeform 11"/>
          <p:cNvSpPr>
            <a:spLocks/>
          </p:cNvSpPr>
          <p:nvPr/>
        </p:nvSpPr>
        <p:spPr bwMode="auto">
          <a:xfrm>
            <a:off x="815975" y="5284788"/>
            <a:ext cx="157163" cy="157162"/>
          </a:xfrm>
          <a:custGeom>
            <a:avLst/>
            <a:gdLst>
              <a:gd name="T0" fmla="*/ 0 w 77"/>
              <a:gd name="T1" fmla="*/ 96 h 96"/>
              <a:gd name="T2" fmla="*/ 51 w 77"/>
              <a:gd name="T3" fmla="*/ 77 h 96"/>
              <a:gd name="T4" fmla="*/ 70 w 77"/>
              <a:gd name="T5" fmla="*/ 45 h 96"/>
              <a:gd name="T6" fmla="*/ 77 w 77"/>
              <a:gd name="T7" fmla="*/ 19 h 96"/>
              <a:gd name="T8" fmla="*/ 45 w 77"/>
              <a:gd name="T9" fmla="*/ 0 h 96"/>
              <a:gd name="T10" fmla="*/ 19 w 77"/>
              <a:gd name="T11" fmla="*/ 39 h 96"/>
              <a:gd name="T12" fmla="*/ 6 w 77"/>
              <a:gd name="T13" fmla="*/ 71 h 96"/>
              <a:gd name="T14" fmla="*/ 0 w 77"/>
              <a:gd name="T1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" h="96">
                <a:moveTo>
                  <a:pt x="0" y="96"/>
                </a:moveTo>
                <a:lnTo>
                  <a:pt x="51" y="77"/>
                </a:lnTo>
                <a:lnTo>
                  <a:pt x="70" y="45"/>
                </a:lnTo>
                <a:lnTo>
                  <a:pt x="77" y="19"/>
                </a:lnTo>
                <a:lnTo>
                  <a:pt x="45" y="0"/>
                </a:lnTo>
                <a:lnTo>
                  <a:pt x="19" y="39"/>
                </a:lnTo>
                <a:lnTo>
                  <a:pt x="6" y="71"/>
                </a:lnTo>
                <a:lnTo>
                  <a:pt x="0" y="96"/>
                </a:lnTo>
                <a:close/>
              </a:path>
            </a:pathLst>
          </a:custGeom>
          <a:solidFill>
            <a:srgbClr val="CCCCFF"/>
          </a:solidFill>
          <a:ln w="635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388" name="Freeform 12"/>
          <p:cNvSpPr>
            <a:spLocks/>
          </p:cNvSpPr>
          <p:nvPr/>
        </p:nvSpPr>
        <p:spPr bwMode="auto">
          <a:xfrm>
            <a:off x="4954588" y="4581525"/>
            <a:ext cx="290512" cy="115888"/>
          </a:xfrm>
          <a:custGeom>
            <a:avLst/>
            <a:gdLst>
              <a:gd name="T0" fmla="*/ 196 w 196"/>
              <a:gd name="T1" fmla="*/ 78 h 84"/>
              <a:gd name="T2" fmla="*/ 115 w 196"/>
              <a:gd name="T3" fmla="*/ 84 h 84"/>
              <a:gd name="T4" fmla="*/ 58 w 196"/>
              <a:gd name="T5" fmla="*/ 57 h 84"/>
              <a:gd name="T6" fmla="*/ 0 w 196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84">
                <a:moveTo>
                  <a:pt x="196" y="78"/>
                </a:moveTo>
                <a:lnTo>
                  <a:pt x="115" y="84"/>
                </a:lnTo>
                <a:cubicBezTo>
                  <a:pt x="92" y="81"/>
                  <a:pt x="77" y="71"/>
                  <a:pt x="58" y="57"/>
                </a:cubicBez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33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5476875" y="4937125"/>
            <a:ext cx="966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2000" i="0">
                <a:solidFill>
                  <a:srgbClr val="000000"/>
                </a:solidFill>
                <a:effectLst/>
                <a:ea typeface="ＭＳ 明朝" pitchFamily="17" charset="-128"/>
              </a:rPr>
              <a:t>Tokyo</a:t>
            </a:r>
          </a:p>
        </p:txBody>
      </p: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6927850" y="1930400"/>
            <a:ext cx="768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400" b="0" i="0">
                <a:solidFill>
                  <a:srgbClr val="000000"/>
                </a:solidFill>
                <a:effectLst/>
                <a:ea typeface="ＭＳ 明朝" pitchFamily="17" charset="-128"/>
              </a:rPr>
              <a:t>Sapporo</a:t>
            </a:r>
          </a:p>
        </p:txBody>
      </p:sp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3132138" y="5010150"/>
            <a:ext cx="9429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400" b="0" i="0">
                <a:solidFill>
                  <a:srgbClr val="000000"/>
                </a:solidFill>
                <a:effectLst/>
                <a:ea typeface="ＭＳ 明朝" pitchFamily="17" charset="-128"/>
              </a:rPr>
              <a:t>Shin-Osaka</a:t>
            </a:r>
          </a:p>
        </p:txBody>
      </p:sp>
      <p:sp>
        <p:nvSpPr>
          <p:cNvPr id="229392" name="Freeform 16"/>
          <p:cNvSpPr>
            <a:spLocks/>
          </p:cNvSpPr>
          <p:nvPr/>
        </p:nvSpPr>
        <p:spPr bwMode="auto">
          <a:xfrm>
            <a:off x="960438" y="5018088"/>
            <a:ext cx="374650" cy="107950"/>
          </a:xfrm>
          <a:custGeom>
            <a:avLst/>
            <a:gdLst>
              <a:gd name="T0" fmla="*/ 0 w 231"/>
              <a:gd name="T1" fmla="*/ 123 h 123"/>
              <a:gd name="T2" fmla="*/ 23 w 231"/>
              <a:gd name="T3" fmla="*/ 74 h 123"/>
              <a:gd name="T4" fmla="*/ 59 w 231"/>
              <a:gd name="T5" fmla="*/ 36 h 123"/>
              <a:gd name="T6" fmla="*/ 94 w 231"/>
              <a:gd name="T7" fmla="*/ 13 h 123"/>
              <a:gd name="T8" fmla="*/ 120 w 231"/>
              <a:gd name="T9" fmla="*/ 5 h 123"/>
              <a:gd name="T10" fmla="*/ 164 w 231"/>
              <a:gd name="T11" fmla="*/ 5 h 123"/>
              <a:gd name="T12" fmla="*/ 189 w 231"/>
              <a:gd name="T13" fmla="*/ 5 h 123"/>
              <a:gd name="T14" fmla="*/ 231 w 231"/>
              <a:gd name="T1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123">
                <a:moveTo>
                  <a:pt x="0" y="123"/>
                </a:moveTo>
                <a:lnTo>
                  <a:pt x="23" y="74"/>
                </a:lnTo>
                <a:lnTo>
                  <a:pt x="59" y="36"/>
                </a:lnTo>
                <a:lnTo>
                  <a:pt x="94" y="13"/>
                </a:lnTo>
                <a:lnTo>
                  <a:pt x="120" y="5"/>
                </a:lnTo>
                <a:lnTo>
                  <a:pt x="164" y="5"/>
                </a:lnTo>
                <a:lnTo>
                  <a:pt x="189" y="5"/>
                </a:lnTo>
                <a:lnTo>
                  <a:pt x="231" y="0"/>
                </a:ln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393" name="Freeform 17"/>
          <p:cNvSpPr>
            <a:spLocks/>
          </p:cNvSpPr>
          <p:nvPr/>
        </p:nvSpPr>
        <p:spPr bwMode="auto">
          <a:xfrm>
            <a:off x="3594100" y="4441825"/>
            <a:ext cx="596900" cy="557213"/>
          </a:xfrm>
          <a:custGeom>
            <a:avLst/>
            <a:gdLst>
              <a:gd name="T0" fmla="*/ 0 w 402"/>
              <a:gd name="T1" fmla="*/ 405 h 405"/>
              <a:gd name="T2" fmla="*/ 18 w 402"/>
              <a:gd name="T3" fmla="*/ 366 h 405"/>
              <a:gd name="T4" fmla="*/ 45 w 402"/>
              <a:gd name="T5" fmla="*/ 330 h 405"/>
              <a:gd name="T6" fmla="*/ 78 w 402"/>
              <a:gd name="T7" fmla="*/ 291 h 405"/>
              <a:gd name="T8" fmla="*/ 125 w 402"/>
              <a:gd name="T9" fmla="*/ 263 h 405"/>
              <a:gd name="T10" fmla="*/ 162 w 402"/>
              <a:gd name="T11" fmla="*/ 237 h 405"/>
              <a:gd name="T12" fmla="*/ 216 w 402"/>
              <a:gd name="T13" fmla="*/ 210 h 405"/>
              <a:gd name="T14" fmla="*/ 246 w 402"/>
              <a:gd name="T15" fmla="*/ 162 h 405"/>
              <a:gd name="T16" fmla="*/ 258 w 402"/>
              <a:gd name="T17" fmla="*/ 105 h 405"/>
              <a:gd name="T18" fmla="*/ 282 w 402"/>
              <a:gd name="T19" fmla="*/ 69 h 405"/>
              <a:gd name="T20" fmla="*/ 317 w 402"/>
              <a:gd name="T21" fmla="*/ 37 h 405"/>
              <a:gd name="T22" fmla="*/ 348 w 402"/>
              <a:gd name="T23" fmla="*/ 18 h 405"/>
              <a:gd name="T24" fmla="*/ 402 w 402"/>
              <a:gd name="T25" fmla="*/ 0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2" h="405">
                <a:moveTo>
                  <a:pt x="0" y="405"/>
                </a:moveTo>
                <a:lnTo>
                  <a:pt x="18" y="366"/>
                </a:lnTo>
                <a:lnTo>
                  <a:pt x="45" y="330"/>
                </a:lnTo>
                <a:cubicBezTo>
                  <a:pt x="55" y="318"/>
                  <a:pt x="65" y="302"/>
                  <a:pt x="78" y="291"/>
                </a:cubicBezTo>
                <a:cubicBezTo>
                  <a:pt x="91" y="280"/>
                  <a:pt x="111" y="272"/>
                  <a:pt x="125" y="263"/>
                </a:cubicBezTo>
                <a:cubicBezTo>
                  <a:pt x="139" y="254"/>
                  <a:pt x="146" y="247"/>
                  <a:pt x="162" y="237"/>
                </a:cubicBezTo>
                <a:cubicBezTo>
                  <a:pt x="178" y="227"/>
                  <a:pt x="201" y="222"/>
                  <a:pt x="216" y="210"/>
                </a:cubicBezTo>
                <a:cubicBezTo>
                  <a:pt x="231" y="198"/>
                  <a:pt x="240" y="179"/>
                  <a:pt x="246" y="162"/>
                </a:cubicBezTo>
                <a:cubicBezTo>
                  <a:pt x="246" y="162"/>
                  <a:pt x="252" y="120"/>
                  <a:pt x="258" y="105"/>
                </a:cubicBezTo>
                <a:cubicBezTo>
                  <a:pt x="264" y="90"/>
                  <a:pt x="272" y="80"/>
                  <a:pt x="282" y="69"/>
                </a:cubicBezTo>
                <a:cubicBezTo>
                  <a:pt x="292" y="59"/>
                  <a:pt x="306" y="45"/>
                  <a:pt x="317" y="37"/>
                </a:cubicBezTo>
                <a:lnTo>
                  <a:pt x="348" y="18"/>
                </a:lnTo>
                <a:lnTo>
                  <a:pt x="402" y="0"/>
                </a:ln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394" name="Freeform 18"/>
          <p:cNvSpPr>
            <a:spLocks/>
          </p:cNvSpPr>
          <p:nvPr/>
        </p:nvSpPr>
        <p:spPr bwMode="auto">
          <a:xfrm rot="-311666">
            <a:off x="4391025" y="4379913"/>
            <a:ext cx="136525" cy="30162"/>
          </a:xfrm>
          <a:custGeom>
            <a:avLst/>
            <a:gdLst>
              <a:gd name="T0" fmla="*/ 0 w 92"/>
              <a:gd name="T1" fmla="*/ 22 h 22"/>
              <a:gd name="T2" fmla="*/ 48 w 92"/>
              <a:gd name="T3" fmla="*/ 6 h 22"/>
              <a:gd name="T4" fmla="*/ 92 w 92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22">
                <a:moveTo>
                  <a:pt x="0" y="22"/>
                </a:moveTo>
                <a:cubicBezTo>
                  <a:pt x="16" y="16"/>
                  <a:pt x="32" y="11"/>
                  <a:pt x="48" y="6"/>
                </a:cubicBezTo>
                <a:cubicBezTo>
                  <a:pt x="62" y="1"/>
                  <a:pt x="78" y="7"/>
                  <a:pt x="92" y="0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9395" name="Freeform 19"/>
          <p:cNvSpPr>
            <a:spLocks/>
          </p:cNvSpPr>
          <p:nvPr/>
        </p:nvSpPr>
        <p:spPr bwMode="auto">
          <a:xfrm>
            <a:off x="946150" y="5410200"/>
            <a:ext cx="209550" cy="255588"/>
          </a:xfrm>
          <a:custGeom>
            <a:avLst/>
            <a:gdLst>
              <a:gd name="T0" fmla="*/ 141 w 141"/>
              <a:gd name="T1" fmla="*/ 0 h 186"/>
              <a:gd name="T2" fmla="*/ 114 w 141"/>
              <a:gd name="T3" fmla="*/ 12 h 186"/>
              <a:gd name="T4" fmla="*/ 51 w 141"/>
              <a:gd name="T5" fmla="*/ 45 h 186"/>
              <a:gd name="T6" fmla="*/ 15 w 141"/>
              <a:gd name="T7" fmla="*/ 87 h 186"/>
              <a:gd name="T8" fmla="*/ 0 w 141"/>
              <a:gd name="T9" fmla="*/ 141 h 186"/>
              <a:gd name="T10" fmla="*/ 15 w 141"/>
              <a:gd name="T11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" h="186">
                <a:moveTo>
                  <a:pt x="141" y="0"/>
                </a:moveTo>
                <a:lnTo>
                  <a:pt x="114" y="12"/>
                </a:lnTo>
                <a:cubicBezTo>
                  <a:pt x="99" y="19"/>
                  <a:pt x="67" y="32"/>
                  <a:pt x="51" y="45"/>
                </a:cubicBezTo>
                <a:cubicBezTo>
                  <a:pt x="33" y="57"/>
                  <a:pt x="24" y="69"/>
                  <a:pt x="15" y="87"/>
                </a:cubicBezTo>
                <a:cubicBezTo>
                  <a:pt x="7" y="103"/>
                  <a:pt x="0" y="125"/>
                  <a:pt x="0" y="141"/>
                </a:cubicBezTo>
                <a:lnTo>
                  <a:pt x="15" y="186"/>
                </a:lnTo>
              </a:path>
            </a:pathLst>
          </a:custGeom>
          <a:noFill/>
          <a:ln w="76200" cap="flat" cmpd="sng">
            <a:solidFill>
              <a:srgbClr val="33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396" name="Freeform 20"/>
          <p:cNvSpPr>
            <a:spLocks/>
          </p:cNvSpPr>
          <p:nvPr/>
        </p:nvSpPr>
        <p:spPr bwMode="auto">
          <a:xfrm>
            <a:off x="1155700" y="4889500"/>
            <a:ext cx="179388" cy="520700"/>
          </a:xfrm>
          <a:custGeom>
            <a:avLst/>
            <a:gdLst>
              <a:gd name="T0" fmla="*/ 0 w 120"/>
              <a:gd name="T1" fmla="*/ 378 h 378"/>
              <a:gd name="T2" fmla="*/ 39 w 120"/>
              <a:gd name="T3" fmla="*/ 315 h 378"/>
              <a:gd name="T4" fmla="*/ 72 w 120"/>
              <a:gd name="T5" fmla="*/ 258 h 378"/>
              <a:gd name="T6" fmla="*/ 83 w 120"/>
              <a:gd name="T7" fmla="*/ 197 h 378"/>
              <a:gd name="T8" fmla="*/ 83 w 120"/>
              <a:gd name="T9" fmla="*/ 166 h 378"/>
              <a:gd name="T10" fmla="*/ 93 w 120"/>
              <a:gd name="T11" fmla="*/ 102 h 378"/>
              <a:gd name="T12" fmla="*/ 105 w 120"/>
              <a:gd name="T13" fmla="*/ 57 h 378"/>
              <a:gd name="T14" fmla="*/ 120 w 120"/>
              <a:gd name="T15" fmla="*/ 0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378">
                <a:moveTo>
                  <a:pt x="0" y="378"/>
                </a:moveTo>
                <a:cubicBezTo>
                  <a:pt x="6" y="368"/>
                  <a:pt x="27" y="335"/>
                  <a:pt x="39" y="315"/>
                </a:cubicBezTo>
                <a:cubicBezTo>
                  <a:pt x="51" y="295"/>
                  <a:pt x="65" y="278"/>
                  <a:pt x="72" y="258"/>
                </a:cubicBezTo>
                <a:lnTo>
                  <a:pt x="83" y="197"/>
                </a:lnTo>
                <a:lnTo>
                  <a:pt x="83" y="166"/>
                </a:lnTo>
                <a:lnTo>
                  <a:pt x="93" y="102"/>
                </a:lnTo>
                <a:lnTo>
                  <a:pt x="105" y="57"/>
                </a:lnTo>
                <a:lnTo>
                  <a:pt x="120" y="0"/>
                </a:lnTo>
              </a:path>
            </a:pathLst>
          </a:custGeom>
          <a:noFill/>
          <a:ln w="76200" cap="flat" cmpd="sng">
            <a:solidFill>
              <a:srgbClr val="33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397" name="Freeform 21"/>
          <p:cNvSpPr>
            <a:spLocks/>
          </p:cNvSpPr>
          <p:nvPr/>
        </p:nvSpPr>
        <p:spPr bwMode="auto">
          <a:xfrm rot="-144107">
            <a:off x="6448425" y="3146425"/>
            <a:ext cx="152400" cy="393700"/>
          </a:xfrm>
          <a:custGeom>
            <a:avLst/>
            <a:gdLst>
              <a:gd name="T0" fmla="*/ 0 w 76"/>
              <a:gd name="T1" fmla="*/ 243 h 243"/>
              <a:gd name="T2" fmla="*/ 38 w 76"/>
              <a:gd name="T3" fmla="*/ 128 h 243"/>
              <a:gd name="T4" fmla="*/ 38 w 76"/>
              <a:gd name="T5" fmla="*/ 128 h 243"/>
              <a:gd name="T6" fmla="*/ 76 w 76"/>
              <a:gd name="T7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243">
                <a:moveTo>
                  <a:pt x="0" y="243"/>
                </a:moveTo>
                <a:lnTo>
                  <a:pt x="38" y="128"/>
                </a:lnTo>
                <a:lnTo>
                  <a:pt x="38" y="128"/>
                </a:lnTo>
                <a:lnTo>
                  <a:pt x="76" y="0"/>
                </a:lnTo>
              </a:path>
            </a:pathLst>
          </a:custGeom>
          <a:noFill/>
          <a:ln w="76200" cap="flat" cmpd="sng">
            <a:solidFill>
              <a:srgbClr val="33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398" name="Freeform 22"/>
          <p:cNvSpPr>
            <a:spLocks/>
          </p:cNvSpPr>
          <p:nvPr/>
        </p:nvSpPr>
        <p:spPr bwMode="auto">
          <a:xfrm>
            <a:off x="6318250" y="2555875"/>
            <a:ext cx="115888" cy="463550"/>
          </a:xfrm>
          <a:custGeom>
            <a:avLst/>
            <a:gdLst>
              <a:gd name="T0" fmla="*/ 72 w 73"/>
              <a:gd name="T1" fmla="*/ 0 h 292"/>
              <a:gd name="T2" fmla="*/ 27 w 73"/>
              <a:gd name="T3" fmla="*/ 38 h 292"/>
              <a:gd name="T4" fmla="*/ 1 w 73"/>
              <a:gd name="T5" fmla="*/ 104 h 292"/>
              <a:gd name="T6" fmla="*/ 23 w 73"/>
              <a:gd name="T7" fmla="*/ 149 h 292"/>
              <a:gd name="T8" fmla="*/ 53 w 73"/>
              <a:gd name="T9" fmla="*/ 208 h 292"/>
              <a:gd name="T10" fmla="*/ 73 w 73"/>
              <a:gd name="T11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292">
                <a:moveTo>
                  <a:pt x="72" y="0"/>
                </a:moveTo>
                <a:cubicBezTo>
                  <a:pt x="72" y="14"/>
                  <a:pt x="39" y="25"/>
                  <a:pt x="27" y="38"/>
                </a:cubicBezTo>
                <a:cubicBezTo>
                  <a:pt x="15" y="55"/>
                  <a:pt x="2" y="86"/>
                  <a:pt x="1" y="104"/>
                </a:cubicBezTo>
                <a:cubicBezTo>
                  <a:pt x="0" y="122"/>
                  <a:pt x="15" y="132"/>
                  <a:pt x="23" y="149"/>
                </a:cubicBezTo>
                <a:cubicBezTo>
                  <a:pt x="32" y="166"/>
                  <a:pt x="45" y="184"/>
                  <a:pt x="53" y="208"/>
                </a:cubicBezTo>
                <a:cubicBezTo>
                  <a:pt x="61" y="232"/>
                  <a:pt x="65" y="276"/>
                  <a:pt x="73" y="292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ja-JP" altLang="en-US"/>
          </a:p>
        </p:txBody>
      </p:sp>
      <p:sp>
        <p:nvSpPr>
          <p:cNvPr id="229399" name="Freeform 23"/>
          <p:cNvSpPr>
            <a:spLocks/>
          </p:cNvSpPr>
          <p:nvPr/>
        </p:nvSpPr>
        <p:spPr bwMode="auto">
          <a:xfrm rot="349309">
            <a:off x="4230688" y="4413250"/>
            <a:ext cx="112712" cy="28575"/>
          </a:xfrm>
          <a:custGeom>
            <a:avLst/>
            <a:gdLst>
              <a:gd name="T0" fmla="*/ 0 w 76"/>
              <a:gd name="T1" fmla="*/ 20 h 20"/>
              <a:gd name="T2" fmla="*/ 76 w 76"/>
              <a:gd name="T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20">
                <a:moveTo>
                  <a:pt x="0" y="20"/>
                </a:moveTo>
                <a:cubicBezTo>
                  <a:pt x="22" y="16"/>
                  <a:pt x="56" y="10"/>
                  <a:pt x="7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9400" name="Freeform 24"/>
          <p:cNvSpPr>
            <a:spLocks noChangeAspect="1"/>
          </p:cNvSpPr>
          <p:nvPr/>
        </p:nvSpPr>
        <p:spPr bwMode="auto">
          <a:xfrm>
            <a:off x="4576763" y="4341813"/>
            <a:ext cx="352425" cy="50800"/>
          </a:xfrm>
          <a:custGeom>
            <a:avLst/>
            <a:gdLst>
              <a:gd name="T0" fmla="*/ 0 w 229"/>
              <a:gd name="T1" fmla="*/ 21 h 37"/>
              <a:gd name="T2" fmla="*/ 136 w 229"/>
              <a:gd name="T3" fmla="*/ 1 h 37"/>
              <a:gd name="T4" fmla="*/ 196 w 229"/>
              <a:gd name="T5" fmla="*/ 5 h 37"/>
              <a:gd name="T6" fmla="*/ 220 w 229"/>
              <a:gd name="T7" fmla="*/ 21 h 37"/>
              <a:gd name="T8" fmla="*/ 228 w 229"/>
              <a:gd name="T9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" h="37">
                <a:moveTo>
                  <a:pt x="0" y="21"/>
                </a:moveTo>
                <a:cubicBezTo>
                  <a:pt x="41" y="7"/>
                  <a:pt x="93" y="8"/>
                  <a:pt x="136" y="1"/>
                </a:cubicBezTo>
                <a:cubicBezTo>
                  <a:pt x="156" y="2"/>
                  <a:pt x="177" y="0"/>
                  <a:pt x="196" y="5"/>
                </a:cubicBezTo>
                <a:cubicBezTo>
                  <a:pt x="205" y="7"/>
                  <a:pt x="220" y="21"/>
                  <a:pt x="220" y="21"/>
                </a:cubicBezTo>
                <a:cubicBezTo>
                  <a:pt x="229" y="34"/>
                  <a:pt x="228" y="28"/>
                  <a:pt x="228" y="37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9401" name="Freeform 25"/>
          <p:cNvSpPr>
            <a:spLocks noChangeAspect="1"/>
          </p:cNvSpPr>
          <p:nvPr/>
        </p:nvSpPr>
        <p:spPr bwMode="auto">
          <a:xfrm rot="332362">
            <a:off x="4935538" y="4443413"/>
            <a:ext cx="12700" cy="90487"/>
          </a:xfrm>
          <a:custGeom>
            <a:avLst/>
            <a:gdLst>
              <a:gd name="T0" fmla="*/ 0 w 8"/>
              <a:gd name="T1" fmla="*/ 0 h 60"/>
              <a:gd name="T2" fmla="*/ 8 w 8"/>
              <a:gd name="T3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60">
                <a:moveTo>
                  <a:pt x="0" y="0"/>
                </a:moveTo>
                <a:cubicBezTo>
                  <a:pt x="7" y="20"/>
                  <a:pt x="8" y="39"/>
                  <a:pt x="8" y="6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29402" name="Group 26"/>
          <p:cNvGrpSpPr>
            <a:grpSpLocks/>
          </p:cNvGrpSpPr>
          <p:nvPr/>
        </p:nvGrpSpPr>
        <p:grpSpPr bwMode="auto">
          <a:xfrm>
            <a:off x="3621088" y="4886325"/>
            <a:ext cx="1820862" cy="279400"/>
            <a:chOff x="2196" y="3024"/>
            <a:chExt cx="1227" cy="203"/>
          </a:xfrm>
        </p:grpSpPr>
        <p:sp>
          <p:nvSpPr>
            <p:cNvPr id="229403" name="Freeform 27"/>
            <p:cNvSpPr>
              <a:spLocks/>
            </p:cNvSpPr>
            <p:nvPr/>
          </p:nvSpPr>
          <p:spPr bwMode="auto">
            <a:xfrm>
              <a:off x="2196" y="3024"/>
              <a:ext cx="372" cy="78"/>
            </a:xfrm>
            <a:custGeom>
              <a:avLst/>
              <a:gdLst>
                <a:gd name="T0" fmla="*/ 0 w 372"/>
                <a:gd name="T1" fmla="*/ 78 h 78"/>
                <a:gd name="T2" fmla="*/ 150 w 372"/>
                <a:gd name="T3" fmla="*/ 24 h 78"/>
                <a:gd name="T4" fmla="*/ 204 w 372"/>
                <a:gd name="T5" fmla="*/ 6 h 78"/>
                <a:gd name="T6" fmla="*/ 222 w 372"/>
                <a:gd name="T7" fmla="*/ 0 h 78"/>
                <a:gd name="T8" fmla="*/ 318 w 372"/>
                <a:gd name="T9" fmla="*/ 6 h 78"/>
                <a:gd name="T10" fmla="*/ 354 w 372"/>
                <a:gd name="T11" fmla="*/ 18 h 78"/>
                <a:gd name="T12" fmla="*/ 372 w 372"/>
                <a:gd name="T13" fmla="*/ 3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2" h="78">
                  <a:moveTo>
                    <a:pt x="0" y="78"/>
                  </a:moveTo>
                  <a:cubicBezTo>
                    <a:pt x="54" y="65"/>
                    <a:pt x="99" y="41"/>
                    <a:pt x="150" y="24"/>
                  </a:cubicBezTo>
                  <a:cubicBezTo>
                    <a:pt x="168" y="18"/>
                    <a:pt x="186" y="12"/>
                    <a:pt x="204" y="6"/>
                  </a:cubicBezTo>
                  <a:cubicBezTo>
                    <a:pt x="210" y="4"/>
                    <a:pt x="222" y="0"/>
                    <a:pt x="222" y="0"/>
                  </a:cubicBezTo>
                  <a:cubicBezTo>
                    <a:pt x="254" y="2"/>
                    <a:pt x="286" y="2"/>
                    <a:pt x="318" y="6"/>
                  </a:cubicBezTo>
                  <a:cubicBezTo>
                    <a:pt x="331" y="8"/>
                    <a:pt x="342" y="14"/>
                    <a:pt x="354" y="18"/>
                  </a:cubicBezTo>
                  <a:cubicBezTo>
                    <a:pt x="361" y="20"/>
                    <a:pt x="372" y="30"/>
                    <a:pt x="372" y="30"/>
                  </a:cubicBezTo>
                </a:path>
              </a:pathLst>
            </a:custGeom>
            <a:noFill/>
            <a:ln w="254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9404" name="Freeform 28"/>
            <p:cNvSpPr>
              <a:spLocks/>
            </p:cNvSpPr>
            <p:nvPr/>
          </p:nvSpPr>
          <p:spPr bwMode="auto">
            <a:xfrm>
              <a:off x="2568" y="3057"/>
              <a:ext cx="855" cy="170"/>
            </a:xfrm>
            <a:custGeom>
              <a:avLst/>
              <a:gdLst>
                <a:gd name="T0" fmla="*/ 0 w 855"/>
                <a:gd name="T1" fmla="*/ 0 h 170"/>
                <a:gd name="T2" fmla="*/ 114 w 855"/>
                <a:gd name="T3" fmla="*/ 117 h 170"/>
                <a:gd name="T4" fmla="*/ 246 w 855"/>
                <a:gd name="T5" fmla="*/ 165 h 170"/>
                <a:gd name="T6" fmla="*/ 450 w 855"/>
                <a:gd name="T7" fmla="*/ 147 h 170"/>
                <a:gd name="T8" fmla="*/ 495 w 855"/>
                <a:gd name="T9" fmla="*/ 147 h 170"/>
                <a:gd name="T10" fmla="*/ 588 w 855"/>
                <a:gd name="T11" fmla="*/ 141 h 170"/>
                <a:gd name="T12" fmla="*/ 741 w 855"/>
                <a:gd name="T13" fmla="*/ 93 h 170"/>
                <a:gd name="T14" fmla="*/ 798 w 855"/>
                <a:gd name="T15" fmla="*/ 63 h 170"/>
                <a:gd name="T16" fmla="*/ 855 w 855"/>
                <a:gd name="T17" fmla="*/ 2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5" h="170">
                  <a:moveTo>
                    <a:pt x="0" y="0"/>
                  </a:moveTo>
                  <a:cubicBezTo>
                    <a:pt x="32" y="21"/>
                    <a:pt x="83" y="96"/>
                    <a:pt x="114" y="117"/>
                  </a:cubicBezTo>
                  <a:cubicBezTo>
                    <a:pt x="140" y="155"/>
                    <a:pt x="202" y="156"/>
                    <a:pt x="246" y="165"/>
                  </a:cubicBezTo>
                  <a:cubicBezTo>
                    <a:pt x="306" y="170"/>
                    <a:pt x="409" y="150"/>
                    <a:pt x="450" y="147"/>
                  </a:cubicBezTo>
                  <a:cubicBezTo>
                    <a:pt x="491" y="144"/>
                    <a:pt x="472" y="148"/>
                    <a:pt x="495" y="147"/>
                  </a:cubicBezTo>
                  <a:cubicBezTo>
                    <a:pt x="518" y="146"/>
                    <a:pt x="547" y="150"/>
                    <a:pt x="588" y="141"/>
                  </a:cubicBezTo>
                  <a:cubicBezTo>
                    <a:pt x="652" y="120"/>
                    <a:pt x="681" y="123"/>
                    <a:pt x="741" y="93"/>
                  </a:cubicBezTo>
                  <a:cubicBezTo>
                    <a:pt x="747" y="90"/>
                    <a:pt x="791" y="66"/>
                    <a:pt x="798" y="63"/>
                  </a:cubicBezTo>
                  <a:cubicBezTo>
                    <a:pt x="836" y="46"/>
                    <a:pt x="855" y="43"/>
                    <a:pt x="855" y="24"/>
                  </a:cubicBezTo>
                </a:path>
              </a:pathLst>
            </a:custGeom>
            <a:noFill/>
            <a:ln w="254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29405" name="Group 29"/>
          <p:cNvGrpSpPr>
            <a:grpSpLocks/>
          </p:cNvGrpSpPr>
          <p:nvPr/>
        </p:nvGrpSpPr>
        <p:grpSpPr bwMode="auto">
          <a:xfrm>
            <a:off x="5222875" y="4138613"/>
            <a:ext cx="176213" cy="611187"/>
            <a:chOff x="3273" y="2478"/>
            <a:chExt cx="118" cy="444"/>
          </a:xfrm>
        </p:grpSpPr>
        <p:sp>
          <p:nvSpPr>
            <p:cNvPr id="229406" name="Freeform 30"/>
            <p:cNvSpPr>
              <a:spLocks/>
            </p:cNvSpPr>
            <p:nvPr/>
          </p:nvSpPr>
          <p:spPr bwMode="auto">
            <a:xfrm>
              <a:off x="3313" y="2892"/>
              <a:ext cx="78" cy="30"/>
            </a:xfrm>
            <a:custGeom>
              <a:avLst/>
              <a:gdLst>
                <a:gd name="T0" fmla="*/ 78 w 78"/>
                <a:gd name="T1" fmla="*/ 30 h 30"/>
                <a:gd name="T2" fmla="*/ 42 w 78"/>
                <a:gd name="T3" fmla="*/ 18 h 30"/>
                <a:gd name="T4" fmla="*/ 24 w 78"/>
                <a:gd name="T5" fmla="*/ 6 h 30"/>
                <a:gd name="T6" fmla="*/ 0 w 78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30">
                  <a:moveTo>
                    <a:pt x="78" y="30"/>
                  </a:moveTo>
                  <a:cubicBezTo>
                    <a:pt x="66" y="26"/>
                    <a:pt x="53" y="25"/>
                    <a:pt x="42" y="18"/>
                  </a:cubicBezTo>
                  <a:cubicBezTo>
                    <a:pt x="36" y="14"/>
                    <a:pt x="31" y="9"/>
                    <a:pt x="24" y="6"/>
                  </a:cubicBezTo>
                  <a:cubicBezTo>
                    <a:pt x="16" y="3"/>
                    <a:pt x="0" y="0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9407" name="Freeform 31"/>
            <p:cNvSpPr>
              <a:spLocks/>
            </p:cNvSpPr>
            <p:nvPr/>
          </p:nvSpPr>
          <p:spPr bwMode="auto">
            <a:xfrm>
              <a:off x="3273" y="2478"/>
              <a:ext cx="69" cy="405"/>
            </a:xfrm>
            <a:custGeom>
              <a:avLst/>
              <a:gdLst>
                <a:gd name="T0" fmla="*/ 24 w 69"/>
                <a:gd name="T1" fmla="*/ 405 h 405"/>
                <a:gd name="T2" fmla="*/ 24 w 69"/>
                <a:gd name="T3" fmla="*/ 303 h 405"/>
                <a:gd name="T4" fmla="*/ 15 w 69"/>
                <a:gd name="T5" fmla="*/ 216 h 405"/>
                <a:gd name="T6" fmla="*/ 3 w 69"/>
                <a:gd name="T7" fmla="*/ 147 h 405"/>
                <a:gd name="T8" fmla="*/ 30 w 69"/>
                <a:gd name="T9" fmla="*/ 72 h 405"/>
                <a:gd name="T10" fmla="*/ 69 w 69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405">
                  <a:moveTo>
                    <a:pt x="24" y="405"/>
                  </a:moveTo>
                  <a:cubicBezTo>
                    <a:pt x="24" y="388"/>
                    <a:pt x="25" y="334"/>
                    <a:pt x="24" y="303"/>
                  </a:cubicBezTo>
                  <a:cubicBezTo>
                    <a:pt x="23" y="272"/>
                    <a:pt x="18" y="242"/>
                    <a:pt x="15" y="216"/>
                  </a:cubicBezTo>
                  <a:cubicBezTo>
                    <a:pt x="12" y="190"/>
                    <a:pt x="0" y="171"/>
                    <a:pt x="3" y="147"/>
                  </a:cubicBezTo>
                  <a:cubicBezTo>
                    <a:pt x="4" y="109"/>
                    <a:pt x="19" y="96"/>
                    <a:pt x="30" y="72"/>
                  </a:cubicBezTo>
                  <a:cubicBezTo>
                    <a:pt x="41" y="48"/>
                    <a:pt x="61" y="15"/>
                    <a:pt x="69" y="0"/>
                  </a:cubicBezTo>
                </a:path>
              </a:pathLst>
            </a:custGeom>
            <a:noFill/>
            <a:ln w="762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29408" name="Freeform 32"/>
          <p:cNvSpPr>
            <a:spLocks/>
          </p:cNvSpPr>
          <p:nvPr/>
        </p:nvSpPr>
        <p:spPr bwMode="auto">
          <a:xfrm>
            <a:off x="1330325" y="4810125"/>
            <a:ext cx="2222500" cy="171450"/>
          </a:xfrm>
          <a:custGeom>
            <a:avLst/>
            <a:gdLst>
              <a:gd name="T0" fmla="*/ 0 w 1497"/>
              <a:gd name="T1" fmla="*/ 61 h 124"/>
              <a:gd name="T2" fmla="*/ 87 w 1497"/>
              <a:gd name="T3" fmla="*/ 16 h 124"/>
              <a:gd name="T4" fmla="*/ 195 w 1497"/>
              <a:gd name="T5" fmla="*/ 1 h 124"/>
              <a:gd name="T6" fmla="*/ 291 w 1497"/>
              <a:gd name="T7" fmla="*/ 25 h 124"/>
              <a:gd name="T8" fmla="*/ 393 w 1497"/>
              <a:gd name="T9" fmla="*/ 52 h 124"/>
              <a:gd name="T10" fmla="*/ 474 w 1497"/>
              <a:gd name="T11" fmla="*/ 64 h 124"/>
              <a:gd name="T12" fmla="*/ 630 w 1497"/>
              <a:gd name="T13" fmla="*/ 40 h 124"/>
              <a:gd name="T14" fmla="*/ 735 w 1497"/>
              <a:gd name="T15" fmla="*/ 34 h 124"/>
              <a:gd name="T16" fmla="*/ 801 w 1497"/>
              <a:gd name="T17" fmla="*/ 34 h 124"/>
              <a:gd name="T18" fmla="*/ 927 w 1497"/>
              <a:gd name="T19" fmla="*/ 34 h 124"/>
              <a:gd name="T20" fmla="*/ 1227 w 1497"/>
              <a:gd name="T21" fmla="*/ 40 h 124"/>
              <a:gd name="T22" fmla="*/ 1407 w 1497"/>
              <a:gd name="T23" fmla="*/ 82 h 124"/>
              <a:gd name="T24" fmla="*/ 1461 w 1497"/>
              <a:gd name="T25" fmla="*/ 106 h 124"/>
              <a:gd name="T26" fmla="*/ 1497 w 1497"/>
              <a:gd name="T27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97" h="124">
                <a:moveTo>
                  <a:pt x="0" y="61"/>
                </a:moveTo>
                <a:cubicBezTo>
                  <a:pt x="14" y="56"/>
                  <a:pt x="55" y="26"/>
                  <a:pt x="87" y="16"/>
                </a:cubicBezTo>
                <a:cubicBezTo>
                  <a:pt x="119" y="6"/>
                  <a:pt x="161" y="0"/>
                  <a:pt x="195" y="1"/>
                </a:cubicBezTo>
                <a:cubicBezTo>
                  <a:pt x="229" y="2"/>
                  <a:pt x="258" y="16"/>
                  <a:pt x="291" y="25"/>
                </a:cubicBezTo>
                <a:cubicBezTo>
                  <a:pt x="324" y="34"/>
                  <a:pt x="363" y="46"/>
                  <a:pt x="393" y="52"/>
                </a:cubicBezTo>
                <a:cubicBezTo>
                  <a:pt x="423" y="58"/>
                  <a:pt x="435" y="66"/>
                  <a:pt x="474" y="64"/>
                </a:cubicBezTo>
                <a:lnTo>
                  <a:pt x="630" y="40"/>
                </a:lnTo>
                <a:lnTo>
                  <a:pt x="735" y="34"/>
                </a:lnTo>
                <a:cubicBezTo>
                  <a:pt x="763" y="33"/>
                  <a:pt x="769" y="34"/>
                  <a:pt x="801" y="34"/>
                </a:cubicBezTo>
                <a:cubicBezTo>
                  <a:pt x="833" y="34"/>
                  <a:pt x="856" y="33"/>
                  <a:pt x="927" y="34"/>
                </a:cubicBezTo>
                <a:cubicBezTo>
                  <a:pt x="998" y="35"/>
                  <a:pt x="1147" y="32"/>
                  <a:pt x="1227" y="40"/>
                </a:cubicBezTo>
                <a:cubicBezTo>
                  <a:pt x="1293" y="41"/>
                  <a:pt x="1346" y="62"/>
                  <a:pt x="1407" y="82"/>
                </a:cubicBezTo>
                <a:cubicBezTo>
                  <a:pt x="1428" y="89"/>
                  <a:pt x="1442" y="96"/>
                  <a:pt x="1461" y="106"/>
                </a:cubicBezTo>
                <a:cubicBezTo>
                  <a:pt x="1473" y="112"/>
                  <a:pt x="1497" y="124"/>
                  <a:pt x="1497" y="124"/>
                </a:cubicBezTo>
              </a:path>
            </a:pathLst>
          </a:custGeom>
          <a:noFill/>
          <a:ln w="25400" cap="flat" cmpd="sng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9409" name="Oval 33"/>
          <p:cNvSpPr>
            <a:spLocks noChangeArrowheads="1"/>
          </p:cNvSpPr>
          <p:nvPr/>
        </p:nvSpPr>
        <p:spPr bwMode="auto">
          <a:xfrm>
            <a:off x="4899025" y="4384675"/>
            <a:ext cx="87313" cy="6667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10" name="Oval 34"/>
          <p:cNvSpPr>
            <a:spLocks noChangeArrowheads="1"/>
          </p:cNvSpPr>
          <p:nvPr/>
        </p:nvSpPr>
        <p:spPr bwMode="auto">
          <a:xfrm>
            <a:off x="5219700" y="4662488"/>
            <a:ext cx="96838" cy="746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11" name="Oval 35"/>
          <p:cNvSpPr>
            <a:spLocks noChangeArrowheads="1"/>
          </p:cNvSpPr>
          <p:nvPr/>
        </p:nvSpPr>
        <p:spPr bwMode="auto">
          <a:xfrm>
            <a:off x="4899025" y="4530725"/>
            <a:ext cx="90488" cy="746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12" name="Oval 36"/>
          <p:cNvSpPr>
            <a:spLocks noChangeArrowheads="1"/>
          </p:cNvSpPr>
          <p:nvPr/>
        </p:nvSpPr>
        <p:spPr bwMode="auto">
          <a:xfrm>
            <a:off x="4335463" y="4383088"/>
            <a:ext cx="90487" cy="7302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13" name="Oval 37"/>
          <p:cNvSpPr>
            <a:spLocks noChangeArrowheads="1"/>
          </p:cNvSpPr>
          <p:nvPr/>
        </p:nvSpPr>
        <p:spPr bwMode="auto">
          <a:xfrm>
            <a:off x="4156075" y="4403725"/>
            <a:ext cx="90488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15" name="Oval 39"/>
          <p:cNvSpPr>
            <a:spLocks noChangeArrowheads="1"/>
          </p:cNvSpPr>
          <p:nvPr/>
        </p:nvSpPr>
        <p:spPr bwMode="auto">
          <a:xfrm>
            <a:off x="1223963" y="5208588"/>
            <a:ext cx="90487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16" name="Oval 40"/>
          <p:cNvSpPr>
            <a:spLocks noChangeArrowheads="1"/>
          </p:cNvSpPr>
          <p:nvPr/>
        </p:nvSpPr>
        <p:spPr bwMode="auto">
          <a:xfrm>
            <a:off x="1111250" y="5373688"/>
            <a:ext cx="90488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17" name="Oval 41"/>
          <p:cNvSpPr>
            <a:spLocks noChangeArrowheads="1"/>
          </p:cNvSpPr>
          <p:nvPr/>
        </p:nvSpPr>
        <p:spPr bwMode="auto">
          <a:xfrm>
            <a:off x="1289050" y="4856163"/>
            <a:ext cx="88900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18" name="Text Box 42"/>
          <p:cNvSpPr txBox="1">
            <a:spLocks noChangeArrowheads="1"/>
          </p:cNvSpPr>
          <p:nvPr/>
        </p:nvSpPr>
        <p:spPr bwMode="auto">
          <a:xfrm>
            <a:off x="319088" y="5667375"/>
            <a:ext cx="14843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400" b="0" i="0">
                <a:solidFill>
                  <a:srgbClr val="000000"/>
                </a:solidFill>
                <a:effectLst/>
                <a:ea typeface="ＭＳ 明朝" pitchFamily="17" charset="-128"/>
              </a:rPr>
              <a:t>Kagoshima-Chuo</a:t>
            </a:r>
          </a:p>
        </p:txBody>
      </p:sp>
      <p:sp>
        <p:nvSpPr>
          <p:cNvPr id="229419" name="Oval 43"/>
          <p:cNvSpPr>
            <a:spLocks noChangeArrowheads="1"/>
          </p:cNvSpPr>
          <p:nvPr/>
        </p:nvSpPr>
        <p:spPr bwMode="auto">
          <a:xfrm>
            <a:off x="2711450" y="4822825"/>
            <a:ext cx="95250" cy="746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20" name="Oval 44"/>
          <p:cNvSpPr>
            <a:spLocks noChangeArrowheads="1"/>
          </p:cNvSpPr>
          <p:nvPr/>
        </p:nvSpPr>
        <p:spPr bwMode="auto">
          <a:xfrm>
            <a:off x="4157663" y="4918075"/>
            <a:ext cx="90487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21" name="Oval 45"/>
          <p:cNvSpPr>
            <a:spLocks noChangeArrowheads="1"/>
          </p:cNvSpPr>
          <p:nvPr/>
        </p:nvSpPr>
        <p:spPr bwMode="auto">
          <a:xfrm>
            <a:off x="4495800" y="4340225"/>
            <a:ext cx="90488" cy="7302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22" name="Oval 46"/>
          <p:cNvSpPr>
            <a:spLocks noChangeArrowheads="1"/>
          </p:cNvSpPr>
          <p:nvPr/>
        </p:nvSpPr>
        <p:spPr bwMode="auto">
          <a:xfrm>
            <a:off x="3927475" y="4581525"/>
            <a:ext cx="88900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23" name="Freeform 47"/>
          <p:cNvSpPr>
            <a:spLocks/>
          </p:cNvSpPr>
          <p:nvPr/>
        </p:nvSpPr>
        <p:spPr bwMode="auto">
          <a:xfrm rot="-541946">
            <a:off x="1012825" y="5030788"/>
            <a:ext cx="141288" cy="31750"/>
          </a:xfrm>
          <a:custGeom>
            <a:avLst/>
            <a:gdLst>
              <a:gd name="T0" fmla="*/ 0 w 99"/>
              <a:gd name="T1" fmla="*/ 23 h 23"/>
              <a:gd name="T2" fmla="*/ 46 w 99"/>
              <a:gd name="T3" fmla="*/ 7 h 23"/>
              <a:gd name="T4" fmla="*/ 99 w 9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9" h="23">
                <a:moveTo>
                  <a:pt x="0" y="23"/>
                </a:moveTo>
                <a:cubicBezTo>
                  <a:pt x="7" y="20"/>
                  <a:pt x="30" y="11"/>
                  <a:pt x="46" y="7"/>
                </a:cubicBezTo>
                <a:cubicBezTo>
                  <a:pt x="62" y="3"/>
                  <a:pt x="88" y="1"/>
                  <a:pt x="99" y="0"/>
                </a:cubicBezTo>
              </a:path>
            </a:pathLst>
          </a:custGeom>
          <a:solidFill>
            <a:srgbClr val="FF0000"/>
          </a:solidFill>
          <a:ln w="762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9424" name="Freeform 48"/>
          <p:cNvSpPr>
            <a:spLocks/>
          </p:cNvSpPr>
          <p:nvPr/>
        </p:nvSpPr>
        <p:spPr bwMode="auto">
          <a:xfrm>
            <a:off x="5967413" y="3648075"/>
            <a:ext cx="107950" cy="557213"/>
          </a:xfrm>
          <a:custGeom>
            <a:avLst/>
            <a:gdLst>
              <a:gd name="T0" fmla="*/ 2 w 89"/>
              <a:gd name="T1" fmla="*/ 477 h 477"/>
              <a:gd name="T2" fmla="*/ 50 w 89"/>
              <a:gd name="T3" fmla="*/ 285 h 477"/>
              <a:gd name="T4" fmla="*/ 2 w 89"/>
              <a:gd name="T5" fmla="*/ 195 h 477"/>
              <a:gd name="T6" fmla="*/ 62 w 89"/>
              <a:gd name="T7" fmla="*/ 60 h 477"/>
              <a:gd name="T8" fmla="*/ 89 w 89"/>
              <a:gd name="T9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477">
                <a:moveTo>
                  <a:pt x="2" y="477"/>
                </a:moveTo>
                <a:cubicBezTo>
                  <a:pt x="26" y="409"/>
                  <a:pt x="50" y="332"/>
                  <a:pt x="50" y="285"/>
                </a:cubicBezTo>
                <a:cubicBezTo>
                  <a:pt x="50" y="238"/>
                  <a:pt x="0" y="232"/>
                  <a:pt x="2" y="195"/>
                </a:cubicBezTo>
                <a:cubicBezTo>
                  <a:pt x="4" y="158"/>
                  <a:pt x="48" y="92"/>
                  <a:pt x="62" y="60"/>
                </a:cubicBezTo>
                <a:cubicBezTo>
                  <a:pt x="76" y="28"/>
                  <a:pt x="84" y="12"/>
                  <a:pt x="89" y="0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25" name="Freeform 49"/>
          <p:cNvSpPr>
            <a:spLocks/>
          </p:cNvSpPr>
          <p:nvPr/>
        </p:nvSpPr>
        <p:spPr bwMode="auto">
          <a:xfrm>
            <a:off x="6151563" y="3389313"/>
            <a:ext cx="277812" cy="146050"/>
          </a:xfrm>
          <a:custGeom>
            <a:avLst/>
            <a:gdLst>
              <a:gd name="T0" fmla="*/ 228 w 228"/>
              <a:gd name="T1" fmla="*/ 126 h 126"/>
              <a:gd name="T2" fmla="*/ 63 w 228"/>
              <a:gd name="T3" fmla="*/ 81 h 126"/>
              <a:gd name="T4" fmla="*/ 0 w 228"/>
              <a:gd name="T5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" h="126">
                <a:moveTo>
                  <a:pt x="228" y="126"/>
                </a:moveTo>
                <a:cubicBezTo>
                  <a:pt x="201" y="119"/>
                  <a:pt x="101" y="102"/>
                  <a:pt x="63" y="81"/>
                </a:cubicBezTo>
                <a:cubicBezTo>
                  <a:pt x="25" y="60"/>
                  <a:pt x="13" y="17"/>
                  <a:pt x="0" y="0"/>
                </a:cubicBezTo>
              </a:path>
            </a:pathLst>
          </a:custGeom>
          <a:noFill/>
          <a:ln w="127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26" name="Oval 50"/>
          <p:cNvSpPr>
            <a:spLocks noChangeArrowheads="1"/>
          </p:cNvSpPr>
          <p:nvPr/>
        </p:nvSpPr>
        <p:spPr bwMode="auto">
          <a:xfrm>
            <a:off x="6034088" y="3627438"/>
            <a:ext cx="74612" cy="619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27" name="Oval 51"/>
          <p:cNvSpPr>
            <a:spLocks noChangeArrowheads="1"/>
          </p:cNvSpPr>
          <p:nvPr/>
        </p:nvSpPr>
        <p:spPr bwMode="auto">
          <a:xfrm>
            <a:off x="6118225" y="3367088"/>
            <a:ext cx="74613" cy="619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229428" name="Group 52"/>
          <p:cNvGrpSpPr>
            <a:grpSpLocks/>
          </p:cNvGrpSpPr>
          <p:nvPr/>
        </p:nvGrpSpPr>
        <p:grpSpPr bwMode="auto">
          <a:xfrm>
            <a:off x="5432425" y="4217988"/>
            <a:ext cx="561975" cy="746125"/>
            <a:chOff x="3549" y="2394"/>
            <a:chExt cx="393" cy="543"/>
          </a:xfrm>
        </p:grpSpPr>
        <p:sp>
          <p:nvSpPr>
            <p:cNvPr id="229429" name="Freeform 53"/>
            <p:cNvSpPr>
              <a:spLocks/>
            </p:cNvSpPr>
            <p:nvPr/>
          </p:nvSpPr>
          <p:spPr bwMode="auto">
            <a:xfrm>
              <a:off x="3549" y="2787"/>
              <a:ext cx="12" cy="150"/>
            </a:xfrm>
            <a:custGeom>
              <a:avLst/>
              <a:gdLst>
                <a:gd name="T0" fmla="*/ 9 w 12"/>
                <a:gd name="T1" fmla="*/ 150 h 150"/>
                <a:gd name="T2" fmla="*/ 3 w 12"/>
                <a:gd name="T3" fmla="*/ 69 h 150"/>
                <a:gd name="T4" fmla="*/ 0 w 12"/>
                <a:gd name="T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0">
                  <a:moveTo>
                    <a:pt x="9" y="150"/>
                  </a:moveTo>
                  <a:cubicBezTo>
                    <a:pt x="12" y="150"/>
                    <a:pt x="4" y="94"/>
                    <a:pt x="3" y="69"/>
                  </a:cubicBezTo>
                  <a:cubicBezTo>
                    <a:pt x="2" y="44"/>
                    <a:pt x="0" y="6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9430" name="Freeform 54"/>
            <p:cNvSpPr>
              <a:spLocks/>
            </p:cNvSpPr>
            <p:nvPr/>
          </p:nvSpPr>
          <p:spPr bwMode="auto">
            <a:xfrm>
              <a:off x="3549" y="2394"/>
              <a:ext cx="393" cy="387"/>
            </a:xfrm>
            <a:custGeom>
              <a:avLst/>
              <a:gdLst>
                <a:gd name="T0" fmla="*/ 0 w 378"/>
                <a:gd name="T1" fmla="*/ 387 h 387"/>
                <a:gd name="T2" fmla="*/ 87 w 378"/>
                <a:gd name="T3" fmla="*/ 297 h 387"/>
                <a:gd name="T4" fmla="*/ 133 w 378"/>
                <a:gd name="T5" fmla="*/ 261 h 387"/>
                <a:gd name="T6" fmla="*/ 210 w 378"/>
                <a:gd name="T7" fmla="*/ 195 h 387"/>
                <a:gd name="T8" fmla="*/ 307 w 378"/>
                <a:gd name="T9" fmla="*/ 99 h 387"/>
                <a:gd name="T10" fmla="*/ 378 w 378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8" h="387">
                  <a:moveTo>
                    <a:pt x="0" y="387"/>
                  </a:moveTo>
                  <a:cubicBezTo>
                    <a:pt x="14" y="372"/>
                    <a:pt x="65" y="318"/>
                    <a:pt x="87" y="297"/>
                  </a:cubicBezTo>
                  <a:cubicBezTo>
                    <a:pt x="109" y="276"/>
                    <a:pt x="113" y="278"/>
                    <a:pt x="133" y="261"/>
                  </a:cubicBezTo>
                  <a:cubicBezTo>
                    <a:pt x="143" y="249"/>
                    <a:pt x="198" y="205"/>
                    <a:pt x="210" y="195"/>
                  </a:cubicBezTo>
                  <a:cubicBezTo>
                    <a:pt x="239" y="168"/>
                    <a:pt x="272" y="133"/>
                    <a:pt x="307" y="99"/>
                  </a:cubicBezTo>
                  <a:cubicBezTo>
                    <a:pt x="336" y="69"/>
                    <a:pt x="367" y="13"/>
                    <a:pt x="378" y="0"/>
                  </a:cubicBezTo>
                </a:path>
              </a:pathLst>
            </a:custGeom>
            <a:noFill/>
            <a:ln w="25400" cap="flat" cmpd="sng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29431" name="Freeform 55"/>
          <p:cNvSpPr>
            <a:spLocks noChangeAspect="1"/>
          </p:cNvSpPr>
          <p:nvPr/>
        </p:nvSpPr>
        <p:spPr bwMode="auto">
          <a:xfrm>
            <a:off x="6019800" y="3565525"/>
            <a:ext cx="422275" cy="630238"/>
          </a:xfrm>
          <a:custGeom>
            <a:avLst/>
            <a:gdLst>
              <a:gd name="T0" fmla="*/ 0 w 282"/>
              <a:gd name="T1" fmla="*/ 456 h 456"/>
              <a:gd name="T2" fmla="*/ 64 w 282"/>
              <a:gd name="T3" fmla="*/ 381 h 456"/>
              <a:gd name="T4" fmla="*/ 126 w 282"/>
              <a:gd name="T5" fmla="*/ 300 h 456"/>
              <a:gd name="T6" fmla="*/ 190 w 282"/>
              <a:gd name="T7" fmla="*/ 207 h 456"/>
              <a:gd name="T8" fmla="*/ 234 w 282"/>
              <a:gd name="T9" fmla="*/ 138 h 456"/>
              <a:gd name="T10" fmla="*/ 262 w 282"/>
              <a:gd name="T11" fmla="*/ 63 h 456"/>
              <a:gd name="T12" fmla="*/ 282 w 282"/>
              <a:gd name="T13" fmla="*/ 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2" h="456">
                <a:moveTo>
                  <a:pt x="0" y="456"/>
                </a:moveTo>
                <a:cubicBezTo>
                  <a:pt x="10" y="427"/>
                  <a:pt x="39" y="398"/>
                  <a:pt x="64" y="381"/>
                </a:cubicBezTo>
                <a:cubicBezTo>
                  <a:pt x="77" y="365"/>
                  <a:pt x="105" y="329"/>
                  <a:pt x="126" y="300"/>
                </a:cubicBezTo>
                <a:cubicBezTo>
                  <a:pt x="163" y="258"/>
                  <a:pt x="176" y="228"/>
                  <a:pt x="190" y="207"/>
                </a:cubicBezTo>
                <a:cubicBezTo>
                  <a:pt x="204" y="186"/>
                  <a:pt x="226" y="162"/>
                  <a:pt x="234" y="138"/>
                </a:cubicBezTo>
                <a:cubicBezTo>
                  <a:pt x="242" y="114"/>
                  <a:pt x="254" y="87"/>
                  <a:pt x="262" y="63"/>
                </a:cubicBezTo>
                <a:cubicBezTo>
                  <a:pt x="271" y="42"/>
                  <a:pt x="277" y="9"/>
                  <a:pt x="282" y="0"/>
                </a:cubicBezTo>
              </a:path>
            </a:pathLst>
          </a:custGeom>
          <a:noFill/>
          <a:ln w="25400" cap="flat" cmpd="sng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9432" name="Oval 56"/>
          <p:cNvSpPr>
            <a:spLocks noChangeArrowheads="1"/>
          </p:cNvSpPr>
          <p:nvPr/>
        </p:nvSpPr>
        <p:spPr bwMode="auto">
          <a:xfrm>
            <a:off x="5956300" y="4179888"/>
            <a:ext cx="90488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34" name="Text Box 58"/>
          <p:cNvSpPr txBox="1">
            <a:spLocks noChangeArrowheads="1"/>
          </p:cNvSpPr>
          <p:nvPr/>
        </p:nvSpPr>
        <p:spPr bwMode="auto">
          <a:xfrm>
            <a:off x="4284663" y="4362450"/>
            <a:ext cx="606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800">
                <a:solidFill>
                  <a:srgbClr val="FF0000"/>
                </a:solidFill>
                <a:effectLst/>
                <a:latin typeface="Times New Roman" pitchFamily="18" charset="0"/>
                <a:ea typeface="ＭＳ ゴシック" pitchFamily="49" charset="-128"/>
              </a:rPr>
              <a:t>2015</a:t>
            </a:r>
          </a:p>
        </p:txBody>
      </p:sp>
      <p:sp>
        <p:nvSpPr>
          <p:cNvPr id="229435" name="Text Box 59"/>
          <p:cNvSpPr txBox="1">
            <a:spLocks noChangeArrowheads="1"/>
          </p:cNvSpPr>
          <p:nvPr/>
        </p:nvSpPr>
        <p:spPr bwMode="auto">
          <a:xfrm>
            <a:off x="6443663" y="2636838"/>
            <a:ext cx="522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800">
                <a:solidFill>
                  <a:srgbClr val="FF0000"/>
                </a:solidFill>
                <a:effectLst/>
                <a:latin typeface="Times New Roman" pitchFamily="18" charset="0"/>
                <a:ea typeface="ＭＳ ゴシック" pitchFamily="49" charset="-128"/>
              </a:rPr>
              <a:t>2016</a:t>
            </a:r>
          </a:p>
        </p:txBody>
      </p:sp>
      <p:sp>
        <p:nvSpPr>
          <p:cNvPr id="229436" name="Oval 60"/>
          <p:cNvSpPr>
            <a:spLocks noChangeArrowheads="1"/>
          </p:cNvSpPr>
          <p:nvPr/>
        </p:nvSpPr>
        <p:spPr bwMode="auto">
          <a:xfrm>
            <a:off x="5399088" y="4852988"/>
            <a:ext cx="88900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37" name="Text Box 61"/>
          <p:cNvSpPr txBox="1">
            <a:spLocks noChangeArrowheads="1"/>
          </p:cNvSpPr>
          <p:nvPr/>
        </p:nvSpPr>
        <p:spPr bwMode="auto">
          <a:xfrm>
            <a:off x="3097213" y="3535363"/>
            <a:ext cx="1793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ja-JP" sz="2000">
                <a:effectLst/>
                <a:latin typeface="Times New Roman" pitchFamily="18" charset="0"/>
                <a:ea typeface="ＭＳ ゴシック" pitchFamily="49" charset="-128"/>
              </a:rPr>
              <a:t>Hokuriku Shinkansen</a:t>
            </a:r>
          </a:p>
        </p:txBody>
      </p:sp>
      <p:sp>
        <p:nvSpPr>
          <p:cNvPr id="229438" name="Text Box 62"/>
          <p:cNvSpPr txBox="1">
            <a:spLocks noChangeArrowheads="1"/>
          </p:cNvSpPr>
          <p:nvPr/>
        </p:nvSpPr>
        <p:spPr bwMode="auto">
          <a:xfrm>
            <a:off x="6340475" y="5175250"/>
            <a:ext cx="16462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ja-JP" sz="2000">
                <a:effectLst/>
                <a:latin typeface="Times New Roman" pitchFamily="18" charset="0"/>
                <a:ea typeface="ＭＳ ゴシック" pitchFamily="49" charset="-128"/>
              </a:rPr>
              <a:t>Joetsu Shinkansen</a:t>
            </a:r>
          </a:p>
        </p:txBody>
      </p:sp>
      <p:sp>
        <p:nvSpPr>
          <p:cNvPr id="229439" name="Text Box 63"/>
          <p:cNvSpPr txBox="1">
            <a:spLocks noChangeArrowheads="1"/>
          </p:cNvSpPr>
          <p:nvPr/>
        </p:nvSpPr>
        <p:spPr bwMode="auto">
          <a:xfrm>
            <a:off x="6804025" y="3605213"/>
            <a:ext cx="1414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ja-JP" sz="2000">
                <a:effectLst/>
                <a:latin typeface="Times New Roman" pitchFamily="18" charset="0"/>
                <a:ea typeface="ＭＳ ゴシック" pitchFamily="49" charset="-128"/>
              </a:rPr>
              <a:t>Tohoku Shinkansen</a:t>
            </a:r>
          </a:p>
        </p:txBody>
      </p:sp>
      <p:sp>
        <p:nvSpPr>
          <p:cNvPr id="229440" name="Text Box 64"/>
          <p:cNvSpPr txBox="1">
            <a:spLocks noChangeArrowheads="1"/>
          </p:cNvSpPr>
          <p:nvPr/>
        </p:nvSpPr>
        <p:spPr bwMode="auto">
          <a:xfrm>
            <a:off x="4965700" y="2309813"/>
            <a:ext cx="13541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ja-JP" sz="2000">
                <a:effectLst/>
                <a:latin typeface="Times New Roman" pitchFamily="18" charset="0"/>
                <a:ea typeface="ＭＳ ゴシック" pitchFamily="49" charset="-128"/>
              </a:rPr>
              <a:t>Hokkaido Shinkansen</a:t>
            </a:r>
          </a:p>
        </p:txBody>
      </p:sp>
      <p:sp>
        <p:nvSpPr>
          <p:cNvPr id="229441" name="Text Box 65"/>
          <p:cNvSpPr txBox="1">
            <a:spLocks noChangeArrowheads="1"/>
          </p:cNvSpPr>
          <p:nvPr/>
        </p:nvSpPr>
        <p:spPr bwMode="auto">
          <a:xfrm>
            <a:off x="1438275" y="5618163"/>
            <a:ext cx="18446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ja-JP" sz="2000" dirty="0">
                <a:effectLst/>
                <a:latin typeface="Times New Roman" pitchFamily="18" charset="0"/>
                <a:ea typeface="ＭＳ ゴシック" pitchFamily="49" charset="-128"/>
              </a:rPr>
              <a:t>Kyushu </a:t>
            </a:r>
            <a:r>
              <a:rPr lang="en-US" altLang="ja-JP" sz="2000" dirty="0" err="1">
                <a:effectLst/>
                <a:latin typeface="Times New Roman" pitchFamily="18" charset="0"/>
                <a:ea typeface="ＭＳ ゴシック" pitchFamily="49" charset="-128"/>
              </a:rPr>
              <a:t>Shinkansen</a:t>
            </a:r>
            <a:endParaRPr lang="en-US" altLang="ja-JP" sz="2000" dirty="0">
              <a:effectLst/>
              <a:latin typeface="Times New Roman" pitchFamily="18" charset="0"/>
              <a:ea typeface="ＭＳ ゴシック" pitchFamily="49" charset="-128"/>
            </a:endParaRPr>
          </a:p>
        </p:txBody>
      </p:sp>
      <p:sp>
        <p:nvSpPr>
          <p:cNvPr id="229442" name="Text Box 66"/>
          <p:cNvSpPr txBox="1">
            <a:spLocks noChangeArrowheads="1"/>
          </p:cNvSpPr>
          <p:nvPr/>
        </p:nvSpPr>
        <p:spPr bwMode="auto">
          <a:xfrm>
            <a:off x="5419725" y="3692525"/>
            <a:ext cx="647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spcBef>
                <a:spcPct val="0"/>
              </a:spcBef>
            </a:pPr>
            <a:r>
              <a:rPr lang="en-US" altLang="ja-JP" sz="1000" b="0" i="0">
                <a:solidFill>
                  <a:srgbClr val="0000FF"/>
                </a:solidFill>
                <a:effectLst/>
                <a:latin typeface="Times New Roman" pitchFamily="18" charset="0"/>
                <a:ea typeface="ＭＳ ゴシック" pitchFamily="49" charset="-128"/>
              </a:rPr>
              <a:t>Yamagata</a:t>
            </a:r>
          </a:p>
        </p:txBody>
      </p:sp>
      <p:sp>
        <p:nvSpPr>
          <p:cNvPr id="229443" name="Text Box 67"/>
          <p:cNvSpPr txBox="1">
            <a:spLocks noChangeArrowheads="1"/>
          </p:cNvSpPr>
          <p:nvPr/>
        </p:nvSpPr>
        <p:spPr bwMode="auto">
          <a:xfrm>
            <a:off x="5651500" y="3357563"/>
            <a:ext cx="647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spcBef>
                <a:spcPct val="0"/>
              </a:spcBef>
            </a:pPr>
            <a:r>
              <a:rPr lang="en-US" altLang="ja-JP" sz="1000" b="0" i="0">
                <a:solidFill>
                  <a:srgbClr val="0000FF"/>
                </a:solidFill>
                <a:effectLst/>
                <a:latin typeface="Times New Roman" pitchFamily="18" charset="0"/>
                <a:ea typeface="ＭＳ ゴシック" pitchFamily="49" charset="-128"/>
              </a:rPr>
              <a:t>Akita</a:t>
            </a:r>
          </a:p>
        </p:txBody>
      </p:sp>
      <p:sp>
        <p:nvSpPr>
          <p:cNvPr id="229444" name="Text Box 68"/>
          <p:cNvSpPr txBox="1">
            <a:spLocks noChangeArrowheads="1"/>
          </p:cNvSpPr>
          <p:nvPr/>
        </p:nvSpPr>
        <p:spPr bwMode="auto">
          <a:xfrm>
            <a:off x="1717675" y="6083300"/>
            <a:ext cx="1225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000" b="0" i="0">
                <a:solidFill>
                  <a:srgbClr val="000000"/>
                </a:solidFill>
                <a:effectLst/>
                <a:ea typeface="ＭＳ ゴシック" pitchFamily="49" charset="-128"/>
              </a:rPr>
              <a:t>[ Kagoshima Route ]</a:t>
            </a:r>
          </a:p>
        </p:txBody>
      </p:sp>
      <p:sp>
        <p:nvSpPr>
          <p:cNvPr id="229445" name="Text Box 69"/>
          <p:cNvSpPr txBox="1">
            <a:spLocks noChangeArrowheads="1"/>
          </p:cNvSpPr>
          <p:nvPr/>
        </p:nvSpPr>
        <p:spPr bwMode="auto">
          <a:xfrm>
            <a:off x="250825" y="4403725"/>
            <a:ext cx="12255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000" b="0" i="0">
                <a:solidFill>
                  <a:srgbClr val="000000"/>
                </a:solidFill>
                <a:effectLst/>
                <a:ea typeface="ＭＳ ゴシック" pitchFamily="49" charset="-128"/>
              </a:rPr>
              <a:t>[ Nagasaki Route ]</a:t>
            </a:r>
          </a:p>
        </p:txBody>
      </p:sp>
      <p:sp>
        <p:nvSpPr>
          <p:cNvPr id="229446" name="Line 70"/>
          <p:cNvSpPr>
            <a:spLocks noChangeAspect="1" noChangeShapeType="1"/>
          </p:cNvSpPr>
          <p:nvPr/>
        </p:nvSpPr>
        <p:spPr bwMode="auto">
          <a:xfrm rot="2400000">
            <a:off x="1254125" y="5210175"/>
            <a:ext cx="969963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47" name="Line 71"/>
          <p:cNvSpPr>
            <a:spLocks noChangeAspect="1" noChangeShapeType="1"/>
          </p:cNvSpPr>
          <p:nvPr/>
        </p:nvSpPr>
        <p:spPr bwMode="auto">
          <a:xfrm rot="2400000">
            <a:off x="925513" y="5913438"/>
            <a:ext cx="74295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48" name="Line 72"/>
          <p:cNvSpPr>
            <a:spLocks noChangeAspect="1" noChangeShapeType="1"/>
          </p:cNvSpPr>
          <p:nvPr/>
        </p:nvSpPr>
        <p:spPr bwMode="auto">
          <a:xfrm rot="18600000">
            <a:off x="1391444" y="5791994"/>
            <a:ext cx="811212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arrow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49" name="Oval 73"/>
          <p:cNvSpPr>
            <a:spLocks noChangeArrowheads="1"/>
          </p:cNvSpPr>
          <p:nvPr/>
        </p:nvSpPr>
        <p:spPr bwMode="auto">
          <a:xfrm>
            <a:off x="1260475" y="5000625"/>
            <a:ext cx="88900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50" name="Line 74"/>
          <p:cNvSpPr>
            <a:spLocks noChangeShapeType="1"/>
          </p:cNvSpPr>
          <p:nvPr/>
        </p:nvSpPr>
        <p:spPr bwMode="auto">
          <a:xfrm rot="5400000" flipV="1">
            <a:off x="831057" y="4387056"/>
            <a:ext cx="0" cy="4048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51" name="Text Box 75"/>
          <p:cNvSpPr txBox="1">
            <a:spLocks noChangeArrowheads="1"/>
          </p:cNvSpPr>
          <p:nvPr/>
        </p:nvSpPr>
        <p:spPr bwMode="auto">
          <a:xfrm>
            <a:off x="1314450" y="4852988"/>
            <a:ext cx="7127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400" b="0" i="0">
                <a:solidFill>
                  <a:srgbClr val="000000"/>
                </a:solidFill>
                <a:effectLst/>
                <a:ea typeface="ＭＳ 明朝" pitchFamily="17" charset="-128"/>
              </a:rPr>
              <a:t>Hakata</a:t>
            </a:r>
          </a:p>
        </p:txBody>
      </p:sp>
      <p:sp>
        <p:nvSpPr>
          <p:cNvPr id="229452" name="Line 76"/>
          <p:cNvSpPr>
            <a:spLocks noChangeAspect="1" noChangeShapeType="1"/>
          </p:cNvSpPr>
          <p:nvPr/>
        </p:nvSpPr>
        <p:spPr bwMode="auto">
          <a:xfrm rot="19800000" flipV="1">
            <a:off x="5019675" y="3911600"/>
            <a:ext cx="0" cy="8096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53" name="Line 77"/>
          <p:cNvSpPr>
            <a:spLocks noChangeAspect="1" noChangeShapeType="1"/>
          </p:cNvSpPr>
          <p:nvPr/>
        </p:nvSpPr>
        <p:spPr bwMode="auto">
          <a:xfrm rot="19800000" flipV="1">
            <a:off x="3282950" y="3910013"/>
            <a:ext cx="4763" cy="114141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54" name="Line 78"/>
          <p:cNvSpPr>
            <a:spLocks noChangeShapeType="1"/>
          </p:cNvSpPr>
          <p:nvPr/>
        </p:nvSpPr>
        <p:spPr bwMode="auto">
          <a:xfrm rot="5400000" flipV="1">
            <a:off x="3934619" y="3104357"/>
            <a:ext cx="0" cy="18462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arrow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55" name="Line 79"/>
          <p:cNvSpPr>
            <a:spLocks noChangeShapeType="1"/>
          </p:cNvSpPr>
          <p:nvPr/>
        </p:nvSpPr>
        <p:spPr bwMode="auto">
          <a:xfrm rot="5400000" flipV="1">
            <a:off x="6214269" y="4248944"/>
            <a:ext cx="0" cy="145573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56" name="Line 80"/>
          <p:cNvSpPr>
            <a:spLocks noChangeShapeType="1"/>
          </p:cNvSpPr>
          <p:nvPr/>
        </p:nvSpPr>
        <p:spPr bwMode="auto">
          <a:xfrm flipV="1">
            <a:off x="6869113" y="2995613"/>
            <a:ext cx="0" cy="1981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arrow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57" name="Line 81"/>
          <p:cNvSpPr>
            <a:spLocks noChangeShapeType="1"/>
          </p:cNvSpPr>
          <p:nvPr/>
        </p:nvSpPr>
        <p:spPr bwMode="auto">
          <a:xfrm rot="5400000" flipV="1">
            <a:off x="6727826" y="2786062"/>
            <a:ext cx="0" cy="4222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59" name="Freeform 83"/>
          <p:cNvSpPr>
            <a:spLocks/>
          </p:cNvSpPr>
          <p:nvPr/>
        </p:nvSpPr>
        <p:spPr bwMode="auto">
          <a:xfrm>
            <a:off x="6357938" y="2101850"/>
            <a:ext cx="527050" cy="476250"/>
          </a:xfrm>
          <a:custGeom>
            <a:avLst/>
            <a:gdLst>
              <a:gd name="T0" fmla="*/ 369 w 369"/>
              <a:gd name="T1" fmla="*/ 0 h 347"/>
              <a:gd name="T2" fmla="*/ 292 w 369"/>
              <a:gd name="T3" fmla="*/ 9 h 347"/>
              <a:gd name="T4" fmla="*/ 165 w 369"/>
              <a:gd name="T5" fmla="*/ 24 h 347"/>
              <a:gd name="T6" fmla="*/ 93 w 369"/>
              <a:gd name="T7" fmla="*/ 47 h 347"/>
              <a:gd name="T8" fmla="*/ 57 w 369"/>
              <a:gd name="T9" fmla="*/ 92 h 347"/>
              <a:gd name="T10" fmla="*/ 9 w 369"/>
              <a:gd name="T11" fmla="*/ 216 h 347"/>
              <a:gd name="T12" fmla="*/ 60 w 369"/>
              <a:gd name="T13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9" h="347">
                <a:moveTo>
                  <a:pt x="369" y="0"/>
                </a:moveTo>
                <a:lnTo>
                  <a:pt x="292" y="9"/>
                </a:lnTo>
                <a:cubicBezTo>
                  <a:pt x="258" y="13"/>
                  <a:pt x="198" y="18"/>
                  <a:pt x="165" y="24"/>
                </a:cubicBezTo>
                <a:cubicBezTo>
                  <a:pt x="131" y="30"/>
                  <a:pt x="110" y="36"/>
                  <a:pt x="93" y="47"/>
                </a:cubicBezTo>
                <a:cubicBezTo>
                  <a:pt x="75" y="58"/>
                  <a:pt x="71" y="64"/>
                  <a:pt x="57" y="92"/>
                </a:cubicBezTo>
                <a:cubicBezTo>
                  <a:pt x="44" y="120"/>
                  <a:pt x="9" y="174"/>
                  <a:pt x="9" y="216"/>
                </a:cubicBezTo>
                <a:cubicBezTo>
                  <a:pt x="0" y="254"/>
                  <a:pt x="52" y="325"/>
                  <a:pt x="60" y="347"/>
                </a:cubicBezTo>
              </a:path>
            </a:pathLst>
          </a:custGeom>
          <a:noFill/>
          <a:ln w="76200" cap="flat" cmpd="sng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60" name="Oval 84"/>
          <p:cNvSpPr>
            <a:spLocks noChangeArrowheads="1"/>
          </p:cNvSpPr>
          <p:nvPr/>
        </p:nvSpPr>
        <p:spPr bwMode="auto">
          <a:xfrm>
            <a:off x="6870700" y="2060575"/>
            <a:ext cx="92075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61" name="Oval 85"/>
          <p:cNvSpPr>
            <a:spLocks noChangeArrowheads="1"/>
          </p:cNvSpPr>
          <p:nvPr/>
        </p:nvSpPr>
        <p:spPr bwMode="auto">
          <a:xfrm>
            <a:off x="6392863" y="2524125"/>
            <a:ext cx="9207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62" name="Line 86"/>
          <p:cNvSpPr>
            <a:spLocks noChangeShapeType="1"/>
          </p:cNvSpPr>
          <p:nvPr/>
        </p:nvSpPr>
        <p:spPr bwMode="auto">
          <a:xfrm rot="5400000" flipV="1">
            <a:off x="6303963" y="1520825"/>
            <a:ext cx="0" cy="11334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63" name="Line 87"/>
          <p:cNvSpPr>
            <a:spLocks noChangeShapeType="1"/>
          </p:cNvSpPr>
          <p:nvPr/>
        </p:nvSpPr>
        <p:spPr bwMode="auto">
          <a:xfrm rot="5400000" flipV="1">
            <a:off x="6061076" y="2679700"/>
            <a:ext cx="0" cy="6635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64" name="Line 88"/>
          <p:cNvSpPr>
            <a:spLocks noChangeShapeType="1"/>
          </p:cNvSpPr>
          <p:nvPr/>
        </p:nvSpPr>
        <p:spPr bwMode="auto">
          <a:xfrm flipV="1">
            <a:off x="5788025" y="2079625"/>
            <a:ext cx="0" cy="2174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65" name="Oval 89"/>
          <p:cNvSpPr>
            <a:spLocks noChangeArrowheads="1"/>
          </p:cNvSpPr>
          <p:nvPr/>
        </p:nvSpPr>
        <p:spPr bwMode="auto">
          <a:xfrm>
            <a:off x="931863" y="5632450"/>
            <a:ext cx="90487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66" name="Oval 90"/>
          <p:cNvSpPr>
            <a:spLocks noChangeArrowheads="1"/>
          </p:cNvSpPr>
          <p:nvPr/>
        </p:nvSpPr>
        <p:spPr bwMode="auto">
          <a:xfrm>
            <a:off x="6405563" y="3508375"/>
            <a:ext cx="92075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68" name="Line 92"/>
          <p:cNvSpPr>
            <a:spLocks noChangeAspect="1" noChangeShapeType="1"/>
          </p:cNvSpPr>
          <p:nvPr/>
        </p:nvSpPr>
        <p:spPr bwMode="auto">
          <a:xfrm rot="19800000" flipV="1">
            <a:off x="1041400" y="3895725"/>
            <a:ext cx="0" cy="103981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69" name="Line 93"/>
          <p:cNvSpPr>
            <a:spLocks noChangeShapeType="1"/>
          </p:cNvSpPr>
          <p:nvPr/>
        </p:nvSpPr>
        <p:spPr bwMode="auto">
          <a:xfrm rot="5400000" flipV="1">
            <a:off x="1910557" y="2934494"/>
            <a:ext cx="0" cy="21859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arrow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70" name="Text Box 94"/>
          <p:cNvSpPr txBox="1">
            <a:spLocks noChangeArrowheads="1"/>
          </p:cNvSpPr>
          <p:nvPr/>
        </p:nvSpPr>
        <p:spPr bwMode="auto">
          <a:xfrm>
            <a:off x="946150" y="3549650"/>
            <a:ext cx="184626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ja-JP" sz="2000">
                <a:effectLst/>
                <a:latin typeface="Times New Roman" pitchFamily="18" charset="0"/>
                <a:ea typeface="ＭＳ ゴシック" pitchFamily="49" charset="-128"/>
              </a:rPr>
              <a:t>Sanyo Shinkansen</a:t>
            </a:r>
          </a:p>
        </p:txBody>
      </p:sp>
      <p:sp>
        <p:nvSpPr>
          <p:cNvPr id="229471" name="Line 95"/>
          <p:cNvSpPr>
            <a:spLocks noChangeAspect="1" noChangeShapeType="1"/>
          </p:cNvSpPr>
          <p:nvPr/>
        </p:nvSpPr>
        <p:spPr bwMode="auto">
          <a:xfrm rot="19800000" flipV="1">
            <a:off x="1139825" y="4508500"/>
            <a:ext cx="0" cy="5207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72" name="Line 96"/>
          <p:cNvSpPr>
            <a:spLocks noChangeAspect="1" noChangeShapeType="1"/>
          </p:cNvSpPr>
          <p:nvPr/>
        </p:nvSpPr>
        <p:spPr bwMode="auto">
          <a:xfrm rot="19800000" flipV="1">
            <a:off x="787400" y="4510088"/>
            <a:ext cx="0" cy="65405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73" name="Oval 97"/>
          <p:cNvSpPr>
            <a:spLocks noChangeArrowheads="1"/>
          </p:cNvSpPr>
          <p:nvPr/>
        </p:nvSpPr>
        <p:spPr bwMode="auto">
          <a:xfrm>
            <a:off x="914400" y="5092700"/>
            <a:ext cx="88900" cy="746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74" name="Text Box 98"/>
          <p:cNvSpPr txBox="1">
            <a:spLocks noChangeArrowheads="1"/>
          </p:cNvSpPr>
          <p:nvPr/>
        </p:nvSpPr>
        <p:spPr bwMode="auto">
          <a:xfrm>
            <a:off x="3608388" y="5757863"/>
            <a:ext cx="184626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ja-JP" sz="2000">
                <a:effectLst/>
                <a:latin typeface="Times New Roman" pitchFamily="18" charset="0"/>
                <a:ea typeface="ＭＳ ゴシック" pitchFamily="49" charset="-128"/>
              </a:rPr>
              <a:t>Tokaido Shinkansen</a:t>
            </a:r>
          </a:p>
        </p:txBody>
      </p:sp>
      <p:sp>
        <p:nvSpPr>
          <p:cNvPr id="229475" name="Line 99"/>
          <p:cNvSpPr>
            <a:spLocks noChangeShapeType="1"/>
          </p:cNvSpPr>
          <p:nvPr/>
        </p:nvSpPr>
        <p:spPr bwMode="auto">
          <a:xfrm flipV="1">
            <a:off x="5445125" y="4968875"/>
            <a:ext cx="0" cy="8016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76" name="Line 100"/>
          <p:cNvSpPr>
            <a:spLocks noChangeShapeType="1"/>
          </p:cNvSpPr>
          <p:nvPr/>
        </p:nvSpPr>
        <p:spPr bwMode="auto">
          <a:xfrm flipV="1">
            <a:off x="3586163" y="5002213"/>
            <a:ext cx="0" cy="76993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77" name="Oval 101"/>
          <p:cNvSpPr>
            <a:spLocks noChangeArrowheads="1"/>
          </p:cNvSpPr>
          <p:nvPr/>
        </p:nvSpPr>
        <p:spPr bwMode="auto">
          <a:xfrm>
            <a:off x="3541713" y="4959350"/>
            <a:ext cx="93662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78" name="Line 102"/>
          <p:cNvSpPr>
            <a:spLocks noChangeShapeType="1"/>
          </p:cNvSpPr>
          <p:nvPr/>
        </p:nvSpPr>
        <p:spPr bwMode="auto">
          <a:xfrm rot="18000000" flipV="1">
            <a:off x="5853112" y="3803651"/>
            <a:ext cx="187325" cy="15621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79" name="Oval 103"/>
          <p:cNvSpPr>
            <a:spLocks noChangeArrowheads="1"/>
          </p:cNvSpPr>
          <p:nvPr/>
        </p:nvSpPr>
        <p:spPr bwMode="auto">
          <a:xfrm>
            <a:off x="5281613" y="4097338"/>
            <a:ext cx="92075" cy="746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80" name="Oval 104"/>
          <p:cNvSpPr>
            <a:spLocks noChangeArrowheads="1"/>
          </p:cNvSpPr>
          <p:nvPr/>
        </p:nvSpPr>
        <p:spPr bwMode="auto">
          <a:xfrm>
            <a:off x="5386388" y="4719638"/>
            <a:ext cx="88900" cy="746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81" name="Line 105"/>
          <p:cNvSpPr>
            <a:spLocks noChangeShapeType="1"/>
          </p:cNvSpPr>
          <p:nvPr/>
        </p:nvSpPr>
        <p:spPr bwMode="auto">
          <a:xfrm flipV="1">
            <a:off x="6516688" y="5013325"/>
            <a:ext cx="0" cy="5762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arrow" w="sm" len="med"/>
            <a:tailEnd type="arrow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82" name="Line 106"/>
          <p:cNvSpPr>
            <a:spLocks noChangeAspect="1" noChangeShapeType="1"/>
          </p:cNvSpPr>
          <p:nvPr/>
        </p:nvSpPr>
        <p:spPr bwMode="auto">
          <a:xfrm rot="18000000" flipV="1">
            <a:off x="5890419" y="4487069"/>
            <a:ext cx="171450" cy="136683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83" name="Oval 107"/>
          <p:cNvSpPr>
            <a:spLocks noChangeArrowheads="1"/>
          </p:cNvSpPr>
          <p:nvPr/>
        </p:nvSpPr>
        <p:spPr bwMode="auto">
          <a:xfrm>
            <a:off x="5405438" y="4933950"/>
            <a:ext cx="88900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84" name="Line 108"/>
          <p:cNvSpPr>
            <a:spLocks noChangeShapeType="1"/>
          </p:cNvSpPr>
          <p:nvPr/>
        </p:nvSpPr>
        <p:spPr bwMode="auto">
          <a:xfrm flipV="1">
            <a:off x="5788025" y="2790825"/>
            <a:ext cx="0" cy="2190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arrow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9485" name="Line 109"/>
          <p:cNvSpPr>
            <a:spLocks noChangeShapeType="1"/>
          </p:cNvSpPr>
          <p:nvPr/>
        </p:nvSpPr>
        <p:spPr bwMode="auto">
          <a:xfrm rot="16200000" flipV="1">
            <a:off x="4515644" y="4785519"/>
            <a:ext cx="0" cy="1846262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29486" name="Group 110"/>
          <p:cNvGrpSpPr>
            <a:grpSpLocks/>
          </p:cNvGrpSpPr>
          <p:nvPr/>
        </p:nvGrpSpPr>
        <p:grpSpPr bwMode="auto">
          <a:xfrm>
            <a:off x="371475" y="1431925"/>
            <a:ext cx="4632325" cy="1492250"/>
            <a:chOff x="80" y="869"/>
            <a:chExt cx="3243" cy="1085"/>
          </a:xfrm>
        </p:grpSpPr>
        <p:sp>
          <p:nvSpPr>
            <p:cNvPr id="229487" name="AutoShape 111"/>
            <p:cNvSpPr>
              <a:spLocks noChangeArrowheads="1"/>
            </p:cNvSpPr>
            <p:nvPr/>
          </p:nvSpPr>
          <p:spPr bwMode="auto">
            <a:xfrm>
              <a:off x="80" y="869"/>
              <a:ext cx="2936" cy="1085"/>
            </a:xfrm>
            <a:prstGeom prst="roundRect">
              <a:avLst>
                <a:gd name="adj" fmla="val 993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9488" name="Line 112"/>
            <p:cNvSpPr>
              <a:spLocks noChangeShapeType="1"/>
            </p:cNvSpPr>
            <p:nvPr/>
          </p:nvSpPr>
          <p:spPr bwMode="auto">
            <a:xfrm flipH="1">
              <a:off x="221" y="1524"/>
              <a:ext cx="34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489" name="Line 113"/>
            <p:cNvSpPr>
              <a:spLocks noChangeShapeType="1"/>
            </p:cNvSpPr>
            <p:nvPr/>
          </p:nvSpPr>
          <p:spPr bwMode="auto">
            <a:xfrm flipH="1">
              <a:off x="221" y="1767"/>
              <a:ext cx="340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490" name="Line 114"/>
            <p:cNvSpPr>
              <a:spLocks noChangeShapeType="1"/>
            </p:cNvSpPr>
            <p:nvPr/>
          </p:nvSpPr>
          <p:spPr bwMode="auto">
            <a:xfrm flipH="1">
              <a:off x="225" y="1284"/>
              <a:ext cx="340" cy="0"/>
            </a:xfrm>
            <a:prstGeom prst="line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491" name="Rectangle 115"/>
            <p:cNvSpPr>
              <a:spLocks noChangeArrowheads="1"/>
            </p:cNvSpPr>
            <p:nvPr/>
          </p:nvSpPr>
          <p:spPr bwMode="auto">
            <a:xfrm>
              <a:off x="559" y="1188"/>
              <a:ext cx="19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</a:pPr>
              <a:r>
                <a:rPr kumimoji="0" lang="en-US" altLang="ja-JP" sz="1600" b="0" i="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Constructed by </a:t>
              </a:r>
              <a:r>
                <a:rPr kumimoji="0" lang="en-US" altLang="ja-JP" sz="1600" b="0" i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JRTT</a:t>
              </a:r>
              <a:endParaRPr kumimoji="0" lang="en-US" altLang="ja-JP" sz="1600" b="0" i="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29492" name="Rectangle 116"/>
            <p:cNvSpPr>
              <a:spLocks noChangeArrowheads="1"/>
            </p:cNvSpPr>
            <p:nvPr/>
          </p:nvSpPr>
          <p:spPr bwMode="auto">
            <a:xfrm>
              <a:off x="559" y="1428"/>
              <a:ext cx="18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</a:pPr>
              <a:r>
                <a:rPr kumimoji="0" lang="en-US" altLang="ja-JP" sz="1600" b="0" i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Under construction</a:t>
              </a:r>
            </a:p>
          </p:txBody>
        </p:sp>
        <p:sp>
          <p:nvSpPr>
            <p:cNvPr id="229493" name="Rectangle 117"/>
            <p:cNvSpPr>
              <a:spLocks noChangeArrowheads="1"/>
            </p:cNvSpPr>
            <p:nvPr/>
          </p:nvSpPr>
          <p:spPr bwMode="auto">
            <a:xfrm>
              <a:off x="559" y="1668"/>
              <a:ext cx="17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</a:pPr>
              <a:r>
                <a:rPr kumimoji="0" lang="en-US" altLang="ja-JP" sz="1600" b="0" i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Planning stage</a:t>
              </a:r>
            </a:p>
          </p:txBody>
        </p:sp>
        <p:sp>
          <p:nvSpPr>
            <p:cNvPr id="229494" name="Rectangle 118"/>
            <p:cNvSpPr>
              <a:spLocks noChangeArrowheads="1"/>
            </p:cNvSpPr>
            <p:nvPr/>
          </p:nvSpPr>
          <p:spPr bwMode="auto">
            <a:xfrm>
              <a:off x="2106" y="1428"/>
              <a:ext cx="12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</a:pPr>
              <a:r>
                <a:rPr kumimoji="0" lang="ja-JP" altLang="en-US" sz="1600" b="0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</a:t>
              </a:r>
              <a:r>
                <a:rPr kumimoji="0" lang="en-US" altLang="ja-JP" sz="1600" b="0" i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(422km)</a:t>
              </a:r>
            </a:p>
          </p:txBody>
        </p:sp>
        <p:sp>
          <p:nvSpPr>
            <p:cNvPr id="229495" name="Rectangle 119"/>
            <p:cNvSpPr>
              <a:spLocks noChangeArrowheads="1"/>
            </p:cNvSpPr>
            <p:nvPr/>
          </p:nvSpPr>
          <p:spPr bwMode="auto">
            <a:xfrm>
              <a:off x="2106" y="1668"/>
              <a:ext cx="12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</a:pPr>
              <a:r>
                <a:rPr kumimoji="0" lang="ja-JP" altLang="en-US" sz="1600" b="0" i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</a:t>
              </a:r>
              <a:r>
                <a:rPr kumimoji="0" lang="en-US" altLang="ja-JP" sz="1600" b="0" i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(533km)</a:t>
              </a:r>
            </a:p>
          </p:txBody>
        </p:sp>
        <p:sp>
          <p:nvSpPr>
            <p:cNvPr id="229496" name="Line 120"/>
            <p:cNvSpPr>
              <a:spLocks noChangeShapeType="1"/>
            </p:cNvSpPr>
            <p:nvPr/>
          </p:nvSpPr>
          <p:spPr bwMode="auto">
            <a:xfrm flipH="1">
              <a:off x="222" y="1044"/>
              <a:ext cx="340" cy="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9497" name="Rectangle 121"/>
            <p:cNvSpPr>
              <a:spLocks noChangeArrowheads="1"/>
            </p:cNvSpPr>
            <p:nvPr/>
          </p:nvSpPr>
          <p:spPr bwMode="auto">
            <a:xfrm>
              <a:off x="556" y="948"/>
              <a:ext cx="11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</a:pPr>
              <a:r>
                <a:rPr kumimoji="0" lang="en-US" altLang="ja-JP" sz="1600" b="0" i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 operation</a:t>
              </a:r>
            </a:p>
          </p:txBody>
        </p:sp>
        <p:sp>
          <p:nvSpPr>
            <p:cNvPr id="229498" name="Rectangle 122"/>
            <p:cNvSpPr>
              <a:spLocks noChangeArrowheads="1"/>
            </p:cNvSpPr>
            <p:nvPr/>
          </p:nvSpPr>
          <p:spPr bwMode="auto">
            <a:xfrm>
              <a:off x="2103" y="948"/>
              <a:ext cx="116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</a:pPr>
              <a:r>
                <a:rPr kumimoji="0" lang="en-US" altLang="ja-JP" sz="1600" b="0" i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(2,388km)</a:t>
              </a:r>
            </a:p>
          </p:txBody>
        </p:sp>
        <p:sp>
          <p:nvSpPr>
            <p:cNvPr id="229499" name="Rectangle 123"/>
            <p:cNvSpPr>
              <a:spLocks noChangeArrowheads="1"/>
            </p:cNvSpPr>
            <p:nvPr/>
          </p:nvSpPr>
          <p:spPr bwMode="auto">
            <a:xfrm>
              <a:off x="83" y="1176"/>
              <a:ext cx="25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spcBef>
                  <a:spcPct val="0"/>
                </a:spcBef>
              </a:pPr>
              <a:r>
                <a:rPr kumimoji="0" lang="en-US" altLang="ja-JP" sz="2000" b="0" i="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                              </a:t>
              </a:r>
              <a:r>
                <a:rPr kumimoji="0" lang="en-US" altLang="ja-JP" sz="2000" b="0" i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)</a:t>
              </a:r>
              <a:r>
                <a:rPr kumimoji="0" lang="en-US" altLang="ja-JP" sz="1400" b="0" i="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endParaRPr kumimoji="0" lang="en-US" altLang="ja-JP" sz="1400" b="0" i="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29500" name="Freeform 124"/>
          <p:cNvSpPr>
            <a:spLocks/>
          </p:cNvSpPr>
          <p:nvPr/>
        </p:nvSpPr>
        <p:spPr bwMode="auto">
          <a:xfrm>
            <a:off x="6434138" y="3014663"/>
            <a:ext cx="152400" cy="138112"/>
          </a:xfrm>
          <a:custGeom>
            <a:avLst/>
            <a:gdLst>
              <a:gd name="T0" fmla="*/ 0 w 96"/>
              <a:gd name="T1" fmla="*/ 0 h 87"/>
              <a:gd name="T2" fmla="*/ 24 w 96"/>
              <a:gd name="T3" fmla="*/ 19 h 87"/>
              <a:gd name="T4" fmla="*/ 44 w 96"/>
              <a:gd name="T5" fmla="*/ 27 h 87"/>
              <a:gd name="T6" fmla="*/ 59 w 96"/>
              <a:gd name="T7" fmla="*/ 31 h 87"/>
              <a:gd name="T8" fmla="*/ 92 w 96"/>
              <a:gd name="T9" fmla="*/ 63 h 87"/>
              <a:gd name="T10" fmla="*/ 96 w 96"/>
              <a:gd name="T11" fmla="*/ 75 h 87"/>
              <a:gd name="T12" fmla="*/ 94 w 96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87">
                <a:moveTo>
                  <a:pt x="0" y="0"/>
                </a:moveTo>
                <a:cubicBezTo>
                  <a:pt x="6" y="5"/>
                  <a:pt x="24" y="19"/>
                  <a:pt x="24" y="19"/>
                </a:cubicBezTo>
                <a:cubicBezTo>
                  <a:pt x="30" y="22"/>
                  <a:pt x="36" y="25"/>
                  <a:pt x="44" y="27"/>
                </a:cubicBezTo>
                <a:cubicBezTo>
                  <a:pt x="48" y="29"/>
                  <a:pt x="59" y="31"/>
                  <a:pt x="59" y="31"/>
                </a:cubicBezTo>
                <a:cubicBezTo>
                  <a:pt x="72" y="38"/>
                  <a:pt x="84" y="51"/>
                  <a:pt x="92" y="63"/>
                </a:cubicBezTo>
                <a:cubicBezTo>
                  <a:pt x="93" y="67"/>
                  <a:pt x="96" y="71"/>
                  <a:pt x="96" y="75"/>
                </a:cubicBezTo>
                <a:cubicBezTo>
                  <a:pt x="96" y="79"/>
                  <a:pt x="94" y="87"/>
                  <a:pt x="94" y="87"/>
                </a:cubicBezTo>
              </a:path>
            </a:pathLst>
          </a:custGeom>
          <a:noFill/>
          <a:ln w="76200" cap="flat" cmpd="sng">
            <a:solidFill>
              <a:srgbClr val="3333CC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ja-JP" altLang="en-US"/>
          </a:p>
        </p:txBody>
      </p:sp>
      <p:sp>
        <p:nvSpPr>
          <p:cNvPr id="229414" name="Oval 38"/>
          <p:cNvSpPr>
            <a:spLocks noChangeArrowheads="1"/>
          </p:cNvSpPr>
          <p:nvPr/>
        </p:nvSpPr>
        <p:spPr bwMode="auto">
          <a:xfrm>
            <a:off x="6389688" y="2974975"/>
            <a:ext cx="95250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467" name="Oval 91"/>
          <p:cNvSpPr>
            <a:spLocks noChangeArrowheads="1"/>
          </p:cNvSpPr>
          <p:nvPr/>
        </p:nvSpPr>
        <p:spPr bwMode="auto">
          <a:xfrm>
            <a:off x="6546850" y="3101975"/>
            <a:ext cx="93663" cy="730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9501" name="Text Box 125"/>
          <p:cNvSpPr txBox="1">
            <a:spLocks noChangeArrowheads="1"/>
          </p:cNvSpPr>
          <p:nvPr/>
        </p:nvSpPr>
        <p:spPr bwMode="auto">
          <a:xfrm>
            <a:off x="5580063" y="2997200"/>
            <a:ext cx="9366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spcBef>
                <a:spcPct val="0"/>
              </a:spcBef>
            </a:pPr>
            <a:r>
              <a:rPr lang="en-US" altLang="ja-JP" sz="1000" b="0" i="0">
                <a:solidFill>
                  <a:srgbClr val="0000FF"/>
                </a:solidFill>
                <a:effectLst/>
                <a:latin typeface="Times New Roman" pitchFamily="18" charset="0"/>
                <a:ea typeface="ＭＳ ゴシック" pitchFamily="49" charset="-128"/>
              </a:rPr>
              <a:t>Shin-Aomori</a:t>
            </a:r>
          </a:p>
        </p:txBody>
      </p:sp>
      <p:sp>
        <p:nvSpPr>
          <p:cNvPr id="229502" name="Text Box 126"/>
          <p:cNvSpPr txBox="1">
            <a:spLocks noChangeArrowheads="1"/>
          </p:cNvSpPr>
          <p:nvPr/>
        </p:nvSpPr>
        <p:spPr bwMode="auto">
          <a:xfrm>
            <a:off x="6443663" y="2492375"/>
            <a:ext cx="9366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spcBef>
                <a:spcPct val="0"/>
              </a:spcBef>
            </a:pPr>
            <a:r>
              <a:rPr lang="en-US" altLang="ja-JP" sz="1000" b="0" i="0">
                <a:solidFill>
                  <a:srgbClr val="0000FF"/>
                </a:solidFill>
                <a:effectLst/>
                <a:latin typeface="Times New Roman" pitchFamily="18" charset="0"/>
                <a:ea typeface="ＭＳ ゴシック" pitchFamily="49" charset="-128"/>
              </a:rPr>
              <a:t>Shin-Hakodate</a:t>
            </a:r>
          </a:p>
        </p:txBody>
      </p:sp>
      <p:sp>
        <p:nvSpPr>
          <p:cNvPr id="229503" name="Text Box 127"/>
          <p:cNvSpPr txBox="1">
            <a:spLocks noChangeArrowheads="1"/>
          </p:cNvSpPr>
          <p:nvPr/>
        </p:nvSpPr>
        <p:spPr bwMode="auto">
          <a:xfrm>
            <a:off x="4427538" y="4581525"/>
            <a:ext cx="647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spcBef>
                <a:spcPct val="0"/>
              </a:spcBef>
            </a:pPr>
            <a:r>
              <a:rPr lang="en-US" altLang="ja-JP" sz="1000" b="0" i="0">
                <a:solidFill>
                  <a:srgbClr val="0000FF"/>
                </a:solidFill>
                <a:effectLst/>
                <a:latin typeface="Times New Roman" pitchFamily="18" charset="0"/>
                <a:ea typeface="ＭＳ ゴシック" pitchFamily="49" charset="-128"/>
              </a:rPr>
              <a:t>Nagano</a:t>
            </a:r>
          </a:p>
        </p:txBody>
      </p:sp>
      <p:sp>
        <p:nvSpPr>
          <p:cNvPr id="229504" name="Text Box 128"/>
          <p:cNvSpPr txBox="1">
            <a:spLocks noChangeArrowheads="1"/>
          </p:cNvSpPr>
          <p:nvPr/>
        </p:nvSpPr>
        <p:spPr bwMode="auto">
          <a:xfrm>
            <a:off x="3563938" y="4292600"/>
            <a:ext cx="647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" tIns="0" rIns="27000" bIns="27000" anchor="ctr" anchorCtr="1"/>
          <a:lstStyle/>
          <a:p>
            <a:pPr algn="ctr">
              <a:spcBef>
                <a:spcPct val="0"/>
              </a:spcBef>
            </a:pPr>
            <a:r>
              <a:rPr lang="en-US" altLang="ja-JP" sz="1000" b="0" i="0">
                <a:solidFill>
                  <a:srgbClr val="0000FF"/>
                </a:solidFill>
                <a:effectLst/>
                <a:latin typeface="Times New Roman" pitchFamily="18" charset="0"/>
                <a:ea typeface="ＭＳ ゴシック" pitchFamily="49" charset="-128"/>
              </a:rPr>
              <a:t>Kanazawa</a:t>
            </a:r>
          </a:p>
        </p:txBody>
      </p:sp>
      <p:sp>
        <p:nvSpPr>
          <p:cNvPr id="229505" name="Text Box 129"/>
          <p:cNvSpPr txBox="1">
            <a:spLocks noChangeArrowheads="1"/>
          </p:cNvSpPr>
          <p:nvPr/>
        </p:nvSpPr>
        <p:spPr bwMode="auto">
          <a:xfrm>
            <a:off x="4859338" y="3933825"/>
            <a:ext cx="768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ja-JP" sz="1400" b="0" i="0">
                <a:solidFill>
                  <a:srgbClr val="000000"/>
                </a:solidFill>
                <a:effectLst/>
                <a:ea typeface="ＭＳ 明朝" pitchFamily="17" charset="-128"/>
              </a:rPr>
              <a:t>Niigata</a:t>
            </a:r>
          </a:p>
        </p:txBody>
      </p:sp>
      <p:pic>
        <p:nvPicPr>
          <p:cNvPr id="129" name="図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0223" y="617262"/>
            <a:ext cx="7772400" cy="718232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en-US" altLang="ja-JP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Shinkansen</a:t>
            </a:r>
            <a:r>
              <a:rPr lang="en-US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Vehicles</a:t>
            </a:r>
            <a:endParaRPr kumimoji="1" lang="ja-JP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1" y="1772816"/>
            <a:ext cx="714540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45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1300" y="365234"/>
            <a:ext cx="7715250" cy="592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Main Features of the </a:t>
            </a:r>
            <a:r>
              <a:rPr lang="en-US" altLang="ja-JP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Shinkansen</a:t>
            </a:r>
            <a:endParaRPr lang="en-US" altLang="ja-JP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" name="Oval 7"/>
          <p:cNvSpPr>
            <a:spLocks noGrp="1" noChangeArrowheads="1"/>
          </p:cNvSpPr>
          <p:nvPr>
            <p:ph type="ctrTitle"/>
          </p:nvPr>
        </p:nvSpPr>
        <p:spPr bwMode="auto">
          <a:xfrm>
            <a:off x="755576" y="1103895"/>
            <a:ext cx="2374032" cy="1108720"/>
          </a:xfrm>
          <a:prstGeom prst="ellipse">
            <a:avLst/>
          </a:prstGeom>
          <a:solidFill>
            <a:srgbClr val="CC99FF"/>
          </a:solidFill>
          <a:ln w="9525">
            <a:round/>
            <a:headEnd/>
            <a:tailEnd/>
          </a:ln>
          <a:effectLst/>
          <a:scene3d>
            <a:camera prst="legacyPerspectiveFront">
              <a:rot lat="20099999" lon="18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</a:pPr>
            <a:r>
              <a:rPr lang="en-US" altLang="ja-JP" sz="3200" i="0" dirty="0">
                <a:solidFill>
                  <a:srgbClr val="3333FF"/>
                </a:solidFill>
                <a:effectLst/>
              </a:rPr>
              <a:t>Safety</a:t>
            </a:r>
          </a:p>
        </p:txBody>
      </p:sp>
      <p:pic>
        <p:nvPicPr>
          <p:cNvPr id="11" name="Picture 18" descr="図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12289" r="1611" b="3224"/>
          <a:stretch>
            <a:fillRect/>
          </a:stretch>
        </p:blipFill>
        <p:spPr bwMode="auto">
          <a:xfrm>
            <a:off x="4802874" y="1003765"/>
            <a:ext cx="3732212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6425" y="2323424"/>
            <a:ext cx="34988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ctr"/>
            <a:r>
              <a:rPr lang="en-US" altLang="ja-JP" sz="2400" i="0" u="sng" dirty="0">
                <a:solidFill>
                  <a:srgbClr val="FF1F1F"/>
                </a:solidFill>
                <a:effectLst/>
              </a:rPr>
              <a:t>No passenger fatalities</a:t>
            </a:r>
            <a:r>
              <a:rPr lang="en-US" altLang="ja-JP" sz="2400" i="0" u="sng" dirty="0">
                <a:effectLst/>
              </a:rPr>
              <a:t> </a:t>
            </a:r>
            <a:r>
              <a:rPr lang="en-US" altLang="ja-JP" sz="2400" b="0" i="0" u="sng" dirty="0">
                <a:effectLst/>
              </a:rPr>
              <a:t>in </a:t>
            </a:r>
            <a:r>
              <a:rPr lang="en-US" altLang="ja-JP" sz="2400" b="0" i="0" u="sng" dirty="0" smtClean="0">
                <a:effectLst/>
              </a:rPr>
              <a:t>49 </a:t>
            </a:r>
            <a:r>
              <a:rPr lang="en-US" altLang="ja-JP" sz="2400" b="0" i="0" u="sng" dirty="0">
                <a:effectLst/>
              </a:rPr>
              <a:t>years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453063" y="2692756"/>
            <a:ext cx="2503487" cy="1050925"/>
          </a:xfrm>
          <a:prstGeom prst="ellipse">
            <a:avLst/>
          </a:prstGeom>
          <a:solidFill>
            <a:srgbClr val="FF00FF"/>
          </a:solidFill>
          <a:ln w="9525">
            <a:round/>
            <a:headEnd/>
            <a:tailEnd/>
          </a:ln>
          <a:effectLst/>
          <a:scene3d>
            <a:camera prst="legacyPerspectiveFront">
              <a:rot lat="20099999" lon="18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</a:pPr>
            <a:r>
              <a:rPr lang="en-US" altLang="ja-JP" sz="3200" i="0" dirty="0">
                <a:solidFill>
                  <a:srgbClr val="3333FF"/>
                </a:solidFill>
                <a:effectLst/>
              </a:rPr>
              <a:t>Reliability</a:t>
            </a: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827584" y="3102180"/>
            <a:ext cx="2503487" cy="1050925"/>
          </a:xfrm>
          <a:prstGeom prst="ellipse">
            <a:avLst/>
          </a:prstGeom>
          <a:solidFill>
            <a:srgbClr val="00FF00"/>
          </a:solidFill>
          <a:ln w="9525">
            <a:round/>
            <a:headEnd/>
            <a:tailEnd/>
          </a:ln>
          <a:effectLst/>
          <a:scene3d>
            <a:camera prst="legacyPerspectiveFront">
              <a:rot lat="20099999" lon="18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</a:pPr>
            <a:r>
              <a:rPr lang="en-US" altLang="ja-JP" sz="3200" i="0" dirty="0">
                <a:solidFill>
                  <a:srgbClr val="3333FF"/>
                </a:solidFill>
                <a:effectLst/>
              </a:rPr>
              <a:t>High Density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26151" y="3846921"/>
            <a:ext cx="3105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ctr"/>
            <a:r>
              <a:rPr lang="en-US" altLang="ja-JP" sz="2400" b="0" i="0" u="sng" dirty="0">
                <a:effectLst/>
                <a:ea typeface="ＭＳ ゴシック" pitchFamily="49" charset="-128"/>
              </a:rPr>
              <a:t>Average delay time</a:t>
            </a:r>
            <a:endParaRPr lang="en-US" altLang="ja-JP" sz="2400" i="0" u="sng" dirty="0">
              <a:solidFill>
                <a:srgbClr val="FF0000"/>
              </a:solidFill>
              <a:effectLst/>
              <a:ea typeface="ＭＳ ゴシック" pitchFamily="49" charset="-128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273282" y="4236041"/>
            <a:ext cx="2971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ctr"/>
            <a:r>
              <a:rPr lang="en-US" altLang="ja-JP" sz="2400" b="0" i="0" dirty="0">
                <a:effectLst/>
                <a:ea typeface="ＭＳ ゴシック" pitchFamily="49" charset="-128"/>
              </a:rPr>
              <a:t>less than</a:t>
            </a:r>
            <a:r>
              <a:rPr lang="en-US" altLang="ja-JP" sz="2400" i="0" dirty="0">
                <a:effectLst/>
                <a:ea typeface="ＭＳ ゴシック" pitchFamily="49" charset="-128"/>
              </a:rPr>
              <a:t> </a:t>
            </a:r>
            <a:r>
              <a:rPr lang="en-US" altLang="ja-JP" sz="2400" i="0" u="sng" dirty="0">
                <a:solidFill>
                  <a:srgbClr val="FF0000"/>
                </a:solidFill>
                <a:effectLst/>
                <a:ea typeface="ＭＳ ゴシック" pitchFamily="49" charset="-128"/>
              </a:rPr>
              <a:t>1 min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24269" y="4409728"/>
            <a:ext cx="3709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ctr"/>
            <a:r>
              <a:rPr lang="en-US" altLang="ja-JP" sz="2400" i="0" u="sng" dirty="0">
                <a:solidFill>
                  <a:srgbClr val="FF0000"/>
                </a:solidFill>
                <a:effectLst/>
              </a:rPr>
              <a:t>Up to </a:t>
            </a:r>
            <a:r>
              <a:rPr lang="en-US" altLang="ja-JP" sz="2400" i="0" u="sng" dirty="0" smtClean="0">
                <a:solidFill>
                  <a:srgbClr val="FF0000"/>
                </a:solidFill>
                <a:effectLst/>
              </a:rPr>
              <a:t>15trains</a:t>
            </a:r>
            <a:r>
              <a:rPr lang="en-US" altLang="ja-JP" sz="2400" b="0" i="0" dirty="0" smtClean="0">
                <a:effectLst/>
              </a:rPr>
              <a:t> </a:t>
            </a:r>
            <a:r>
              <a:rPr lang="en-US" altLang="ja-JP" sz="2400" b="0" i="0" dirty="0">
                <a:effectLst/>
              </a:rPr>
              <a:t>per hour</a:t>
            </a:r>
            <a:endParaRPr lang="en-US" altLang="ja-JP" sz="2000" b="0" i="0" dirty="0">
              <a:effectLst/>
            </a:endParaRPr>
          </a:p>
        </p:txBody>
      </p:sp>
      <p:pic>
        <p:nvPicPr>
          <p:cNvPr id="19" name="Picture 14" descr="図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945096"/>
            <a:ext cx="37306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5407263" y="4612130"/>
            <a:ext cx="2503487" cy="1050925"/>
          </a:xfrm>
          <a:prstGeom prst="ellipse">
            <a:avLst/>
          </a:prstGeom>
          <a:solidFill>
            <a:srgbClr val="FFFF66"/>
          </a:solidFill>
          <a:ln w="9525">
            <a:round/>
            <a:headEnd/>
            <a:tailEnd/>
          </a:ln>
          <a:effectLst/>
          <a:scene3d>
            <a:camera prst="legacyPerspectiveFront">
              <a:rot lat="20099999" lon="18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>
              <a:spcBef>
                <a:spcPct val="0"/>
              </a:spcBef>
            </a:pPr>
            <a:r>
              <a:rPr lang="en-US" altLang="ja-JP" sz="3200" i="0" dirty="0">
                <a:solidFill>
                  <a:srgbClr val="3333FF"/>
                </a:solidFill>
                <a:effectLst/>
              </a:rPr>
              <a:t>Mass Transit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611376" y="5789678"/>
            <a:ext cx="4381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ctr"/>
            <a:r>
              <a:rPr lang="en-US" altLang="ja-JP" sz="2400" b="0" i="0" dirty="0">
                <a:effectLst/>
              </a:rPr>
              <a:t>Approx.</a:t>
            </a:r>
            <a:r>
              <a:rPr lang="en-US" altLang="ja-JP" sz="2400" i="0" dirty="0">
                <a:effectLst/>
              </a:rPr>
              <a:t> 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89</a:t>
            </a:r>
            <a:r>
              <a:rPr lang="en-US" altLang="ja-JP" sz="2400" i="0" u="sng" dirty="0" smtClean="0">
                <a:solidFill>
                  <a:srgbClr val="FF0000"/>
                </a:solidFill>
                <a:effectLst/>
              </a:rPr>
              <a:t>0,000 </a:t>
            </a:r>
            <a:r>
              <a:rPr lang="en-US" altLang="ja-JP" sz="2400" i="0" u="sng" dirty="0">
                <a:solidFill>
                  <a:srgbClr val="FF0000"/>
                </a:solidFill>
                <a:effectLst/>
              </a:rPr>
              <a:t>passengers</a:t>
            </a:r>
            <a:endParaRPr lang="en-US" altLang="ja-JP" sz="2000" b="0" i="0" dirty="0">
              <a:effectLst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01386" y="6154803"/>
            <a:ext cx="2971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ctr"/>
            <a:r>
              <a:rPr lang="en-US" altLang="ja-JP" sz="2400" b="0" i="0" dirty="0">
                <a:effectLst/>
                <a:ea typeface="ＭＳ ゴシック" pitchFamily="49" charset="-128"/>
              </a:rPr>
              <a:t>Per day</a:t>
            </a:r>
            <a:endParaRPr lang="en-US" altLang="ja-JP" sz="2400" i="0" dirty="0">
              <a:solidFill>
                <a:srgbClr val="FF0000"/>
              </a:solidFill>
              <a:effectLst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0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4201" y="724054"/>
            <a:ext cx="7772400" cy="864096"/>
          </a:xfrm>
        </p:spPr>
        <p:txBody>
          <a:bodyPr>
            <a:noAutofit/>
          </a:bodyPr>
          <a:lstStyle/>
          <a:p>
            <a:r>
              <a:rPr kumimoji="1"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Annual Average Delay Time</a:t>
            </a:r>
            <a:br>
              <a:rPr kumimoji="1"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altLang="ja-JP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Tokaido</a:t>
            </a:r>
            <a:r>
              <a:rPr lang="en-US" altLang="ja-JP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ja-JP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Shinkansen</a:t>
            </a:r>
            <a:endParaRPr kumimoji="1" lang="ja-JP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Verdana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86" y="365234"/>
            <a:ext cx="504056" cy="50405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985323" y="1588150"/>
            <a:ext cx="668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 Year</a:t>
            </a:r>
            <a:endParaRPr lang="ja-JP" altLang="ja-JP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264" y="1957482"/>
            <a:ext cx="5248275" cy="424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555776" y="6186822"/>
            <a:ext cx="4393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Average Delay Time (minute/train)</a:t>
            </a:r>
            <a:endParaRPr lang="ja-JP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9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74295" tIns="8890" rIns="74295" bIns="889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88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明朝" pitchFamily="17" charset="-128"/>
            <a:cs typeface="ＭＳ Ｐゴシック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4235</TotalTime>
  <Words>1200</Words>
  <Application>Microsoft Office PowerPoint</Application>
  <PresentationFormat>画面に合わせる (4:3)</PresentationFormat>
  <Paragraphs>361</Paragraphs>
  <Slides>30</Slides>
  <Notes>30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ウェーブ</vt:lpstr>
      <vt:lpstr>High Speed Rail in Japan -  How to deliver utmost punctuality  under heavy winter conditions  -</vt:lpstr>
      <vt:lpstr>Main Contents</vt:lpstr>
      <vt:lpstr>Introduction of JIC</vt:lpstr>
      <vt:lpstr>PowerPoint プレゼンテーション</vt:lpstr>
      <vt:lpstr>Operational Range of  Each JR Company</vt:lpstr>
      <vt:lpstr>Shinkansen　Network</vt:lpstr>
      <vt:lpstr> Shinkansen Vehicles</vt:lpstr>
      <vt:lpstr>Safety</vt:lpstr>
      <vt:lpstr>Annual Average Delay Time in Tokaido Shinkansen</vt:lpstr>
      <vt:lpstr>Framework for Implementation of Shinkansen Project</vt:lpstr>
      <vt:lpstr>PowerPoint プレゼンテーション</vt:lpstr>
      <vt:lpstr>Bridge</vt:lpstr>
      <vt:lpstr>Percentage of Structures on Shinkansen</vt:lpstr>
      <vt:lpstr>Measures against Snowfall</vt:lpstr>
      <vt:lpstr>Basic Points for Measures  against Snow Damage</vt:lpstr>
      <vt:lpstr>Measures against Snowfall  and Weather Conditions</vt:lpstr>
      <vt:lpstr> Location of Snow-coping Facilities</vt:lpstr>
      <vt:lpstr>PowerPoint プレゼンテーション</vt:lpstr>
      <vt:lpstr>Snow-melting Formula</vt:lpstr>
      <vt:lpstr>Presumption of Heat Balance</vt:lpstr>
      <vt:lpstr>Specification of  Sprinkler System</vt:lpstr>
      <vt:lpstr>PowerPoint プレゼンテーション</vt:lpstr>
      <vt:lpstr>Snow Shelter</vt:lpstr>
      <vt:lpstr>Snow-melting with Sprinkler Spray </vt:lpstr>
      <vt:lpstr>Snow Removal with Heated Water Jet at Tongue Rail of Scissors Crossing</vt:lpstr>
      <vt:lpstr>Kinds of Equipment on Measures  against Snowfall</vt:lpstr>
      <vt:lpstr>PowerPoint プレゼンテーション</vt:lpstr>
      <vt:lpstr>PowerPoint プレゼンテーション</vt:lpstr>
      <vt:lpstr>Conclusions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hayasaka</dc:creator>
  <cp:lastModifiedBy>hayasaka</cp:lastModifiedBy>
  <cp:revision>434</cp:revision>
  <cp:lastPrinted>2013-04-05T07:17:42Z</cp:lastPrinted>
  <dcterms:created xsi:type="dcterms:W3CDTF">2013-03-05T04:31:35Z</dcterms:created>
  <dcterms:modified xsi:type="dcterms:W3CDTF">2013-04-05T08:12:17Z</dcterms:modified>
</cp:coreProperties>
</file>