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430" r:id="rId2"/>
    <p:sldId id="258" r:id="rId3"/>
    <p:sldId id="265" r:id="rId4"/>
    <p:sldId id="380" r:id="rId5"/>
    <p:sldId id="431" r:id="rId6"/>
    <p:sldId id="432" r:id="rId7"/>
    <p:sldId id="381" r:id="rId8"/>
    <p:sldId id="383" r:id="rId9"/>
    <p:sldId id="382" r:id="rId10"/>
    <p:sldId id="429" r:id="rId11"/>
    <p:sldId id="425" r:id="rId12"/>
    <p:sldId id="416" r:id="rId13"/>
    <p:sldId id="396" r:id="rId14"/>
    <p:sldId id="397" r:id="rId15"/>
    <p:sldId id="398" r:id="rId16"/>
    <p:sldId id="399" r:id="rId17"/>
    <p:sldId id="400" r:id="rId18"/>
    <p:sldId id="401" r:id="rId19"/>
    <p:sldId id="402" r:id="rId20"/>
    <p:sldId id="419" r:id="rId21"/>
    <p:sldId id="418" r:id="rId22"/>
    <p:sldId id="394" r:id="rId23"/>
    <p:sldId id="417" r:id="rId24"/>
    <p:sldId id="404" r:id="rId25"/>
    <p:sldId id="403" r:id="rId26"/>
    <p:sldId id="405" r:id="rId27"/>
    <p:sldId id="406" r:id="rId28"/>
    <p:sldId id="407" r:id="rId29"/>
    <p:sldId id="392" r:id="rId30"/>
    <p:sldId id="395" r:id="rId31"/>
    <p:sldId id="414" r:id="rId32"/>
    <p:sldId id="412" r:id="rId33"/>
    <p:sldId id="393" r:id="rId34"/>
    <p:sldId id="408" r:id="rId35"/>
    <p:sldId id="409" r:id="rId36"/>
    <p:sldId id="410" r:id="rId37"/>
    <p:sldId id="433" r:id="rId38"/>
    <p:sldId id="420" r:id="rId39"/>
    <p:sldId id="421" r:id="rId40"/>
    <p:sldId id="422" r:id="rId41"/>
    <p:sldId id="423" r:id="rId42"/>
    <p:sldId id="424" r:id="rId4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6" autoAdjust="0"/>
    <p:restoredTop sz="94660"/>
  </p:normalViewPr>
  <p:slideViewPr>
    <p:cSldViewPr>
      <p:cViewPr>
        <p:scale>
          <a:sx n="69" d="100"/>
          <a:sy n="69" d="100"/>
        </p:scale>
        <p:origin x="-1380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A5A83-245E-4F79-8E1D-83126B53C5E2}" type="datetimeFigureOut">
              <a:rPr lang="sv-SE" smtClean="0"/>
              <a:pPr/>
              <a:t>2013-04-04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C4611-6176-49A8-B862-62A4245EF52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5887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C236-CF88-4CA5-986A-80F43075AF7B}" type="datetimeFigureOut">
              <a:rPr lang="sv-SE" smtClean="0"/>
              <a:pPr/>
              <a:t>2013-04-04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3E28-7E39-4320-BF14-1902480E9E4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C236-CF88-4CA5-986A-80F43075AF7B}" type="datetimeFigureOut">
              <a:rPr lang="sv-SE" smtClean="0"/>
              <a:pPr/>
              <a:t>2013-04-04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3E28-7E39-4320-BF14-1902480E9E4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C236-CF88-4CA5-986A-80F43075AF7B}" type="datetimeFigureOut">
              <a:rPr lang="sv-SE" smtClean="0"/>
              <a:pPr/>
              <a:t>2013-04-04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3E28-7E39-4320-BF14-1902480E9E4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C236-CF88-4CA5-986A-80F43075AF7B}" type="datetimeFigureOut">
              <a:rPr lang="sv-SE" smtClean="0"/>
              <a:pPr/>
              <a:t>2013-04-04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3E28-7E39-4320-BF14-1902480E9E4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C236-CF88-4CA5-986A-80F43075AF7B}" type="datetimeFigureOut">
              <a:rPr lang="sv-SE" smtClean="0"/>
              <a:pPr/>
              <a:t>2013-04-04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3E28-7E39-4320-BF14-1902480E9E4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C236-CF88-4CA5-986A-80F43075AF7B}" type="datetimeFigureOut">
              <a:rPr lang="sv-SE" smtClean="0"/>
              <a:pPr/>
              <a:t>2013-04-04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3E28-7E39-4320-BF14-1902480E9E4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C236-CF88-4CA5-986A-80F43075AF7B}" type="datetimeFigureOut">
              <a:rPr lang="sv-SE" smtClean="0"/>
              <a:pPr/>
              <a:t>2013-04-04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3E28-7E39-4320-BF14-1902480E9E4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C236-CF88-4CA5-986A-80F43075AF7B}" type="datetimeFigureOut">
              <a:rPr lang="sv-SE" smtClean="0"/>
              <a:pPr/>
              <a:t>2013-04-04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3E28-7E39-4320-BF14-1902480E9E4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C236-CF88-4CA5-986A-80F43075AF7B}" type="datetimeFigureOut">
              <a:rPr lang="sv-SE" smtClean="0"/>
              <a:pPr/>
              <a:t>2013-04-04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3E28-7E39-4320-BF14-1902480E9E4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C236-CF88-4CA5-986A-80F43075AF7B}" type="datetimeFigureOut">
              <a:rPr lang="sv-SE" smtClean="0"/>
              <a:pPr/>
              <a:t>2013-04-04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3E28-7E39-4320-BF14-1902480E9E4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C236-CF88-4CA5-986A-80F43075AF7B}" type="datetimeFigureOut">
              <a:rPr lang="sv-SE" smtClean="0"/>
              <a:pPr/>
              <a:t>2013-04-04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3E28-7E39-4320-BF14-1902480E9E4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1C236-CF88-4CA5-986A-80F43075AF7B}" type="datetimeFigureOut">
              <a:rPr lang="sv-SE" smtClean="0"/>
              <a:pPr/>
              <a:t>2013-04-04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F3E28-7E39-4320-BF14-1902480E9E4A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WHY HSR IS A PROFITABLE BUSINESS CASE FOR SCANDINAVIA </a:t>
            </a:r>
            <a:endParaRPr lang="sv-SE" b="1" dirty="0">
              <a:solidFill>
                <a:srgbClr val="00B0F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9" t="77382" r="16104" b="12065"/>
          <a:stretch/>
        </p:blipFill>
        <p:spPr bwMode="auto">
          <a:xfrm>
            <a:off x="-1" y="5949280"/>
            <a:ext cx="8653871" cy="88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827584" y="2381827"/>
            <a:ext cx="755488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v-SE" sz="3200" dirty="0" smtClean="0">
                <a:solidFill>
                  <a:srgbClr val="00B0F0"/>
                </a:solidFill>
              </a:rPr>
              <a:t>HSR in a global </a:t>
            </a:r>
            <a:r>
              <a:rPr lang="sv-SE" sz="3200" dirty="0" err="1" smtClean="0">
                <a:solidFill>
                  <a:srgbClr val="00B0F0"/>
                </a:solidFill>
              </a:rPr>
              <a:t>perspective</a:t>
            </a:r>
            <a:endParaRPr lang="sv-SE" sz="3200" dirty="0" smtClean="0">
              <a:solidFill>
                <a:srgbClr val="00B0F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v-SE" sz="3200" dirty="0" err="1" smtClean="0">
                <a:solidFill>
                  <a:srgbClr val="00B0F0"/>
                </a:solidFill>
              </a:rPr>
              <a:t>Higher</a:t>
            </a:r>
            <a:r>
              <a:rPr lang="sv-SE" sz="3200" dirty="0" smtClean="0">
                <a:solidFill>
                  <a:srgbClr val="00B0F0"/>
                </a:solidFill>
              </a:rPr>
              <a:t> </a:t>
            </a:r>
            <a:r>
              <a:rPr lang="sv-SE" sz="3200" dirty="0" err="1" smtClean="0">
                <a:solidFill>
                  <a:srgbClr val="00B0F0"/>
                </a:solidFill>
              </a:rPr>
              <a:t>performance</a:t>
            </a:r>
            <a:r>
              <a:rPr lang="sv-SE" sz="3200" dirty="0" smtClean="0">
                <a:solidFill>
                  <a:srgbClr val="00B0F0"/>
                </a:solidFill>
              </a:rPr>
              <a:t> and </a:t>
            </a:r>
            <a:r>
              <a:rPr lang="sv-SE" sz="3200" dirty="0" err="1" smtClean="0">
                <a:solidFill>
                  <a:srgbClr val="00B0F0"/>
                </a:solidFill>
              </a:rPr>
              <a:t>reduced</a:t>
            </a:r>
            <a:r>
              <a:rPr lang="sv-SE" sz="3200" dirty="0" smtClean="0">
                <a:solidFill>
                  <a:srgbClr val="00B0F0"/>
                </a:solidFill>
              </a:rPr>
              <a:t> </a:t>
            </a:r>
            <a:r>
              <a:rPr lang="sv-SE" sz="3200" dirty="0" err="1" smtClean="0">
                <a:solidFill>
                  <a:srgbClr val="00B0F0"/>
                </a:solidFill>
              </a:rPr>
              <a:t>cost</a:t>
            </a:r>
            <a:endParaRPr lang="sv-SE" sz="3200" dirty="0" smtClean="0">
              <a:solidFill>
                <a:srgbClr val="00B0F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v-SE" sz="3200" dirty="0" smtClean="0">
                <a:solidFill>
                  <a:srgbClr val="00B0F0"/>
                </a:solidFill>
              </a:rPr>
              <a:t>Revenues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3200" dirty="0" smtClean="0">
                <a:solidFill>
                  <a:srgbClr val="00B0F0"/>
                </a:solidFill>
              </a:rPr>
              <a:t>National </a:t>
            </a:r>
            <a:r>
              <a:rPr lang="sv-SE" sz="3200" dirty="0" err="1" smtClean="0">
                <a:solidFill>
                  <a:srgbClr val="00B0F0"/>
                </a:solidFill>
              </a:rPr>
              <a:t>finance</a:t>
            </a:r>
            <a:r>
              <a:rPr lang="sv-SE" sz="3200" dirty="0" smtClean="0">
                <a:solidFill>
                  <a:srgbClr val="00B0F0"/>
                </a:solidFill>
              </a:rPr>
              <a:t> </a:t>
            </a:r>
            <a:r>
              <a:rPr lang="sv-SE" sz="3200" dirty="0" err="1" smtClean="0">
                <a:solidFill>
                  <a:srgbClr val="00B0F0"/>
                </a:solidFill>
              </a:rPr>
              <a:t>boost</a:t>
            </a:r>
            <a:r>
              <a:rPr lang="sv-SE" sz="3200" dirty="0" smtClean="0">
                <a:solidFill>
                  <a:srgbClr val="00B0F0"/>
                </a:solidFill>
              </a:rPr>
              <a:t> the GDP </a:t>
            </a:r>
            <a:r>
              <a:rPr lang="sv-SE" sz="3200" dirty="0" err="1" smtClean="0">
                <a:solidFill>
                  <a:srgbClr val="00B0F0"/>
                </a:solidFill>
              </a:rPr>
              <a:t>with</a:t>
            </a:r>
            <a:r>
              <a:rPr lang="sv-SE" sz="3200" dirty="0" smtClean="0">
                <a:solidFill>
                  <a:srgbClr val="00B0F0"/>
                </a:solidFill>
              </a:rPr>
              <a:t> HSR</a:t>
            </a:r>
            <a:endParaRPr lang="sv-SE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8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48" t="32134" r="65552" b="16444"/>
          <a:stretch>
            <a:fillRect/>
          </a:stretch>
        </p:blipFill>
        <p:spPr bwMode="auto">
          <a:xfrm>
            <a:off x="395536" y="260648"/>
            <a:ext cx="248616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30000" contrast="30000"/>
          </a:blip>
          <a:srcRect t="31055" r="65094" b="13915"/>
          <a:stretch>
            <a:fillRect/>
          </a:stretch>
        </p:blipFill>
        <p:spPr bwMode="auto">
          <a:xfrm>
            <a:off x="3347864" y="-1"/>
            <a:ext cx="5796136" cy="664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ktangel 4"/>
          <p:cNvSpPr/>
          <p:nvPr/>
        </p:nvSpPr>
        <p:spPr>
          <a:xfrm>
            <a:off x="395536" y="1772816"/>
            <a:ext cx="1512168" cy="1440160"/>
          </a:xfrm>
          <a:prstGeom prst="rect">
            <a:avLst/>
          </a:prstGeom>
          <a:solidFill>
            <a:srgbClr val="00B05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Rak 6"/>
          <p:cNvCxnSpPr/>
          <p:nvPr/>
        </p:nvCxnSpPr>
        <p:spPr>
          <a:xfrm rot="5400000" flipH="1" flipV="1">
            <a:off x="1741376" y="166328"/>
            <a:ext cx="1772816" cy="14401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Koppling 13"/>
          <p:cNvSpPr/>
          <p:nvPr/>
        </p:nvSpPr>
        <p:spPr>
          <a:xfrm>
            <a:off x="4283968" y="3140968"/>
            <a:ext cx="144016" cy="144016"/>
          </a:xfrm>
          <a:prstGeom prst="flowChartConnector">
            <a:avLst/>
          </a:prstGeom>
          <a:solidFill>
            <a:schemeClr val="bg1"/>
          </a:solidFill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Koppling 14"/>
          <p:cNvSpPr/>
          <p:nvPr/>
        </p:nvSpPr>
        <p:spPr>
          <a:xfrm>
            <a:off x="5940152" y="2492896"/>
            <a:ext cx="144016" cy="144016"/>
          </a:xfrm>
          <a:prstGeom prst="flowChartConnector">
            <a:avLst/>
          </a:prstGeom>
          <a:solidFill>
            <a:schemeClr val="bg1"/>
          </a:solidFill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Koppling 15"/>
          <p:cNvSpPr/>
          <p:nvPr/>
        </p:nvSpPr>
        <p:spPr>
          <a:xfrm>
            <a:off x="5796136" y="188640"/>
            <a:ext cx="144016" cy="144016"/>
          </a:xfrm>
          <a:prstGeom prst="flowChartConnector">
            <a:avLst/>
          </a:prstGeom>
          <a:solidFill>
            <a:schemeClr val="bg1"/>
          </a:solidFill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Koppling 16"/>
          <p:cNvSpPr/>
          <p:nvPr/>
        </p:nvSpPr>
        <p:spPr>
          <a:xfrm>
            <a:off x="4139952" y="2348880"/>
            <a:ext cx="144016" cy="144016"/>
          </a:xfrm>
          <a:prstGeom prst="flowChartConnector">
            <a:avLst/>
          </a:prstGeom>
          <a:solidFill>
            <a:schemeClr val="bg1"/>
          </a:solidFill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Koppling 17"/>
          <p:cNvSpPr/>
          <p:nvPr/>
        </p:nvSpPr>
        <p:spPr>
          <a:xfrm>
            <a:off x="6372200" y="4005064"/>
            <a:ext cx="144016" cy="144016"/>
          </a:xfrm>
          <a:prstGeom prst="flowChartConnector">
            <a:avLst/>
          </a:prstGeom>
          <a:solidFill>
            <a:schemeClr val="bg1"/>
          </a:solidFill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Koppling 18"/>
          <p:cNvSpPr/>
          <p:nvPr/>
        </p:nvSpPr>
        <p:spPr>
          <a:xfrm>
            <a:off x="7092280" y="3933056"/>
            <a:ext cx="144016" cy="144016"/>
          </a:xfrm>
          <a:prstGeom prst="flowChartConnector">
            <a:avLst/>
          </a:prstGeom>
          <a:solidFill>
            <a:schemeClr val="bg1"/>
          </a:solidFill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Koppling 19"/>
          <p:cNvSpPr/>
          <p:nvPr/>
        </p:nvSpPr>
        <p:spPr>
          <a:xfrm>
            <a:off x="8388424" y="2852936"/>
            <a:ext cx="144016" cy="144016"/>
          </a:xfrm>
          <a:prstGeom prst="flowChartConnector">
            <a:avLst/>
          </a:prstGeom>
          <a:solidFill>
            <a:schemeClr val="bg1"/>
          </a:solidFill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Koppling 20"/>
          <p:cNvSpPr/>
          <p:nvPr/>
        </p:nvSpPr>
        <p:spPr>
          <a:xfrm>
            <a:off x="6588224" y="5085184"/>
            <a:ext cx="144016" cy="144016"/>
          </a:xfrm>
          <a:prstGeom prst="flowChartConnector">
            <a:avLst/>
          </a:prstGeom>
          <a:solidFill>
            <a:schemeClr val="bg1"/>
          </a:solidFill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Koppling 21"/>
          <p:cNvSpPr/>
          <p:nvPr/>
        </p:nvSpPr>
        <p:spPr>
          <a:xfrm>
            <a:off x="5580112" y="6309320"/>
            <a:ext cx="144016" cy="144016"/>
          </a:xfrm>
          <a:prstGeom prst="flowChartConnector">
            <a:avLst/>
          </a:prstGeom>
          <a:solidFill>
            <a:schemeClr val="bg1"/>
          </a:solidFill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Koppling 22"/>
          <p:cNvSpPr/>
          <p:nvPr/>
        </p:nvSpPr>
        <p:spPr>
          <a:xfrm>
            <a:off x="5652120" y="4437112"/>
            <a:ext cx="144016" cy="144016"/>
          </a:xfrm>
          <a:prstGeom prst="flowChartConnector">
            <a:avLst/>
          </a:prstGeom>
          <a:solidFill>
            <a:schemeClr val="bg1"/>
          </a:solidFill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Koppling 23"/>
          <p:cNvSpPr/>
          <p:nvPr/>
        </p:nvSpPr>
        <p:spPr>
          <a:xfrm>
            <a:off x="5796136" y="5301208"/>
            <a:ext cx="144016" cy="144016"/>
          </a:xfrm>
          <a:prstGeom prst="flowChartConnector">
            <a:avLst/>
          </a:prstGeom>
          <a:solidFill>
            <a:schemeClr val="bg1"/>
          </a:solidFill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Koppling 24"/>
          <p:cNvSpPr/>
          <p:nvPr/>
        </p:nvSpPr>
        <p:spPr>
          <a:xfrm>
            <a:off x="5292080" y="3429000"/>
            <a:ext cx="144016" cy="144016"/>
          </a:xfrm>
          <a:prstGeom prst="flowChartConnector">
            <a:avLst/>
          </a:prstGeom>
          <a:solidFill>
            <a:schemeClr val="bg1"/>
          </a:solidFill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Koppling 25"/>
          <p:cNvSpPr/>
          <p:nvPr/>
        </p:nvSpPr>
        <p:spPr>
          <a:xfrm>
            <a:off x="7668344" y="3429000"/>
            <a:ext cx="144016" cy="144016"/>
          </a:xfrm>
          <a:prstGeom prst="flowChartConnector">
            <a:avLst/>
          </a:prstGeom>
          <a:solidFill>
            <a:schemeClr val="bg1"/>
          </a:solidFill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textruta 26"/>
          <p:cNvSpPr txBox="1"/>
          <p:nvPr/>
        </p:nvSpPr>
        <p:spPr>
          <a:xfrm>
            <a:off x="4572000" y="4293096"/>
            <a:ext cx="982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chemeClr val="bg1"/>
                </a:solidFill>
              </a:rPr>
              <a:t>ÅLBORG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28" name="textruta 27"/>
          <p:cNvSpPr txBox="1"/>
          <p:nvPr/>
        </p:nvSpPr>
        <p:spPr>
          <a:xfrm>
            <a:off x="4788024" y="5445224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chemeClr val="bg1"/>
                </a:solidFill>
              </a:rPr>
              <a:t>ODENSE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29" name="textruta 28"/>
          <p:cNvSpPr txBox="1"/>
          <p:nvPr/>
        </p:nvSpPr>
        <p:spPr>
          <a:xfrm>
            <a:off x="6876256" y="5013176"/>
            <a:ext cx="14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chemeClr val="bg1"/>
                </a:solidFill>
              </a:rPr>
              <a:t>KÖPENHAMN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30" name="textruta 29"/>
          <p:cNvSpPr txBox="1"/>
          <p:nvPr/>
        </p:nvSpPr>
        <p:spPr>
          <a:xfrm>
            <a:off x="5868144" y="6165304"/>
            <a:ext cx="1228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chemeClr val="bg1"/>
                </a:solidFill>
              </a:rPr>
              <a:t>HAMBURG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31" name="textruta 30"/>
          <p:cNvSpPr txBox="1"/>
          <p:nvPr/>
        </p:nvSpPr>
        <p:spPr>
          <a:xfrm>
            <a:off x="7236296" y="4005064"/>
            <a:ext cx="1325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chemeClr val="bg1"/>
                </a:solidFill>
              </a:rPr>
              <a:t>JÖNKÖPING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32" name="textruta 31"/>
          <p:cNvSpPr txBox="1"/>
          <p:nvPr/>
        </p:nvSpPr>
        <p:spPr>
          <a:xfrm>
            <a:off x="7635767" y="3573016"/>
            <a:ext cx="1508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chemeClr val="bg1"/>
                </a:solidFill>
              </a:rPr>
              <a:t>NORRKÖPING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33" name="textruta 32"/>
          <p:cNvSpPr txBox="1"/>
          <p:nvPr/>
        </p:nvSpPr>
        <p:spPr>
          <a:xfrm>
            <a:off x="7739898" y="2420888"/>
            <a:ext cx="1404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chemeClr val="bg1"/>
                </a:solidFill>
              </a:rPr>
              <a:t>STOCKHOLM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34" name="textruta 33"/>
          <p:cNvSpPr txBox="1"/>
          <p:nvPr/>
        </p:nvSpPr>
        <p:spPr>
          <a:xfrm>
            <a:off x="5076056" y="3861048"/>
            <a:ext cx="1269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chemeClr val="bg1"/>
                </a:solidFill>
              </a:rPr>
              <a:t>GÖTEBORG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35" name="textruta 34"/>
          <p:cNvSpPr txBox="1"/>
          <p:nvPr/>
        </p:nvSpPr>
        <p:spPr>
          <a:xfrm>
            <a:off x="3563888" y="1916832"/>
            <a:ext cx="966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chemeClr val="bg1"/>
                </a:solidFill>
              </a:rPr>
              <a:t>BERGEN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36" name="textruta 35"/>
          <p:cNvSpPr txBox="1"/>
          <p:nvPr/>
        </p:nvSpPr>
        <p:spPr>
          <a:xfrm>
            <a:off x="6084168" y="2132856"/>
            <a:ext cx="698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chemeClr val="bg1"/>
                </a:solidFill>
              </a:rPr>
              <a:t>OSLO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37" name="textruta 36"/>
          <p:cNvSpPr txBox="1"/>
          <p:nvPr/>
        </p:nvSpPr>
        <p:spPr>
          <a:xfrm>
            <a:off x="3419872" y="3284984"/>
            <a:ext cx="131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chemeClr val="bg1"/>
                </a:solidFill>
              </a:rPr>
              <a:t>STAVANGER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38" name="textruta 37"/>
          <p:cNvSpPr txBox="1"/>
          <p:nvPr/>
        </p:nvSpPr>
        <p:spPr>
          <a:xfrm>
            <a:off x="4355976" y="188640"/>
            <a:ext cx="1400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chemeClr val="bg1"/>
                </a:solidFill>
              </a:rPr>
              <a:t>TRONDHEIM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39" name="textruta 38"/>
          <p:cNvSpPr txBox="1"/>
          <p:nvPr/>
        </p:nvSpPr>
        <p:spPr>
          <a:xfrm>
            <a:off x="3779912" y="3573016"/>
            <a:ext cx="1619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chemeClr val="bg1"/>
                </a:solidFill>
              </a:rPr>
              <a:t>KRISTIANSAND</a:t>
            </a:r>
            <a:endParaRPr lang="sv-SE" b="1" dirty="0">
              <a:solidFill>
                <a:schemeClr val="bg1"/>
              </a:solidFill>
            </a:endParaRPr>
          </a:p>
        </p:txBody>
      </p:sp>
      <p:cxnSp>
        <p:nvCxnSpPr>
          <p:cNvPr id="41" name="Rak 40"/>
          <p:cNvCxnSpPr>
            <a:stCxn id="19" idx="3"/>
            <a:endCxn id="21" idx="5"/>
          </p:cNvCxnSpPr>
          <p:nvPr/>
        </p:nvCxnSpPr>
        <p:spPr>
          <a:xfrm rot="5400000">
            <a:off x="6336196" y="4430934"/>
            <a:ext cx="1152128" cy="402222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ak 56"/>
          <p:cNvCxnSpPr>
            <a:endCxn id="18" idx="4"/>
          </p:cNvCxnSpPr>
          <p:nvPr/>
        </p:nvCxnSpPr>
        <p:spPr>
          <a:xfrm rot="16200000" flipH="1">
            <a:off x="5436096" y="3140967"/>
            <a:ext cx="1584179" cy="43204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ak 61"/>
          <p:cNvCxnSpPr>
            <a:endCxn id="21" idx="5"/>
          </p:cNvCxnSpPr>
          <p:nvPr/>
        </p:nvCxnSpPr>
        <p:spPr>
          <a:xfrm rot="16200000" flipH="1">
            <a:off x="6048164" y="4545123"/>
            <a:ext cx="1059029" cy="26694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ak 69"/>
          <p:cNvCxnSpPr>
            <a:stCxn id="22" idx="7"/>
          </p:cNvCxnSpPr>
          <p:nvPr/>
        </p:nvCxnSpPr>
        <p:spPr>
          <a:xfrm rot="5400000" flipH="1" flipV="1">
            <a:off x="5595025" y="5265205"/>
            <a:ext cx="1173219" cy="957195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ak 71"/>
          <p:cNvCxnSpPr>
            <a:stCxn id="26" idx="6"/>
          </p:cNvCxnSpPr>
          <p:nvPr/>
        </p:nvCxnSpPr>
        <p:spPr>
          <a:xfrm flipV="1">
            <a:off x="7812360" y="2924945"/>
            <a:ext cx="648071" cy="57606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ak 73"/>
          <p:cNvCxnSpPr>
            <a:stCxn id="18" idx="6"/>
            <a:endCxn id="19" idx="3"/>
          </p:cNvCxnSpPr>
          <p:nvPr/>
        </p:nvCxnSpPr>
        <p:spPr>
          <a:xfrm flipV="1">
            <a:off x="6516216" y="4055981"/>
            <a:ext cx="597155" cy="21091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ruta 85"/>
          <p:cNvSpPr txBox="1"/>
          <p:nvPr/>
        </p:nvSpPr>
        <p:spPr>
          <a:xfrm>
            <a:off x="323528" y="3356992"/>
            <a:ext cx="244490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FROM </a:t>
            </a:r>
            <a:r>
              <a:rPr lang="sv-SE" b="1" dirty="0" smtClean="0"/>
              <a:t>OSLO </a:t>
            </a:r>
            <a:r>
              <a:rPr lang="sv-SE" dirty="0" smtClean="0"/>
              <a:t>TO:</a:t>
            </a:r>
          </a:p>
          <a:p>
            <a:r>
              <a:rPr lang="sv-SE" dirty="0" smtClean="0"/>
              <a:t>GÖTEBORG	1:15</a:t>
            </a:r>
          </a:p>
          <a:p>
            <a:r>
              <a:rPr lang="sv-SE" dirty="0" smtClean="0"/>
              <a:t>KÖPENHAMN	2:30</a:t>
            </a:r>
          </a:p>
          <a:p>
            <a:r>
              <a:rPr lang="sv-SE" dirty="0" smtClean="0"/>
              <a:t>STOCKHOLM	3:15</a:t>
            </a:r>
          </a:p>
          <a:p>
            <a:endParaRPr lang="sv-SE" dirty="0" smtClean="0"/>
          </a:p>
          <a:p>
            <a:r>
              <a:rPr lang="sv-SE" dirty="0" smtClean="0"/>
              <a:t>FROM </a:t>
            </a:r>
            <a:r>
              <a:rPr lang="sv-SE" b="1" dirty="0" smtClean="0"/>
              <a:t>GÖTEBORG</a:t>
            </a:r>
            <a:r>
              <a:rPr lang="sv-SE" dirty="0" smtClean="0"/>
              <a:t> TO:</a:t>
            </a:r>
          </a:p>
          <a:p>
            <a:r>
              <a:rPr lang="sv-SE" dirty="0" smtClean="0"/>
              <a:t>OSLO		1:15</a:t>
            </a:r>
          </a:p>
          <a:p>
            <a:r>
              <a:rPr lang="sv-SE" dirty="0" smtClean="0"/>
              <a:t>STOCKHOLM	2:00</a:t>
            </a:r>
            <a:br>
              <a:rPr lang="sv-SE" dirty="0" smtClean="0"/>
            </a:br>
            <a:r>
              <a:rPr lang="sv-SE" dirty="0" smtClean="0"/>
              <a:t>KÖPENHAMN	1:15</a:t>
            </a:r>
            <a:endParaRPr lang="sv-SE" dirty="0"/>
          </a:p>
        </p:txBody>
      </p:sp>
      <p:cxnSp>
        <p:nvCxnSpPr>
          <p:cNvPr id="51" name="Rak 50"/>
          <p:cNvCxnSpPr>
            <a:stCxn id="19" idx="4"/>
            <a:endCxn id="26" idx="2"/>
          </p:cNvCxnSpPr>
          <p:nvPr/>
        </p:nvCxnSpPr>
        <p:spPr>
          <a:xfrm flipV="1">
            <a:off x="7164288" y="3501008"/>
            <a:ext cx="504056" cy="576064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k 53"/>
          <p:cNvCxnSpPr/>
          <p:nvPr/>
        </p:nvCxnSpPr>
        <p:spPr>
          <a:xfrm flipV="1">
            <a:off x="6516216" y="3140968"/>
            <a:ext cx="864096" cy="86409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k 55"/>
          <p:cNvCxnSpPr/>
          <p:nvPr/>
        </p:nvCxnSpPr>
        <p:spPr>
          <a:xfrm>
            <a:off x="7380312" y="3140968"/>
            <a:ext cx="86409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ruta 62"/>
          <p:cNvSpPr txBox="1"/>
          <p:nvPr/>
        </p:nvSpPr>
        <p:spPr>
          <a:xfrm rot="4458784">
            <a:off x="6043126" y="3078960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chemeClr val="bg1"/>
                </a:solidFill>
              </a:rPr>
              <a:t>1:15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65" name="textruta 64"/>
          <p:cNvSpPr txBox="1"/>
          <p:nvPr/>
        </p:nvSpPr>
        <p:spPr>
          <a:xfrm rot="4458784">
            <a:off x="6403167" y="4375102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chemeClr val="bg1"/>
                </a:solidFill>
              </a:rPr>
              <a:t>1:15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67" name="textruta 66"/>
          <p:cNvSpPr txBox="1"/>
          <p:nvPr/>
        </p:nvSpPr>
        <p:spPr>
          <a:xfrm rot="18645097">
            <a:off x="7032746" y="3482534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chemeClr val="bg1"/>
                </a:solidFill>
              </a:rPr>
              <a:t>2:00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69" name="Koppling 68"/>
          <p:cNvSpPr/>
          <p:nvPr/>
        </p:nvSpPr>
        <p:spPr>
          <a:xfrm>
            <a:off x="5652120" y="4869160"/>
            <a:ext cx="144016" cy="144016"/>
          </a:xfrm>
          <a:prstGeom prst="flowChartConnector">
            <a:avLst/>
          </a:prstGeom>
          <a:solidFill>
            <a:schemeClr val="bg1"/>
          </a:solidFill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1" name="textruta 70"/>
          <p:cNvSpPr txBox="1"/>
          <p:nvPr/>
        </p:nvSpPr>
        <p:spPr>
          <a:xfrm>
            <a:off x="4788024" y="4797152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chemeClr val="bg1"/>
                </a:solidFill>
              </a:rPr>
              <a:t>ÅRHUS</a:t>
            </a:r>
            <a:endParaRPr lang="sv-S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44882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1774" t="29159" r="21379" b="18879"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Frihandsfigur 4"/>
          <p:cNvSpPr/>
          <p:nvPr/>
        </p:nvSpPr>
        <p:spPr>
          <a:xfrm>
            <a:off x="4343400" y="2962275"/>
            <a:ext cx="2924175" cy="552450"/>
          </a:xfrm>
          <a:custGeom>
            <a:avLst/>
            <a:gdLst>
              <a:gd name="connsiteX0" fmla="*/ 0 w 2924175"/>
              <a:gd name="connsiteY0" fmla="*/ 352425 h 552450"/>
              <a:gd name="connsiteX1" fmla="*/ 438150 w 2924175"/>
              <a:gd name="connsiteY1" fmla="*/ 247650 h 552450"/>
              <a:gd name="connsiteX2" fmla="*/ 666750 w 2924175"/>
              <a:gd name="connsiteY2" fmla="*/ 209550 h 552450"/>
              <a:gd name="connsiteX3" fmla="*/ 885825 w 2924175"/>
              <a:gd name="connsiteY3" fmla="*/ 19050 h 552450"/>
              <a:gd name="connsiteX4" fmla="*/ 1152525 w 2924175"/>
              <a:gd name="connsiteY4" fmla="*/ 57150 h 552450"/>
              <a:gd name="connsiteX5" fmla="*/ 1524000 w 2924175"/>
              <a:gd name="connsiteY5" fmla="*/ 0 h 552450"/>
              <a:gd name="connsiteX6" fmla="*/ 1828800 w 2924175"/>
              <a:gd name="connsiteY6" fmla="*/ 57150 h 552450"/>
              <a:gd name="connsiteX7" fmla="*/ 2019300 w 2924175"/>
              <a:gd name="connsiteY7" fmla="*/ 123825 h 552450"/>
              <a:gd name="connsiteX8" fmla="*/ 2114550 w 2924175"/>
              <a:gd name="connsiteY8" fmla="*/ 342900 h 552450"/>
              <a:gd name="connsiteX9" fmla="*/ 2295525 w 2924175"/>
              <a:gd name="connsiteY9" fmla="*/ 514350 h 552450"/>
              <a:gd name="connsiteX10" fmla="*/ 2847975 w 2924175"/>
              <a:gd name="connsiteY10" fmla="*/ 552450 h 552450"/>
              <a:gd name="connsiteX11" fmla="*/ 2924175 w 2924175"/>
              <a:gd name="connsiteY11" fmla="*/ 466725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24175" h="552450">
                <a:moveTo>
                  <a:pt x="0" y="352425"/>
                </a:moveTo>
                <a:lnTo>
                  <a:pt x="438150" y="247650"/>
                </a:lnTo>
                <a:lnTo>
                  <a:pt x="666750" y="209550"/>
                </a:lnTo>
                <a:lnTo>
                  <a:pt x="885825" y="19050"/>
                </a:lnTo>
                <a:lnTo>
                  <a:pt x="1152525" y="57150"/>
                </a:lnTo>
                <a:lnTo>
                  <a:pt x="1524000" y="0"/>
                </a:lnTo>
                <a:lnTo>
                  <a:pt x="1828800" y="57150"/>
                </a:lnTo>
                <a:lnTo>
                  <a:pt x="2019300" y="123825"/>
                </a:lnTo>
                <a:lnTo>
                  <a:pt x="2114550" y="342900"/>
                </a:lnTo>
                <a:lnTo>
                  <a:pt x="2295525" y="514350"/>
                </a:lnTo>
                <a:lnTo>
                  <a:pt x="2847975" y="552450"/>
                </a:lnTo>
                <a:lnTo>
                  <a:pt x="2924175" y="466725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Frihandsfigur 5"/>
          <p:cNvSpPr/>
          <p:nvPr/>
        </p:nvSpPr>
        <p:spPr>
          <a:xfrm>
            <a:off x="5476875" y="3028950"/>
            <a:ext cx="1028700" cy="533400"/>
          </a:xfrm>
          <a:custGeom>
            <a:avLst/>
            <a:gdLst>
              <a:gd name="connsiteX0" fmla="*/ 0 w 1028700"/>
              <a:gd name="connsiteY0" fmla="*/ 0 h 533400"/>
              <a:gd name="connsiteX1" fmla="*/ 295275 w 1028700"/>
              <a:gd name="connsiteY1" fmla="*/ 104775 h 533400"/>
              <a:gd name="connsiteX2" fmla="*/ 533400 w 1028700"/>
              <a:gd name="connsiteY2" fmla="*/ 171450 h 533400"/>
              <a:gd name="connsiteX3" fmla="*/ 800100 w 1028700"/>
              <a:gd name="connsiteY3" fmla="*/ 247650 h 533400"/>
              <a:gd name="connsiteX4" fmla="*/ 1028700 w 1028700"/>
              <a:gd name="connsiteY4" fmla="*/ 314325 h 533400"/>
              <a:gd name="connsiteX5" fmla="*/ 790575 w 1028700"/>
              <a:gd name="connsiteY5" fmla="*/ 371475 h 533400"/>
              <a:gd name="connsiteX6" fmla="*/ 685800 w 1028700"/>
              <a:gd name="connsiteY6" fmla="*/ 447675 h 533400"/>
              <a:gd name="connsiteX7" fmla="*/ 504825 w 1028700"/>
              <a:gd name="connsiteY7" fmla="*/ 447675 h 533400"/>
              <a:gd name="connsiteX8" fmla="*/ 285750 w 1028700"/>
              <a:gd name="connsiteY8" fmla="*/ 533400 h 533400"/>
              <a:gd name="connsiteX9" fmla="*/ 200025 w 1028700"/>
              <a:gd name="connsiteY9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8700" h="533400">
                <a:moveTo>
                  <a:pt x="0" y="0"/>
                </a:moveTo>
                <a:lnTo>
                  <a:pt x="295275" y="104775"/>
                </a:lnTo>
                <a:lnTo>
                  <a:pt x="533400" y="171450"/>
                </a:lnTo>
                <a:lnTo>
                  <a:pt x="800100" y="247650"/>
                </a:lnTo>
                <a:lnTo>
                  <a:pt x="1028700" y="314325"/>
                </a:lnTo>
                <a:lnTo>
                  <a:pt x="790575" y="371475"/>
                </a:lnTo>
                <a:lnTo>
                  <a:pt x="685800" y="447675"/>
                </a:lnTo>
                <a:lnTo>
                  <a:pt x="504825" y="447675"/>
                </a:lnTo>
                <a:lnTo>
                  <a:pt x="285750" y="533400"/>
                </a:lnTo>
                <a:lnTo>
                  <a:pt x="200025" y="533400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Frihandsfigur 6"/>
          <p:cNvSpPr/>
          <p:nvPr/>
        </p:nvSpPr>
        <p:spPr>
          <a:xfrm>
            <a:off x="4295775" y="3228975"/>
            <a:ext cx="1238250" cy="371475"/>
          </a:xfrm>
          <a:custGeom>
            <a:avLst/>
            <a:gdLst>
              <a:gd name="connsiteX0" fmla="*/ 1238250 w 1238250"/>
              <a:gd name="connsiteY0" fmla="*/ 314325 h 371475"/>
              <a:gd name="connsiteX1" fmla="*/ 1038225 w 1238250"/>
              <a:gd name="connsiteY1" fmla="*/ 333375 h 371475"/>
              <a:gd name="connsiteX2" fmla="*/ 952500 w 1238250"/>
              <a:gd name="connsiteY2" fmla="*/ 361950 h 371475"/>
              <a:gd name="connsiteX3" fmla="*/ 742950 w 1238250"/>
              <a:gd name="connsiteY3" fmla="*/ 371475 h 371475"/>
              <a:gd name="connsiteX4" fmla="*/ 657225 w 1238250"/>
              <a:gd name="connsiteY4" fmla="*/ 352425 h 371475"/>
              <a:gd name="connsiteX5" fmla="*/ 619125 w 1238250"/>
              <a:gd name="connsiteY5" fmla="*/ 266700 h 371475"/>
              <a:gd name="connsiteX6" fmla="*/ 504825 w 1238250"/>
              <a:gd name="connsiteY6" fmla="*/ 161925 h 371475"/>
              <a:gd name="connsiteX7" fmla="*/ 409575 w 1238250"/>
              <a:gd name="connsiteY7" fmla="*/ 123825 h 371475"/>
              <a:gd name="connsiteX8" fmla="*/ 295275 w 1238250"/>
              <a:gd name="connsiteY8" fmla="*/ 95250 h 371475"/>
              <a:gd name="connsiteX9" fmla="*/ 200025 w 1238250"/>
              <a:gd name="connsiteY9" fmla="*/ 85725 h 371475"/>
              <a:gd name="connsiteX10" fmla="*/ 95250 w 1238250"/>
              <a:gd name="connsiteY10" fmla="*/ 66675 h 371475"/>
              <a:gd name="connsiteX11" fmla="*/ 0 w 1238250"/>
              <a:gd name="connsiteY11" fmla="*/ 0 h 371475"/>
              <a:gd name="connsiteX12" fmla="*/ 0 w 1238250"/>
              <a:gd name="connsiteY12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8250" h="371475">
                <a:moveTo>
                  <a:pt x="1238250" y="314325"/>
                </a:moveTo>
                <a:lnTo>
                  <a:pt x="1038225" y="333375"/>
                </a:lnTo>
                <a:lnTo>
                  <a:pt x="952500" y="361950"/>
                </a:lnTo>
                <a:lnTo>
                  <a:pt x="742950" y="371475"/>
                </a:lnTo>
                <a:lnTo>
                  <a:pt x="657225" y="352425"/>
                </a:lnTo>
                <a:lnTo>
                  <a:pt x="619125" y="266700"/>
                </a:lnTo>
                <a:lnTo>
                  <a:pt x="504825" y="161925"/>
                </a:lnTo>
                <a:lnTo>
                  <a:pt x="409575" y="123825"/>
                </a:lnTo>
                <a:lnTo>
                  <a:pt x="295275" y="95250"/>
                </a:lnTo>
                <a:lnTo>
                  <a:pt x="200025" y="85725"/>
                </a:lnTo>
                <a:lnTo>
                  <a:pt x="95250" y="66675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ihandsfigur 7"/>
          <p:cNvSpPr/>
          <p:nvPr/>
        </p:nvSpPr>
        <p:spPr>
          <a:xfrm>
            <a:off x="7038975" y="3524250"/>
            <a:ext cx="323850" cy="1114425"/>
          </a:xfrm>
          <a:custGeom>
            <a:avLst/>
            <a:gdLst>
              <a:gd name="connsiteX0" fmla="*/ 161925 w 323850"/>
              <a:gd name="connsiteY0" fmla="*/ 0 h 1114425"/>
              <a:gd name="connsiteX1" fmla="*/ 323850 w 323850"/>
              <a:gd name="connsiteY1" fmla="*/ 485775 h 1114425"/>
              <a:gd name="connsiteX2" fmla="*/ 171450 w 323850"/>
              <a:gd name="connsiteY2" fmla="*/ 485775 h 1114425"/>
              <a:gd name="connsiteX3" fmla="*/ 95250 w 323850"/>
              <a:gd name="connsiteY3" fmla="*/ 504825 h 1114425"/>
              <a:gd name="connsiteX4" fmla="*/ 57150 w 323850"/>
              <a:gd name="connsiteY4" fmla="*/ 609600 h 1114425"/>
              <a:gd name="connsiteX5" fmla="*/ 28575 w 323850"/>
              <a:gd name="connsiteY5" fmla="*/ 685800 h 1114425"/>
              <a:gd name="connsiteX6" fmla="*/ 19050 w 323850"/>
              <a:gd name="connsiteY6" fmla="*/ 762000 h 1114425"/>
              <a:gd name="connsiteX7" fmla="*/ 0 w 323850"/>
              <a:gd name="connsiteY7" fmla="*/ 857250 h 1114425"/>
              <a:gd name="connsiteX8" fmla="*/ 9525 w 323850"/>
              <a:gd name="connsiteY8" fmla="*/ 904875 h 1114425"/>
              <a:gd name="connsiteX9" fmla="*/ 161925 w 323850"/>
              <a:gd name="connsiteY9" fmla="*/ 1114425 h 111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850" h="1114425">
                <a:moveTo>
                  <a:pt x="161925" y="0"/>
                </a:moveTo>
                <a:lnTo>
                  <a:pt x="323850" y="485775"/>
                </a:lnTo>
                <a:lnTo>
                  <a:pt x="171450" y="485775"/>
                </a:lnTo>
                <a:lnTo>
                  <a:pt x="95250" y="504825"/>
                </a:lnTo>
                <a:lnTo>
                  <a:pt x="57150" y="609600"/>
                </a:lnTo>
                <a:lnTo>
                  <a:pt x="28575" y="685800"/>
                </a:lnTo>
                <a:lnTo>
                  <a:pt x="19050" y="762000"/>
                </a:lnTo>
                <a:lnTo>
                  <a:pt x="0" y="857250"/>
                </a:lnTo>
                <a:lnTo>
                  <a:pt x="9525" y="904875"/>
                </a:lnTo>
                <a:lnTo>
                  <a:pt x="161925" y="1114425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ihandsfigur 8"/>
          <p:cNvSpPr/>
          <p:nvPr/>
        </p:nvSpPr>
        <p:spPr>
          <a:xfrm>
            <a:off x="6124575" y="3743325"/>
            <a:ext cx="619125" cy="695325"/>
          </a:xfrm>
          <a:custGeom>
            <a:avLst/>
            <a:gdLst>
              <a:gd name="connsiteX0" fmla="*/ 619125 w 619125"/>
              <a:gd name="connsiteY0" fmla="*/ 304800 h 695325"/>
              <a:gd name="connsiteX1" fmla="*/ 314325 w 619125"/>
              <a:gd name="connsiteY1" fmla="*/ 180975 h 695325"/>
              <a:gd name="connsiteX2" fmla="*/ 0 w 619125"/>
              <a:gd name="connsiteY2" fmla="*/ 0 h 695325"/>
              <a:gd name="connsiteX3" fmla="*/ 123825 w 619125"/>
              <a:gd name="connsiteY3" fmla="*/ 76200 h 695325"/>
              <a:gd name="connsiteX4" fmla="*/ 190500 w 619125"/>
              <a:gd name="connsiteY4" fmla="*/ 304800 h 695325"/>
              <a:gd name="connsiteX5" fmla="*/ 238125 w 619125"/>
              <a:gd name="connsiteY5" fmla="*/ 514350 h 695325"/>
              <a:gd name="connsiteX6" fmla="*/ 352425 w 619125"/>
              <a:gd name="connsiteY6" fmla="*/ 695325 h 695325"/>
              <a:gd name="connsiteX7" fmla="*/ 304800 w 619125"/>
              <a:gd name="connsiteY7" fmla="*/ 628650 h 695325"/>
              <a:gd name="connsiteX8" fmla="*/ 352425 w 619125"/>
              <a:gd name="connsiteY8" fmla="*/ 552450 h 695325"/>
              <a:gd name="connsiteX9" fmla="*/ 457200 w 619125"/>
              <a:gd name="connsiteY9" fmla="*/ 400050 h 695325"/>
              <a:gd name="connsiteX10" fmla="*/ 619125 w 619125"/>
              <a:gd name="connsiteY10" fmla="*/ 304800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9125" h="695325">
                <a:moveTo>
                  <a:pt x="619125" y="304800"/>
                </a:moveTo>
                <a:lnTo>
                  <a:pt x="314325" y="180975"/>
                </a:lnTo>
                <a:lnTo>
                  <a:pt x="0" y="0"/>
                </a:lnTo>
                <a:lnTo>
                  <a:pt x="123825" y="76200"/>
                </a:lnTo>
                <a:lnTo>
                  <a:pt x="190500" y="304800"/>
                </a:lnTo>
                <a:lnTo>
                  <a:pt x="238125" y="514350"/>
                </a:lnTo>
                <a:lnTo>
                  <a:pt x="352425" y="695325"/>
                </a:lnTo>
                <a:lnTo>
                  <a:pt x="304800" y="628650"/>
                </a:lnTo>
                <a:lnTo>
                  <a:pt x="352425" y="552450"/>
                </a:lnTo>
                <a:lnTo>
                  <a:pt x="457200" y="400050"/>
                </a:lnTo>
                <a:lnTo>
                  <a:pt x="619125" y="30480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rihandsfigur 9"/>
          <p:cNvSpPr/>
          <p:nvPr/>
        </p:nvSpPr>
        <p:spPr>
          <a:xfrm>
            <a:off x="5486400" y="3781425"/>
            <a:ext cx="428625" cy="295275"/>
          </a:xfrm>
          <a:custGeom>
            <a:avLst/>
            <a:gdLst>
              <a:gd name="connsiteX0" fmla="*/ 0 w 428625"/>
              <a:gd name="connsiteY0" fmla="*/ 0 h 295275"/>
              <a:gd name="connsiteX1" fmla="*/ 76200 w 428625"/>
              <a:gd name="connsiteY1" fmla="*/ 142875 h 295275"/>
              <a:gd name="connsiteX2" fmla="*/ 209550 w 428625"/>
              <a:gd name="connsiteY2" fmla="*/ 257175 h 295275"/>
              <a:gd name="connsiteX3" fmla="*/ 276225 w 428625"/>
              <a:gd name="connsiteY3" fmla="*/ 276225 h 295275"/>
              <a:gd name="connsiteX4" fmla="*/ 361950 w 428625"/>
              <a:gd name="connsiteY4" fmla="*/ 228600 h 295275"/>
              <a:gd name="connsiteX5" fmla="*/ 428625 w 428625"/>
              <a:gd name="connsiteY5" fmla="*/ 295275 h 295275"/>
              <a:gd name="connsiteX6" fmla="*/ 428625 w 428625"/>
              <a:gd name="connsiteY6" fmla="*/ 295275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8625" h="295275">
                <a:moveTo>
                  <a:pt x="0" y="0"/>
                </a:moveTo>
                <a:lnTo>
                  <a:pt x="76200" y="142875"/>
                </a:lnTo>
                <a:lnTo>
                  <a:pt x="209550" y="257175"/>
                </a:lnTo>
                <a:lnTo>
                  <a:pt x="276225" y="276225"/>
                </a:lnTo>
                <a:lnTo>
                  <a:pt x="361950" y="228600"/>
                </a:lnTo>
                <a:lnTo>
                  <a:pt x="428625" y="295275"/>
                </a:lnTo>
                <a:lnTo>
                  <a:pt x="428625" y="295275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Frihandsfigur 10"/>
          <p:cNvSpPr/>
          <p:nvPr/>
        </p:nvSpPr>
        <p:spPr>
          <a:xfrm>
            <a:off x="4029075" y="3733800"/>
            <a:ext cx="714375" cy="171450"/>
          </a:xfrm>
          <a:custGeom>
            <a:avLst/>
            <a:gdLst>
              <a:gd name="connsiteX0" fmla="*/ 714375 w 714375"/>
              <a:gd name="connsiteY0" fmla="*/ 152400 h 171450"/>
              <a:gd name="connsiteX1" fmla="*/ 600075 w 714375"/>
              <a:gd name="connsiteY1" fmla="*/ 85725 h 171450"/>
              <a:gd name="connsiteX2" fmla="*/ 485775 w 714375"/>
              <a:gd name="connsiteY2" fmla="*/ 85725 h 171450"/>
              <a:gd name="connsiteX3" fmla="*/ 504825 w 714375"/>
              <a:gd name="connsiteY3" fmla="*/ 9525 h 171450"/>
              <a:gd name="connsiteX4" fmla="*/ 333375 w 714375"/>
              <a:gd name="connsiteY4" fmla="*/ 0 h 171450"/>
              <a:gd name="connsiteX5" fmla="*/ 171450 w 714375"/>
              <a:gd name="connsiteY5" fmla="*/ 9525 h 171450"/>
              <a:gd name="connsiteX6" fmla="*/ 95250 w 714375"/>
              <a:gd name="connsiteY6" fmla="*/ 47625 h 171450"/>
              <a:gd name="connsiteX7" fmla="*/ 0 w 714375"/>
              <a:gd name="connsiteY7" fmla="*/ 171450 h 171450"/>
              <a:gd name="connsiteX8" fmla="*/ 0 w 714375"/>
              <a:gd name="connsiteY8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4375" h="171450">
                <a:moveTo>
                  <a:pt x="714375" y="152400"/>
                </a:moveTo>
                <a:lnTo>
                  <a:pt x="600075" y="85725"/>
                </a:lnTo>
                <a:lnTo>
                  <a:pt x="485775" y="85725"/>
                </a:lnTo>
                <a:lnTo>
                  <a:pt x="504825" y="9525"/>
                </a:lnTo>
                <a:lnTo>
                  <a:pt x="333375" y="0"/>
                </a:lnTo>
                <a:lnTo>
                  <a:pt x="171450" y="9525"/>
                </a:lnTo>
                <a:lnTo>
                  <a:pt x="95250" y="47625"/>
                </a:lnTo>
                <a:lnTo>
                  <a:pt x="0" y="171450"/>
                </a:lnTo>
                <a:lnTo>
                  <a:pt x="0" y="171450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Frihandsfigur 11"/>
          <p:cNvSpPr/>
          <p:nvPr/>
        </p:nvSpPr>
        <p:spPr>
          <a:xfrm>
            <a:off x="5391150" y="4067175"/>
            <a:ext cx="76200" cy="95250"/>
          </a:xfrm>
          <a:custGeom>
            <a:avLst/>
            <a:gdLst>
              <a:gd name="connsiteX0" fmla="*/ 0 w 76200"/>
              <a:gd name="connsiteY0" fmla="*/ 0 h 95250"/>
              <a:gd name="connsiteX1" fmla="*/ 19050 w 76200"/>
              <a:gd name="connsiteY1" fmla="*/ 66675 h 95250"/>
              <a:gd name="connsiteX2" fmla="*/ 76200 w 76200"/>
              <a:gd name="connsiteY2" fmla="*/ 95250 h 95250"/>
              <a:gd name="connsiteX3" fmla="*/ 76200 w 76200"/>
              <a:gd name="connsiteY3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" h="95250">
                <a:moveTo>
                  <a:pt x="0" y="0"/>
                </a:moveTo>
                <a:lnTo>
                  <a:pt x="19050" y="66675"/>
                </a:lnTo>
                <a:lnTo>
                  <a:pt x="76200" y="95250"/>
                </a:lnTo>
                <a:lnTo>
                  <a:pt x="76200" y="95250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Frihandsfigur 12"/>
          <p:cNvSpPr/>
          <p:nvPr/>
        </p:nvSpPr>
        <p:spPr>
          <a:xfrm>
            <a:off x="5076825" y="3876675"/>
            <a:ext cx="104775" cy="228600"/>
          </a:xfrm>
          <a:custGeom>
            <a:avLst/>
            <a:gdLst>
              <a:gd name="connsiteX0" fmla="*/ 0 w 104775"/>
              <a:gd name="connsiteY0" fmla="*/ 0 h 228600"/>
              <a:gd name="connsiteX1" fmla="*/ 104775 w 104775"/>
              <a:gd name="connsiteY1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775" h="228600">
                <a:moveTo>
                  <a:pt x="0" y="0"/>
                </a:moveTo>
                <a:lnTo>
                  <a:pt x="104775" y="228600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Frihandsfigur 13"/>
          <p:cNvSpPr/>
          <p:nvPr/>
        </p:nvSpPr>
        <p:spPr>
          <a:xfrm>
            <a:off x="4819650" y="5400675"/>
            <a:ext cx="304800" cy="200025"/>
          </a:xfrm>
          <a:custGeom>
            <a:avLst/>
            <a:gdLst>
              <a:gd name="connsiteX0" fmla="*/ 304800 w 304800"/>
              <a:gd name="connsiteY0" fmla="*/ 85725 h 200025"/>
              <a:gd name="connsiteX1" fmla="*/ 266700 w 304800"/>
              <a:gd name="connsiteY1" fmla="*/ 0 h 200025"/>
              <a:gd name="connsiteX2" fmla="*/ 0 w 304800"/>
              <a:gd name="connsiteY2" fmla="*/ 200025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200025">
                <a:moveTo>
                  <a:pt x="304800" y="85725"/>
                </a:moveTo>
                <a:lnTo>
                  <a:pt x="266700" y="0"/>
                </a:lnTo>
                <a:lnTo>
                  <a:pt x="0" y="200025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Frihandsfigur 14"/>
          <p:cNvSpPr/>
          <p:nvPr/>
        </p:nvSpPr>
        <p:spPr>
          <a:xfrm>
            <a:off x="4838700" y="2905125"/>
            <a:ext cx="400050" cy="66675"/>
          </a:xfrm>
          <a:custGeom>
            <a:avLst/>
            <a:gdLst>
              <a:gd name="connsiteX0" fmla="*/ 400050 w 400050"/>
              <a:gd name="connsiteY0" fmla="*/ 66675 h 66675"/>
              <a:gd name="connsiteX1" fmla="*/ 161925 w 400050"/>
              <a:gd name="connsiteY1" fmla="*/ 28575 h 66675"/>
              <a:gd name="connsiteX2" fmla="*/ 0 w 400050"/>
              <a:gd name="connsiteY2" fmla="*/ 0 h 66675"/>
              <a:gd name="connsiteX3" fmla="*/ 0 w 400050"/>
              <a:gd name="connsiteY3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050" h="66675">
                <a:moveTo>
                  <a:pt x="400050" y="66675"/>
                </a:moveTo>
                <a:lnTo>
                  <a:pt x="161925" y="28575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Frihandsfigur 15"/>
          <p:cNvSpPr/>
          <p:nvPr/>
        </p:nvSpPr>
        <p:spPr>
          <a:xfrm>
            <a:off x="2933700" y="5095875"/>
            <a:ext cx="219075" cy="247650"/>
          </a:xfrm>
          <a:custGeom>
            <a:avLst/>
            <a:gdLst>
              <a:gd name="connsiteX0" fmla="*/ 219075 w 219075"/>
              <a:gd name="connsiteY0" fmla="*/ 209550 h 247650"/>
              <a:gd name="connsiteX1" fmla="*/ 19050 w 219075"/>
              <a:gd name="connsiteY1" fmla="*/ 247650 h 247650"/>
              <a:gd name="connsiteX2" fmla="*/ 0 w 219075"/>
              <a:gd name="connsiteY2" fmla="*/ 133350 h 247650"/>
              <a:gd name="connsiteX3" fmla="*/ 85725 w 219075"/>
              <a:gd name="connsiteY3" fmla="*/ 0 h 247650"/>
              <a:gd name="connsiteX4" fmla="*/ 85725 w 219075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075" h="247650">
                <a:moveTo>
                  <a:pt x="219075" y="209550"/>
                </a:moveTo>
                <a:lnTo>
                  <a:pt x="19050" y="247650"/>
                </a:lnTo>
                <a:lnTo>
                  <a:pt x="0" y="133350"/>
                </a:lnTo>
                <a:lnTo>
                  <a:pt x="85725" y="0"/>
                </a:lnTo>
                <a:lnTo>
                  <a:pt x="85725" y="0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8" name="Rak 17"/>
          <p:cNvCxnSpPr/>
          <p:nvPr/>
        </p:nvCxnSpPr>
        <p:spPr>
          <a:xfrm flipH="1" flipV="1">
            <a:off x="2699792" y="5661248"/>
            <a:ext cx="72008" cy="7200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ihandsfigur 19"/>
          <p:cNvSpPr/>
          <p:nvPr/>
        </p:nvSpPr>
        <p:spPr>
          <a:xfrm>
            <a:off x="1123950" y="3057525"/>
            <a:ext cx="1409700" cy="847725"/>
          </a:xfrm>
          <a:custGeom>
            <a:avLst/>
            <a:gdLst>
              <a:gd name="connsiteX0" fmla="*/ 152400 w 1409700"/>
              <a:gd name="connsiteY0" fmla="*/ 0 h 847725"/>
              <a:gd name="connsiteX1" fmla="*/ 47625 w 1409700"/>
              <a:gd name="connsiteY1" fmla="*/ 276225 h 847725"/>
              <a:gd name="connsiteX2" fmla="*/ 0 w 1409700"/>
              <a:gd name="connsiteY2" fmla="*/ 419100 h 847725"/>
              <a:gd name="connsiteX3" fmla="*/ 66675 w 1409700"/>
              <a:gd name="connsiteY3" fmla="*/ 590550 h 847725"/>
              <a:gd name="connsiteX4" fmla="*/ 400050 w 1409700"/>
              <a:gd name="connsiteY4" fmla="*/ 628650 h 847725"/>
              <a:gd name="connsiteX5" fmla="*/ 609600 w 1409700"/>
              <a:gd name="connsiteY5" fmla="*/ 733425 h 847725"/>
              <a:gd name="connsiteX6" fmla="*/ 647700 w 1409700"/>
              <a:gd name="connsiteY6" fmla="*/ 752475 h 847725"/>
              <a:gd name="connsiteX7" fmla="*/ 885825 w 1409700"/>
              <a:gd name="connsiteY7" fmla="*/ 733425 h 847725"/>
              <a:gd name="connsiteX8" fmla="*/ 990600 w 1409700"/>
              <a:gd name="connsiteY8" fmla="*/ 733425 h 847725"/>
              <a:gd name="connsiteX9" fmla="*/ 971550 w 1409700"/>
              <a:gd name="connsiteY9" fmla="*/ 847725 h 847725"/>
              <a:gd name="connsiteX10" fmla="*/ 990600 w 1409700"/>
              <a:gd name="connsiteY10" fmla="*/ 723900 h 847725"/>
              <a:gd name="connsiteX11" fmla="*/ 1076325 w 1409700"/>
              <a:gd name="connsiteY11" fmla="*/ 619125 h 847725"/>
              <a:gd name="connsiteX12" fmla="*/ 1209675 w 1409700"/>
              <a:gd name="connsiteY12" fmla="*/ 504825 h 847725"/>
              <a:gd name="connsiteX13" fmla="*/ 1409700 w 1409700"/>
              <a:gd name="connsiteY13" fmla="*/ 361950 h 847725"/>
              <a:gd name="connsiteX14" fmla="*/ 1295400 w 1409700"/>
              <a:gd name="connsiteY14" fmla="*/ 285750 h 847725"/>
              <a:gd name="connsiteX15" fmla="*/ 1409700 w 1409700"/>
              <a:gd name="connsiteY15" fmla="*/ 257175 h 847725"/>
              <a:gd name="connsiteX16" fmla="*/ 1143000 w 1409700"/>
              <a:gd name="connsiteY16" fmla="*/ 342900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09700" h="847725">
                <a:moveTo>
                  <a:pt x="152400" y="0"/>
                </a:moveTo>
                <a:lnTo>
                  <a:pt x="47625" y="276225"/>
                </a:lnTo>
                <a:lnTo>
                  <a:pt x="0" y="419100"/>
                </a:lnTo>
                <a:lnTo>
                  <a:pt x="66675" y="590550"/>
                </a:lnTo>
                <a:lnTo>
                  <a:pt x="400050" y="628650"/>
                </a:lnTo>
                <a:lnTo>
                  <a:pt x="609600" y="733425"/>
                </a:lnTo>
                <a:lnTo>
                  <a:pt x="647700" y="752475"/>
                </a:lnTo>
                <a:lnTo>
                  <a:pt x="885825" y="733425"/>
                </a:lnTo>
                <a:lnTo>
                  <a:pt x="990600" y="733425"/>
                </a:lnTo>
                <a:lnTo>
                  <a:pt x="971550" y="847725"/>
                </a:lnTo>
                <a:lnTo>
                  <a:pt x="990600" y="723900"/>
                </a:lnTo>
                <a:lnTo>
                  <a:pt x="1076325" y="619125"/>
                </a:lnTo>
                <a:lnTo>
                  <a:pt x="1209675" y="504825"/>
                </a:lnTo>
                <a:lnTo>
                  <a:pt x="1409700" y="361950"/>
                </a:lnTo>
                <a:lnTo>
                  <a:pt x="1295400" y="285750"/>
                </a:lnTo>
                <a:lnTo>
                  <a:pt x="1409700" y="257175"/>
                </a:lnTo>
                <a:lnTo>
                  <a:pt x="1143000" y="342900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Frihandsfigur 20"/>
          <p:cNvSpPr/>
          <p:nvPr/>
        </p:nvSpPr>
        <p:spPr>
          <a:xfrm>
            <a:off x="1129553" y="3227294"/>
            <a:ext cx="1255059" cy="286871"/>
          </a:xfrm>
          <a:custGeom>
            <a:avLst/>
            <a:gdLst>
              <a:gd name="connsiteX0" fmla="*/ 89647 w 1255059"/>
              <a:gd name="connsiteY0" fmla="*/ 0 h 286871"/>
              <a:gd name="connsiteX1" fmla="*/ 304800 w 1255059"/>
              <a:gd name="connsiteY1" fmla="*/ 251012 h 286871"/>
              <a:gd name="connsiteX2" fmla="*/ 0 w 1255059"/>
              <a:gd name="connsiteY2" fmla="*/ 251012 h 286871"/>
              <a:gd name="connsiteX3" fmla="*/ 914400 w 1255059"/>
              <a:gd name="connsiteY3" fmla="*/ 197224 h 286871"/>
              <a:gd name="connsiteX4" fmla="*/ 1255059 w 1255059"/>
              <a:gd name="connsiteY4" fmla="*/ 286871 h 286871"/>
              <a:gd name="connsiteX5" fmla="*/ 1255059 w 1255059"/>
              <a:gd name="connsiteY5" fmla="*/ 286871 h 28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5059" h="286871">
                <a:moveTo>
                  <a:pt x="89647" y="0"/>
                </a:moveTo>
                <a:lnTo>
                  <a:pt x="304800" y="251012"/>
                </a:lnTo>
                <a:lnTo>
                  <a:pt x="0" y="251012"/>
                </a:lnTo>
                <a:lnTo>
                  <a:pt x="914400" y="197224"/>
                </a:lnTo>
                <a:lnTo>
                  <a:pt x="1255059" y="286871"/>
                </a:lnTo>
                <a:lnTo>
                  <a:pt x="1255059" y="286871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Frihandsfigur 21"/>
          <p:cNvSpPr/>
          <p:nvPr/>
        </p:nvSpPr>
        <p:spPr>
          <a:xfrm>
            <a:off x="8032376" y="5701553"/>
            <a:ext cx="376518" cy="376518"/>
          </a:xfrm>
          <a:custGeom>
            <a:avLst/>
            <a:gdLst>
              <a:gd name="connsiteX0" fmla="*/ 0 w 376518"/>
              <a:gd name="connsiteY0" fmla="*/ 376518 h 376518"/>
              <a:gd name="connsiteX1" fmla="*/ 286871 w 376518"/>
              <a:gd name="connsiteY1" fmla="*/ 179294 h 376518"/>
              <a:gd name="connsiteX2" fmla="*/ 376518 w 376518"/>
              <a:gd name="connsiteY2" fmla="*/ 0 h 376518"/>
              <a:gd name="connsiteX3" fmla="*/ 376518 w 376518"/>
              <a:gd name="connsiteY3" fmla="*/ 0 h 37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518" h="376518">
                <a:moveTo>
                  <a:pt x="0" y="376518"/>
                </a:moveTo>
                <a:lnTo>
                  <a:pt x="286871" y="179294"/>
                </a:lnTo>
                <a:lnTo>
                  <a:pt x="376518" y="0"/>
                </a:lnTo>
                <a:lnTo>
                  <a:pt x="376518" y="0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4" name="Rak 23"/>
          <p:cNvCxnSpPr/>
          <p:nvPr/>
        </p:nvCxnSpPr>
        <p:spPr>
          <a:xfrm flipV="1">
            <a:off x="1547664" y="2924944"/>
            <a:ext cx="0" cy="14401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ihandsfigur 25"/>
          <p:cNvSpPr/>
          <p:nvPr/>
        </p:nvSpPr>
        <p:spPr>
          <a:xfrm>
            <a:off x="4059534" y="3366198"/>
            <a:ext cx="633046" cy="331595"/>
          </a:xfrm>
          <a:custGeom>
            <a:avLst/>
            <a:gdLst>
              <a:gd name="connsiteX0" fmla="*/ 281354 w 633046"/>
              <a:gd name="connsiteY0" fmla="*/ 0 h 331595"/>
              <a:gd name="connsiteX1" fmla="*/ 221064 w 633046"/>
              <a:gd name="connsiteY1" fmla="*/ 140677 h 331595"/>
              <a:gd name="connsiteX2" fmla="*/ 80387 w 633046"/>
              <a:gd name="connsiteY2" fmla="*/ 200967 h 331595"/>
              <a:gd name="connsiteX3" fmla="*/ 80387 w 633046"/>
              <a:gd name="connsiteY3" fmla="*/ 200967 h 331595"/>
              <a:gd name="connsiteX4" fmla="*/ 0 w 633046"/>
              <a:gd name="connsiteY4" fmla="*/ 221064 h 331595"/>
              <a:gd name="connsiteX5" fmla="*/ 30145 w 633046"/>
              <a:gd name="connsiteY5" fmla="*/ 311499 h 331595"/>
              <a:gd name="connsiteX6" fmla="*/ 150725 w 633046"/>
              <a:gd name="connsiteY6" fmla="*/ 331595 h 331595"/>
              <a:gd name="connsiteX7" fmla="*/ 241161 w 633046"/>
              <a:gd name="connsiteY7" fmla="*/ 261257 h 331595"/>
              <a:gd name="connsiteX8" fmla="*/ 301451 w 633046"/>
              <a:gd name="connsiteY8" fmla="*/ 160773 h 331595"/>
              <a:gd name="connsiteX9" fmla="*/ 442128 w 633046"/>
              <a:gd name="connsiteY9" fmla="*/ 70338 h 331595"/>
              <a:gd name="connsiteX10" fmla="*/ 633046 w 633046"/>
              <a:gd name="connsiteY10" fmla="*/ 221064 h 33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046" h="331595">
                <a:moveTo>
                  <a:pt x="281354" y="0"/>
                </a:moveTo>
                <a:lnTo>
                  <a:pt x="221064" y="140677"/>
                </a:lnTo>
                <a:lnTo>
                  <a:pt x="80387" y="200967"/>
                </a:lnTo>
                <a:lnTo>
                  <a:pt x="80387" y="200967"/>
                </a:lnTo>
                <a:lnTo>
                  <a:pt x="0" y="221064"/>
                </a:lnTo>
                <a:lnTo>
                  <a:pt x="30145" y="311499"/>
                </a:lnTo>
                <a:lnTo>
                  <a:pt x="150725" y="331595"/>
                </a:lnTo>
                <a:lnTo>
                  <a:pt x="241161" y="261257"/>
                </a:lnTo>
                <a:lnTo>
                  <a:pt x="301451" y="160773"/>
                </a:lnTo>
                <a:lnTo>
                  <a:pt x="442128" y="70338"/>
                </a:lnTo>
                <a:lnTo>
                  <a:pt x="633046" y="221064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Frihandsfigur 26"/>
          <p:cNvSpPr/>
          <p:nvPr/>
        </p:nvSpPr>
        <p:spPr>
          <a:xfrm>
            <a:off x="5265336" y="3506875"/>
            <a:ext cx="733530" cy="190918"/>
          </a:xfrm>
          <a:custGeom>
            <a:avLst/>
            <a:gdLst>
              <a:gd name="connsiteX0" fmla="*/ 0 w 733530"/>
              <a:gd name="connsiteY0" fmla="*/ 70338 h 190918"/>
              <a:gd name="connsiteX1" fmla="*/ 271306 w 733530"/>
              <a:gd name="connsiteY1" fmla="*/ 190918 h 190918"/>
              <a:gd name="connsiteX2" fmla="*/ 472273 w 733530"/>
              <a:gd name="connsiteY2" fmla="*/ 180870 h 190918"/>
              <a:gd name="connsiteX3" fmla="*/ 633046 w 733530"/>
              <a:gd name="connsiteY3" fmla="*/ 140677 h 190918"/>
              <a:gd name="connsiteX4" fmla="*/ 733530 w 733530"/>
              <a:gd name="connsiteY4" fmla="*/ 0 h 190918"/>
              <a:gd name="connsiteX5" fmla="*/ 733530 w 733530"/>
              <a:gd name="connsiteY5" fmla="*/ 0 h 19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3530" h="190918">
                <a:moveTo>
                  <a:pt x="0" y="70338"/>
                </a:moveTo>
                <a:lnTo>
                  <a:pt x="271306" y="190918"/>
                </a:lnTo>
                <a:lnTo>
                  <a:pt x="472273" y="180870"/>
                </a:lnTo>
                <a:lnTo>
                  <a:pt x="633046" y="140677"/>
                </a:lnTo>
                <a:lnTo>
                  <a:pt x="733530" y="0"/>
                </a:lnTo>
                <a:lnTo>
                  <a:pt x="733530" y="0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Frihandsfigur 27"/>
          <p:cNvSpPr/>
          <p:nvPr/>
        </p:nvSpPr>
        <p:spPr>
          <a:xfrm>
            <a:off x="7275007" y="3074796"/>
            <a:ext cx="190918" cy="371789"/>
          </a:xfrm>
          <a:custGeom>
            <a:avLst/>
            <a:gdLst>
              <a:gd name="connsiteX0" fmla="*/ 0 w 190918"/>
              <a:gd name="connsiteY0" fmla="*/ 371789 h 371789"/>
              <a:gd name="connsiteX1" fmla="*/ 190918 w 190918"/>
              <a:gd name="connsiteY1" fmla="*/ 70338 h 371789"/>
              <a:gd name="connsiteX2" fmla="*/ 30145 w 190918"/>
              <a:gd name="connsiteY2" fmla="*/ 0 h 371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918" h="371789">
                <a:moveTo>
                  <a:pt x="0" y="371789"/>
                </a:moveTo>
                <a:lnTo>
                  <a:pt x="190918" y="70338"/>
                </a:lnTo>
                <a:lnTo>
                  <a:pt x="30145" y="0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Frihandsfigur 28"/>
          <p:cNvSpPr/>
          <p:nvPr/>
        </p:nvSpPr>
        <p:spPr>
          <a:xfrm>
            <a:off x="7435780" y="1939332"/>
            <a:ext cx="1276141" cy="1185705"/>
          </a:xfrm>
          <a:custGeom>
            <a:avLst/>
            <a:gdLst>
              <a:gd name="connsiteX0" fmla="*/ 30145 w 1276141"/>
              <a:gd name="connsiteY0" fmla="*/ 1185705 h 1185705"/>
              <a:gd name="connsiteX1" fmla="*/ 30145 w 1276141"/>
              <a:gd name="connsiteY1" fmla="*/ 864158 h 1185705"/>
              <a:gd name="connsiteX2" fmla="*/ 0 w 1276141"/>
              <a:gd name="connsiteY2" fmla="*/ 592853 h 1185705"/>
              <a:gd name="connsiteX3" fmla="*/ 110532 w 1276141"/>
              <a:gd name="connsiteY3" fmla="*/ 452176 h 1185705"/>
              <a:gd name="connsiteX4" fmla="*/ 411983 w 1276141"/>
              <a:gd name="connsiteY4" fmla="*/ 301450 h 1185705"/>
              <a:gd name="connsiteX5" fmla="*/ 763675 w 1276141"/>
              <a:gd name="connsiteY5" fmla="*/ 40193 h 1185705"/>
              <a:gd name="connsiteX6" fmla="*/ 994787 w 1276141"/>
              <a:gd name="connsiteY6" fmla="*/ 0 h 1185705"/>
              <a:gd name="connsiteX7" fmla="*/ 1276141 w 1276141"/>
              <a:gd name="connsiteY7" fmla="*/ 10048 h 1185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6141" h="1185705">
                <a:moveTo>
                  <a:pt x="30145" y="1185705"/>
                </a:moveTo>
                <a:lnTo>
                  <a:pt x="30145" y="864158"/>
                </a:lnTo>
                <a:lnTo>
                  <a:pt x="0" y="592853"/>
                </a:lnTo>
                <a:lnTo>
                  <a:pt x="110532" y="452176"/>
                </a:lnTo>
                <a:lnTo>
                  <a:pt x="411983" y="301450"/>
                </a:lnTo>
                <a:lnTo>
                  <a:pt x="763675" y="40193"/>
                </a:lnTo>
                <a:lnTo>
                  <a:pt x="994787" y="0"/>
                </a:lnTo>
                <a:lnTo>
                  <a:pt x="1276141" y="10048"/>
                </a:lnTo>
              </a:path>
            </a:pathLst>
          </a:cu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Frihandsfigur 29"/>
          <p:cNvSpPr/>
          <p:nvPr/>
        </p:nvSpPr>
        <p:spPr>
          <a:xfrm>
            <a:off x="401934" y="2039815"/>
            <a:ext cx="1647930" cy="1406770"/>
          </a:xfrm>
          <a:custGeom>
            <a:avLst/>
            <a:gdLst>
              <a:gd name="connsiteX0" fmla="*/ 0 w 1647930"/>
              <a:gd name="connsiteY0" fmla="*/ 0 h 1406770"/>
              <a:gd name="connsiteX1" fmla="*/ 301451 w 1647930"/>
              <a:gd name="connsiteY1" fmla="*/ 60290 h 1406770"/>
              <a:gd name="connsiteX2" fmla="*/ 422031 w 1647930"/>
              <a:gd name="connsiteY2" fmla="*/ 200967 h 1406770"/>
              <a:gd name="connsiteX3" fmla="*/ 532563 w 1647930"/>
              <a:gd name="connsiteY3" fmla="*/ 422031 h 1406770"/>
              <a:gd name="connsiteX4" fmla="*/ 683288 w 1647930"/>
              <a:gd name="connsiteY4" fmla="*/ 452176 h 1406770"/>
              <a:gd name="connsiteX5" fmla="*/ 1004835 w 1647930"/>
              <a:gd name="connsiteY5" fmla="*/ 693337 h 1406770"/>
              <a:gd name="connsiteX6" fmla="*/ 1195754 w 1647930"/>
              <a:gd name="connsiteY6" fmla="*/ 944545 h 1406770"/>
              <a:gd name="connsiteX7" fmla="*/ 1647930 w 1647930"/>
              <a:gd name="connsiteY7" fmla="*/ 1406770 h 140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7930" h="1406770">
                <a:moveTo>
                  <a:pt x="0" y="0"/>
                </a:moveTo>
                <a:lnTo>
                  <a:pt x="301451" y="60290"/>
                </a:lnTo>
                <a:lnTo>
                  <a:pt x="422031" y="200967"/>
                </a:lnTo>
                <a:lnTo>
                  <a:pt x="532563" y="422031"/>
                </a:lnTo>
                <a:lnTo>
                  <a:pt x="683288" y="452176"/>
                </a:lnTo>
                <a:lnTo>
                  <a:pt x="1004835" y="693337"/>
                </a:lnTo>
                <a:lnTo>
                  <a:pt x="1195754" y="944545"/>
                </a:lnTo>
                <a:lnTo>
                  <a:pt x="1647930" y="1406770"/>
                </a:lnTo>
              </a:path>
            </a:pathLst>
          </a:cu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Frihandsfigur 30"/>
          <p:cNvSpPr/>
          <p:nvPr/>
        </p:nvSpPr>
        <p:spPr>
          <a:xfrm>
            <a:off x="7747279" y="3215473"/>
            <a:ext cx="231112" cy="512465"/>
          </a:xfrm>
          <a:custGeom>
            <a:avLst/>
            <a:gdLst>
              <a:gd name="connsiteX0" fmla="*/ 0 w 231112"/>
              <a:gd name="connsiteY0" fmla="*/ 512465 h 512465"/>
              <a:gd name="connsiteX1" fmla="*/ 20097 w 231112"/>
              <a:gd name="connsiteY1" fmla="*/ 432079 h 512465"/>
              <a:gd name="connsiteX2" fmla="*/ 190919 w 231112"/>
              <a:gd name="connsiteY2" fmla="*/ 331595 h 512465"/>
              <a:gd name="connsiteX3" fmla="*/ 231112 w 231112"/>
              <a:gd name="connsiteY3" fmla="*/ 301450 h 512465"/>
              <a:gd name="connsiteX4" fmla="*/ 150725 w 231112"/>
              <a:gd name="connsiteY4" fmla="*/ 80386 h 512465"/>
              <a:gd name="connsiteX5" fmla="*/ 150725 w 231112"/>
              <a:gd name="connsiteY5" fmla="*/ 0 h 51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112" h="512465">
                <a:moveTo>
                  <a:pt x="0" y="512465"/>
                </a:moveTo>
                <a:lnTo>
                  <a:pt x="20097" y="432079"/>
                </a:lnTo>
                <a:lnTo>
                  <a:pt x="190919" y="331595"/>
                </a:lnTo>
                <a:lnTo>
                  <a:pt x="231112" y="301450"/>
                </a:lnTo>
                <a:lnTo>
                  <a:pt x="150725" y="80386"/>
                </a:lnTo>
                <a:lnTo>
                  <a:pt x="150725" y="0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2" name="Rak 31"/>
          <p:cNvCxnSpPr/>
          <p:nvPr/>
        </p:nvCxnSpPr>
        <p:spPr>
          <a:xfrm flipH="1" flipV="1">
            <a:off x="7596336" y="3471705"/>
            <a:ext cx="72008" cy="7200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/>
        </p:nvCxnSpPr>
        <p:spPr>
          <a:xfrm flipV="1">
            <a:off x="7589520" y="3876675"/>
            <a:ext cx="0" cy="1143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/>
        </p:nvCxnSpPr>
        <p:spPr>
          <a:xfrm flipV="1">
            <a:off x="6948264" y="3743325"/>
            <a:ext cx="319311" cy="30463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b="1" dirty="0" err="1" smtClean="0">
                <a:solidFill>
                  <a:srgbClr val="00B0F0"/>
                </a:solidFill>
              </a:rPr>
              <a:t>High</a:t>
            </a:r>
            <a:r>
              <a:rPr lang="sv-SE" sz="3600" b="1" dirty="0" smtClean="0">
                <a:solidFill>
                  <a:srgbClr val="00B0F0"/>
                </a:solidFill>
              </a:rPr>
              <a:t> speed </a:t>
            </a:r>
            <a:r>
              <a:rPr lang="sv-SE" sz="3600" b="1" dirty="0" err="1" smtClean="0">
                <a:solidFill>
                  <a:srgbClr val="00B0F0"/>
                </a:solidFill>
              </a:rPr>
              <a:t>lines</a:t>
            </a:r>
            <a:r>
              <a:rPr lang="sv-SE" sz="3600" b="1" dirty="0" smtClean="0">
                <a:solidFill>
                  <a:srgbClr val="00B0F0"/>
                </a:solidFill>
              </a:rPr>
              <a:t> in a global </a:t>
            </a:r>
            <a:r>
              <a:rPr lang="sv-SE" sz="3600" b="1" dirty="0" err="1" smtClean="0">
                <a:solidFill>
                  <a:srgbClr val="00B0F0"/>
                </a:solidFill>
              </a:rPr>
              <a:t>perspective</a:t>
            </a:r>
            <a:endParaRPr lang="sv-SE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7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Why</a:t>
            </a:r>
            <a:r>
              <a:rPr lang="sv-SE" dirty="0" smtClean="0"/>
              <a:t> </a:t>
            </a:r>
            <a:r>
              <a:rPr lang="sv-SE" dirty="0" err="1" smtClean="0"/>
              <a:t>does</a:t>
            </a:r>
            <a:r>
              <a:rPr lang="sv-SE" dirty="0" smtClean="0"/>
              <a:t> the </a:t>
            </a:r>
            <a:r>
              <a:rPr lang="sv-SE" dirty="0" err="1" smtClean="0"/>
              <a:t>world</a:t>
            </a:r>
            <a:r>
              <a:rPr lang="sv-SE" dirty="0" smtClean="0"/>
              <a:t> </a:t>
            </a:r>
            <a:r>
              <a:rPr lang="sv-SE" dirty="0" err="1" smtClean="0"/>
              <a:t>invest</a:t>
            </a:r>
            <a:r>
              <a:rPr lang="sv-SE" dirty="0" smtClean="0"/>
              <a:t> in HSR?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It is </a:t>
            </a:r>
            <a:r>
              <a:rPr lang="sv-SE" dirty="0" err="1" smtClean="0"/>
              <a:t>commersially</a:t>
            </a:r>
            <a:r>
              <a:rPr lang="sv-SE" dirty="0" smtClean="0"/>
              <a:t> profitable</a:t>
            </a:r>
            <a:endParaRPr lang="sv-SE" dirty="0" smtClean="0"/>
          </a:p>
          <a:p>
            <a:r>
              <a:rPr lang="sv-SE" dirty="0" smtClean="0"/>
              <a:t>It is </a:t>
            </a:r>
            <a:r>
              <a:rPr lang="sv-SE" dirty="0" err="1" smtClean="0"/>
              <a:t>cheaper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build</a:t>
            </a:r>
            <a:r>
              <a:rPr lang="sv-SE" dirty="0" smtClean="0"/>
              <a:t> HSR </a:t>
            </a:r>
            <a:r>
              <a:rPr lang="sv-SE" dirty="0" err="1" smtClean="0"/>
              <a:t>than</a:t>
            </a:r>
            <a:r>
              <a:rPr lang="sv-SE" dirty="0" smtClean="0"/>
              <a:t> </a:t>
            </a:r>
            <a:r>
              <a:rPr lang="sv-SE" dirty="0" smtClean="0"/>
              <a:t>CR</a:t>
            </a:r>
          </a:p>
          <a:p>
            <a:r>
              <a:rPr lang="sv-SE" dirty="0" err="1" smtClean="0"/>
              <a:t>Safe</a:t>
            </a:r>
            <a:r>
              <a:rPr lang="sv-SE" dirty="0" smtClean="0"/>
              <a:t> long term investment for </a:t>
            </a:r>
            <a:r>
              <a:rPr lang="sv-SE" dirty="0" err="1" smtClean="0"/>
              <a:t>retirement</a:t>
            </a:r>
            <a:r>
              <a:rPr lang="sv-SE" dirty="0" smtClean="0"/>
              <a:t> </a:t>
            </a:r>
            <a:r>
              <a:rPr lang="sv-SE" dirty="0" err="1" smtClean="0"/>
              <a:t>funds</a:t>
            </a:r>
            <a:endParaRPr lang="sv-SE" dirty="0" smtClean="0"/>
          </a:p>
          <a:p>
            <a:r>
              <a:rPr lang="sv-SE" dirty="0" err="1" smtClean="0"/>
              <a:t>Reduce</a:t>
            </a:r>
            <a:r>
              <a:rPr lang="sv-SE" dirty="0" smtClean="0"/>
              <a:t> crazy stock market </a:t>
            </a:r>
            <a:r>
              <a:rPr lang="sv-SE" dirty="0" err="1" smtClean="0"/>
              <a:t>values</a:t>
            </a:r>
            <a:r>
              <a:rPr lang="sv-SE" dirty="0" smtClean="0"/>
              <a:t> and trading</a:t>
            </a:r>
          </a:p>
          <a:p>
            <a:r>
              <a:rPr lang="sv-SE" dirty="0" smtClean="0"/>
              <a:t>Most </a:t>
            </a:r>
            <a:r>
              <a:rPr lang="sv-SE" dirty="0"/>
              <a:t>e</a:t>
            </a:r>
            <a:r>
              <a:rPr lang="sv-SE" dirty="0" smtClean="0"/>
              <a:t>nvironmental </a:t>
            </a:r>
            <a:r>
              <a:rPr lang="sv-SE" dirty="0" err="1" smtClean="0"/>
              <a:t>friendly</a:t>
            </a:r>
            <a:r>
              <a:rPr lang="sv-SE" dirty="0" smtClean="0"/>
              <a:t> </a:t>
            </a:r>
            <a:r>
              <a:rPr lang="sv-SE" dirty="0" err="1" smtClean="0"/>
              <a:t>mean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transport</a:t>
            </a:r>
          </a:p>
          <a:p>
            <a:r>
              <a:rPr lang="sv-SE" dirty="0" err="1" smtClean="0"/>
              <a:t>Competitive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air transport </a:t>
            </a:r>
            <a:r>
              <a:rPr lang="sv-SE" dirty="0" err="1" smtClean="0"/>
              <a:t>up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3 </a:t>
            </a:r>
            <a:r>
              <a:rPr lang="sv-SE" dirty="0" err="1" smtClean="0"/>
              <a:t>hours</a:t>
            </a:r>
            <a:endParaRPr lang="sv-SE" dirty="0" smtClean="0"/>
          </a:p>
          <a:p>
            <a:pPr marL="0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80316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Environment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1547664" y="2348880"/>
            <a:ext cx="7128792" cy="3528392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1547664" y="1340768"/>
            <a:ext cx="7128792" cy="100811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Rak 6"/>
          <p:cNvCxnSpPr/>
          <p:nvPr/>
        </p:nvCxnSpPr>
        <p:spPr>
          <a:xfrm>
            <a:off x="1547664" y="1340768"/>
            <a:ext cx="0" cy="453650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/>
        </p:nvCxnSpPr>
        <p:spPr>
          <a:xfrm flipH="1">
            <a:off x="1331640" y="1340768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 flipH="1">
            <a:off x="1331640" y="1844824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 flipH="1">
            <a:off x="1331640" y="2348880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 flipH="1">
            <a:off x="1331640" y="2852936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 flipH="1">
            <a:off x="1331640" y="3356992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 flipH="1">
            <a:off x="1331640" y="3861048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 flipH="1">
            <a:off x="1331640" y="4365104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/>
        </p:nvCxnSpPr>
        <p:spPr>
          <a:xfrm flipH="1">
            <a:off x="1331640" y="4869160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/>
        </p:nvCxnSpPr>
        <p:spPr>
          <a:xfrm flipH="1">
            <a:off x="1331640" y="5373216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/>
          <p:cNvCxnSpPr/>
          <p:nvPr/>
        </p:nvCxnSpPr>
        <p:spPr>
          <a:xfrm flipH="1">
            <a:off x="1331640" y="5877272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ruta 30"/>
          <p:cNvSpPr txBox="1"/>
          <p:nvPr/>
        </p:nvSpPr>
        <p:spPr>
          <a:xfrm>
            <a:off x="755576" y="2636912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-100</a:t>
            </a:r>
            <a:endParaRPr lang="sv-SE" dirty="0"/>
          </a:p>
        </p:txBody>
      </p:sp>
      <p:sp>
        <p:nvSpPr>
          <p:cNvPr id="32" name="textruta 31"/>
          <p:cNvSpPr txBox="1"/>
          <p:nvPr/>
        </p:nvSpPr>
        <p:spPr>
          <a:xfrm>
            <a:off x="755576" y="314096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-200</a:t>
            </a:r>
            <a:endParaRPr lang="sv-SE" dirty="0"/>
          </a:p>
        </p:txBody>
      </p:sp>
      <p:sp>
        <p:nvSpPr>
          <p:cNvPr id="33" name="textruta 32"/>
          <p:cNvSpPr txBox="1"/>
          <p:nvPr/>
        </p:nvSpPr>
        <p:spPr>
          <a:xfrm>
            <a:off x="755576" y="3645024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-300</a:t>
            </a:r>
            <a:endParaRPr lang="sv-SE" dirty="0"/>
          </a:p>
        </p:txBody>
      </p:sp>
      <p:sp>
        <p:nvSpPr>
          <p:cNvPr id="34" name="textruta 33"/>
          <p:cNvSpPr txBox="1"/>
          <p:nvPr/>
        </p:nvSpPr>
        <p:spPr>
          <a:xfrm>
            <a:off x="755576" y="4149080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-400</a:t>
            </a:r>
            <a:endParaRPr lang="sv-SE" dirty="0"/>
          </a:p>
        </p:txBody>
      </p:sp>
      <p:sp>
        <p:nvSpPr>
          <p:cNvPr id="35" name="textruta 34"/>
          <p:cNvSpPr txBox="1"/>
          <p:nvPr/>
        </p:nvSpPr>
        <p:spPr>
          <a:xfrm>
            <a:off x="755576" y="4653136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-500</a:t>
            </a:r>
            <a:endParaRPr lang="sv-SE" dirty="0"/>
          </a:p>
        </p:txBody>
      </p:sp>
      <p:sp>
        <p:nvSpPr>
          <p:cNvPr id="37" name="textruta 36"/>
          <p:cNvSpPr txBox="1"/>
          <p:nvPr/>
        </p:nvSpPr>
        <p:spPr>
          <a:xfrm>
            <a:off x="755576" y="5157192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-600</a:t>
            </a:r>
            <a:endParaRPr lang="sv-SE" dirty="0"/>
          </a:p>
        </p:txBody>
      </p:sp>
      <p:sp>
        <p:nvSpPr>
          <p:cNvPr id="38" name="textruta 37"/>
          <p:cNvSpPr txBox="1"/>
          <p:nvPr/>
        </p:nvSpPr>
        <p:spPr>
          <a:xfrm>
            <a:off x="755576" y="566124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-700</a:t>
            </a:r>
            <a:endParaRPr lang="sv-SE" dirty="0"/>
          </a:p>
        </p:txBody>
      </p:sp>
      <p:sp>
        <p:nvSpPr>
          <p:cNvPr id="39" name="textruta 38"/>
          <p:cNvSpPr txBox="1"/>
          <p:nvPr/>
        </p:nvSpPr>
        <p:spPr>
          <a:xfrm>
            <a:off x="1043608" y="21328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0</a:t>
            </a:r>
            <a:endParaRPr lang="sv-SE" dirty="0"/>
          </a:p>
        </p:txBody>
      </p:sp>
      <p:sp>
        <p:nvSpPr>
          <p:cNvPr id="40" name="textruta 39"/>
          <p:cNvSpPr txBox="1"/>
          <p:nvPr/>
        </p:nvSpPr>
        <p:spPr>
          <a:xfrm>
            <a:off x="683568" y="1628800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100</a:t>
            </a:r>
            <a:endParaRPr lang="sv-SE" dirty="0"/>
          </a:p>
        </p:txBody>
      </p:sp>
      <p:sp>
        <p:nvSpPr>
          <p:cNvPr id="41" name="textruta 40"/>
          <p:cNvSpPr txBox="1"/>
          <p:nvPr/>
        </p:nvSpPr>
        <p:spPr>
          <a:xfrm>
            <a:off x="683568" y="1124744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200</a:t>
            </a:r>
            <a:endParaRPr lang="sv-SE" dirty="0"/>
          </a:p>
        </p:txBody>
      </p:sp>
      <p:sp>
        <p:nvSpPr>
          <p:cNvPr id="42" name="textruta 41"/>
          <p:cNvSpPr txBox="1"/>
          <p:nvPr/>
        </p:nvSpPr>
        <p:spPr>
          <a:xfrm>
            <a:off x="611560" y="6093296"/>
            <a:ext cx="2621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Billion Euro / </a:t>
            </a:r>
            <a:r>
              <a:rPr lang="sv-SE" dirty="0" err="1" smtClean="0"/>
              <a:t>Year</a:t>
            </a:r>
            <a:r>
              <a:rPr lang="sv-SE" dirty="0" smtClean="0"/>
              <a:t> in EU15</a:t>
            </a:r>
            <a:endParaRPr lang="sv-SE" dirty="0"/>
          </a:p>
        </p:txBody>
      </p:sp>
      <p:sp>
        <p:nvSpPr>
          <p:cNvPr id="43" name="Likbent triangel 42"/>
          <p:cNvSpPr/>
          <p:nvPr/>
        </p:nvSpPr>
        <p:spPr>
          <a:xfrm>
            <a:off x="2051720" y="1628800"/>
            <a:ext cx="2952328" cy="374441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Likbent triangel 43"/>
          <p:cNvSpPr/>
          <p:nvPr/>
        </p:nvSpPr>
        <p:spPr>
          <a:xfrm>
            <a:off x="4644008" y="1988840"/>
            <a:ext cx="648072" cy="50405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Likbent triangel 44"/>
          <p:cNvSpPr/>
          <p:nvPr/>
        </p:nvSpPr>
        <p:spPr>
          <a:xfrm>
            <a:off x="5652120" y="2132856"/>
            <a:ext cx="648072" cy="64807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Likbent triangel 45"/>
          <p:cNvSpPr/>
          <p:nvPr/>
        </p:nvSpPr>
        <p:spPr>
          <a:xfrm>
            <a:off x="6804248" y="2276872"/>
            <a:ext cx="648072" cy="21602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textruta 46"/>
          <p:cNvSpPr txBox="1"/>
          <p:nvPr/>
        </p:nvSpPr>
        <p:spPr>
          <a:xfrm>
            <a:off x="3347864" y="2852936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Car</a:t>
            </a:r>
            <a:endParaRPr lang="sv-SE" dirty="0"/>
          </a:p>
        </p:txBody>
      </p:sp>
      <p:sp>
        <p:nvSpPr>
          <p:cNvPr id="48" name="textruta 47"/>
          <p:cNvSpPr txBox="1"/>
          <p:nvPr/>
        </p:nvSpPr>
        <p:spPr>
          <a:xfrm>
            <a:off x="4648762" y="2852936"/>
            <a:ext cx="64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Train</a:t>
            </a:r>
            <a:endParaRPr lang="sv-SE" dirty="0"/>
          </a:p>
        </p:txBody>
      </p:sp>
      <p:sp>
        <p:nvSpPr>
          <p:cNvPr id="49" name="textruta 48"/>
          <p:cNvSpPr txBox="1"/>
          <p:nvPr/>
        </p:nvSpPr>
        <p:spPr>
          <a:xfrm>
            <a:off x="5724128" y="2852936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Air</a:t>
            </a:r>
            <a:endParaRPr lang="sv-SE" dirty="0"/>
          </a:p>
        </p:txBody>
      </p:sp>
      <p:sp>
        <p:nvSpPr>
          <p:cNvPr id="50" name="textruta 49"/>
          <p:cNvSpPr txBox="1"/>
          <p:nvPr/>
        </p:nvSpPr>
        <p:spPr>
          <a:xfrm>
            <a:off x="6800087" y="2852936"/>
            <a:ext cx="616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Boat</a:t>
            </a:r>
            <a:endParaRPr lang="sv-SE" dirty="0"/>
          </a:p>
        </p:txBody>
      </p:sp>
      <p:sp>
        <p:nvSpPr>
          <p:cNvPr id="51" name="textruta 50"/>
          <p:cNvSpPr txBox="1"/>
          <p:nvPr/>
        </p:nvSpPr>
        <p:spPr>
          <a:xfrm>
            <a:off x="5004048" y="3789040"/>
            <a:ext cx="1758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FF0000"/>
                </a:solidFill>
              </a:rPr>
              <a:t>Total </a:t>
            </a:r>
            <a:r>
              <a:rPr lang="sv-SE" b="1" dirty="0" smtClean="0">
                <a:solidFill>
                  <a:srgbClr val="FF0000"/>
                </a:solidFill>
              </a:rPr>
              <a:t>extern </a:t>
            </a:r>
            <a:r>
              <a:rPr lang="sv-SE" b="1" dirty="0" err="1" smtClean="0">
                <a:solidFill>
                  <a:srgbClr val="FF0000"/>
                </a:solidFill>
              </a:rPr>
              <a:t>cost</a:t>
            </a: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52" name="textruta 51"/>
          <p:cNvSpPr txBox="1"/>
          <p:nvPr/>
        </p:nvSpPr>
        <p:spPr>
          <a:xfrm>
            <a:off x="5508104" y="1628800"/>
            <a:ext cx="1270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 smtClean="0">
                <a:solidFill>
                  <a:srgbClr val="FF0000"/>
                </a:solidFill>
              </a:rPr>
              <a:t>Subsideries</a:t>
            </a: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53" name="textruta 52"/>
          <p:cNvSpPr txBox="1"/>
          <p:nvPr/>
        </p:nvSpPr>
        <p:spPr>
          <a:xfrm rot="16200000">
            <a:off x="-201002" y="2312359"/>
            <a:ext cx="1625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Cost</a:t>
            </a:r>
            <a:r>
              <a:rPr lang="sv-SE" dirty="0" smtClean="0"/>
              <a:t> for </a:t>
            </a:r>
            <a:r>
              <a:rPr lang="sv-SE" dirty="0" err="1" smtClean="0"/>
              <a:t>society</a:t>
            </a:r>
            <a:endParaRPr lang="sv-SE" dirty="0"/>
          </a:p>
        </p:txBody>
      </p:sp>
      <p:sp>
        <p:nvSpPr>
          <p:cNvPr id="54" name="textruta 53"/>
          <p:cNvSpPr txBox="1"/>
          <p:nvPr/>
        </p:nvSpPr>
        <p:spPr>
          <a:xfrm>
            <a:off x="2987824" y="3212976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- 750 </a:t>
            </a:r>
            <a:r>
              <a:rPr lang="sv-SE" dirty="0" err="1" smtClean="0"/>
              <a:t>bn</a:t>
            </a:r>
            <a:endParaRPr lang="sv-SE" dirty="0"/>
          </a:p>
        </p:txBody>
      </p:sp>
      <p:sp>
        <p:nvSpPr>
          <p:cNvPr id="55" name="textruta 54"/>
          <p:cNvSpPr txBox="1"/>
          <p:nvPr/>
        </p:nvSpPr>
        <p:spPr>
          <a:xfrm>
            <a:off x="4499992" y="321297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-100 </a:t>
            </a:r>
            <a:r>
              <a:rPr lang="sv-SE" dirty="0" err="1" smtClean="0"/>
              <a:t>bn</a:t>
            </a:r>
            <a:endParaRPr lang="sv-SE" dirty="0"/>
          </a:p>
        </p:txBody>
      </p:sp>
      <p:sp>
        <p:nvSpPr>
          <p:cNvPr id="56" name="textruta 55"/>
          <p:cNvSpPr txBox="1"/>
          <p:nvPr/>
        </p:nvSpPr>
        <p:spPr>
          <a:xfrm>
            <a:off x="5436096" y="3212976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- 125 </a:t>
            </a:r>
            <a:r>
              <a:rPr lang="sv-SE" dirty="0" err="1" smtClean="0"/>
              <a:t>bn</a:t>
            </a:r>
            <a:endParaRPr lang="sv-SE" dirty="0"/>
          </a:p>
        </p:txBody>
      </p:sp>
      <p:sp>
        <p:nvSpPr>
          <p:cNvPr id="57" name="textruta 56"/>
          <p:cNvSpPr txBox="1"/>
          <p:nvPr/>
        </p:nvSpPr>
        <p:spPr>
          <a:xfrm>
            <a:off x="6732240" y="3212976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-10 </a:t>
            </a:r>
            <a:r>
              <a:rPr lang="sv-SE" dirty="0" err="1" smtClean="0"/>
              <a:t>bn</a:t>
            </a:r>
            <a:endParaRPr lang="sv-SE" dirty="0"/>
          </a:p>
        </p:txBody>
      </p:sp>
      <p:sp>
        <p:nvSpPr>
          <p:cNvPr id="58" name="textruta 57"/>
          <p:cNvSpPr txBox="1"/>
          <p:nvPr/>
        </p:nvSpPr>
        <p:spPr>
          <a:xfrm>
            <a:off x="7236296" y="6165304"/>
            <a:ext cx="181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Source: EEA 2007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Environment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1547664" y="1340768"/>
            <a:ext cx="7128792" cy="4032448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Rak 6"/>
          <p:cNvCxnSpPr/>
          <p:nvPr/>
        </p:nvCxnSpPr>
        <p:spPr>
          <a:xfrm>
            <a:off x="1547664" y="1340768"/>
            <a:ext cx="0" cy="352839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/>
        </p:nvCxnSpPr>
        <p:spPr>
          <a:xfrm flipH="1">
            <a:off x="1331640" y="1340768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 flipH="1">
            <a:off x="1331640" y="1844824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 flipH="1">
            <a:off x="1331640" y="2348880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 flipH="1">
            <a:off x="1331640" y="2852936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 flipH="1">
            <a:off x="1331640" y="3356992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 flipH="1">
            <a:off x="1331640" y="3861048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 flipH="1">
            <a:off x="1331640" y="4365104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/>
        </p:nvCxnSpPr>
        <p:spPr>
          <a:xfrm flipH="1">
            <a:off x="1331640" y="4869160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ruta 30"/>
          <p:cNvSpPr txBox="1"/>
          <p:nvPr/>
        </p:nvSpPr>
        <p:spPr>
          <a:xfrm>
            <a:off x="755576" y="2636912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400</a:t>
            </a:r>
            <a:endParaRPr lang="sv-SE" dirty="0"/>
          </a:p>
        </p:txBody>
      </p:sp>
      <p:sp>
        <p:nvSpPr>
          <p:cNvPr id="32" name="textruta 31"/>
          <p:cNvSpPr txBox="1"/>
          <p:nvPr/>
        </p:nvSpPr>
        <p:spPr>
          <a:xfrm>
            <a:off x="755576" y="3140968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300</a:t>
            </a:r>
            <a:endParaRPr lang="sv-SE" dirty="0"/>
          </a:p>
        </p:txBody>
      </p:sp>
      <p:sp>
        <p:nvSpPr>
          <p:cNvPr id="33" name="textruta 32"/>
          <p:cNvSpPr txBox="1"/>
          <p:nvPr/>
        </p:nvSpPr>
        <p:spPr>
          <a:xfrm>
            <a:off x="755576" y="3645024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200</a:t>
            </a:r>
            <a:endParaRPr lang="sv-SE" dirty="0"/>
          </a:p>
        </p:txBody>
      </p:sp>
      <p:sp>
        <p:nvSpPr>
          <p:cNvPr id="34" name="textruta 33"/>
          <p:cNvSpPr txBox="1"/>
          <p:nvPr/>
        </p:nvSpPr>
        <p:spPr>
          <a:xfrm>
            <a:off x="755576" y="414908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</a:t>
            </a:r>
            <a:r>
              <a:rPr lang="sv-SE" dirty="0"/>
              <a:t>1</a:t>
            </a:r>
            <a:r>
              <a:rPr lang="sv-SE" dirty="0" smtClean="0"/>
              <a:t>00</a:t>
            </a:r>
            <a:endParaRPr lang="sv-SE" dirty="0"/>
          </a:p>
        </p:txBody>
      </p:sp>
      <p:sp>
        <p:nvSpPr>
          <p:cNvPr id="35" name="textruta 34"/>
          <p:cNvSpPr txBox="1"/>
          <p:nvPr/>
        </p:nvSpPr>
        <p:spPr>
          <a:xfrm>
            <a:off x="755576" y="4653136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   0</a:t>
            </a:r>
            <a:endParaRPr lang="sv-SE" dirty="0"/>
          </a:p>
        </p:txBody>
      </p:sp>
      <p:sp>
        <p:nvSpPr>
          <p:cNvPr id="39" name="textruta 38"/>
          <p:cNvSpPr txBox="1"/>
          <p:nvPr/>
        </p:nvSpPr>
        <p:spPr>
          <a:xfrm>
            <a:off x="842265" y="213285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500</a:t>
            </a:r>
            <a:endParaRPr lang="sv-SE" dirty="0"/>
          </a:p>
        </p:txBody>
      </p:sp>
      <p:sp>
        <p:nvSpPr>
          <p:cNvPr id="40" name="textruta 39"/>
          <p:cNvSpPr txBox="1"/>
          <p:nvPr/>
        </p:nvSpPr>
        <p:spPr>
          <a:xfrm>
            <a:off x="683568" y="1628800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600</a:t>
            </a:r>
            <a:endParaRPr lang="sv-SE" dirty="0"/>
          </a:p>
        </p:txBody>
      </p:sp>
      <p:sp>
        <p:nvSpPr>
          <p:cNvPr id="41" name="textruta 40"/>
          <p:cNvSpPr txBox="1"/>
          <p:nvPr/>
        </p:nvSpPr>
        <p:spPr>
          <a:xfrm>
            <a:off x="683568" y="1124744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700</a:t>
            </a:r>
            <a:endParaRPr lang="sv-SE" dirty="0"/>
          </a:p>
        </p:txBody>
      </p:sp>
      <p:sp>
        <p:nvSpPr>
          <p:cNvPr id="42" name="textruta 41"/>
          <p:cNvSpPr txBox="1"/>
          <p:nvPr/>
        </p:nvSpPr>
        <p:spPr>
          <a:xfrm>
            <a:off x="611560" y="6093296"/>
            <a:ext cx="164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SEK / 1000 </a:t>
            </a:r>
            <a:r>
              <a:rPr lang="sv-SE" dirty="0" err="1" smtClean="0"/>
              <a:t>pkm</a:t>
            </a:r>
            <a:endParaRPr lang="sv-SE" dirty="0"/>
          </a:p>
        </p:txBody>
      </p:sp>
      <p:sp>
        <p:nvSpPr>
          <p:cNvPr id="47" name="textruta 46"/>
          <p:cNvSpPr txBox="1"/>
          <p:nvPr/>
        </p:nvSpPr>
        <p:spPr>
          <a:xfrm>
            <a:off x="1979712" y="980728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Car</a:t>
            </a:r>
            <a:endParaRPr lang="sv-SE" dirty="0"/>
          </a:p>
        </p:txBody>
      </p:sp>
      <p:sp>
        <p:nvSpPr>
          <p:cNvPr id="48" name="textruta 47"/>
          <p:cNvSpPr txBox="1"/>
          <p:nvPr/>
        </p:nvSpPr>
        <p:spPr>
          <a:xfrm>
            <a:off x="4571583" y="3242488"/>
            <a:ext cx="64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Train</a:t>
            </a:r>
            <a:endParaRPr lang="sv-SE" dirty="0"/>
          </a:p>
        </p:txBody>
      </p:sp>
      <p:sp>
        <p:nvSpPr>
          <p:cNvPr id="49" name="textruta 48"/>
          <p:cNvSpPr txBox="1"/>
          <p:nvPr/>
        </p:nvSpPr>
        <p:spPr>
          <a:xfrm>
            <a:off x="5940152" y="198884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Air</a:t>
            </a:r>
            <a:endParaRPr lang="sv-SE" dirty="0"/>
          </a:p>
        </p:txBody>
      </p:sp>
      <p:sp>
        <p:nvSpPr>
          <p:cNvPr id="53" name="textruta 52"/>
          <p:cNvSpPr txBox="1"/>
          <p:nvPr/>
        </p:nvSpPr>
        <p:spPr>
          <a:xfrm rot="16200000">
            <a:off x="-385414" y="3057822"/>
            <a:ext cx="2183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Real </a:t>
            </a:r>
            <a:r>
              <a:rPr lang="sv-SE" dirty="0" err="1" smtClean="0"/>
              <a:t>environment</a:t>
            </a:r>
            <a:r>
              <a:rPr lang="sv-SE" dirty="0" smtClean="0"/>
              <a:t> ost</a:t>
            </a:r>
            <a:endParaRPr lang="sv-SE" dirty="0"/>
          </a:p>
        </p:txBody>
      </p:sp>
      <p:sp>
        <p:nvSpPr>
          <p:cNvPr id="54" name="textruta 53"/>
          <p:cNvSpPr txBox="1"/>
          <p:nvPr/>
        </p:nvSpPr>
        <p:spPr>
          <a:xfrm>
            <a:off x="1763688" y="1340768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650 SEK</a:t>
            </a:r>
            <a:endParaRPr lang="sv-SE" dirty="0"/>
          </a:p>
        </p:txBody>
      </p:sp>
      <p:sp>
        <p:nvSpPr>
          <p:cNvPr id="55" name="textruta 54"/>
          <p:cNvSpPr txBox="1"/>
          <p:nvPr/>
        </p:nvSpPr>
        <p:spPr>
          <a:xfrm>
            <a:off x="4429814" y="3504525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197 SEK</a:t>
            </a:r>
            <a:endParaRPr lang="sv-SE" dirty="0"/>
          </a:p>
        </p:txBody>
      </p:sp>
      <p:sp>
        <p:nvSpPr>
          <p:cNvPr id="56" name="textruta 55"/>
          <p:cNvSpPr txBox="1"/>
          <p:nvPr/>
        </p:nvSpPr>
        <p:spPr>
          <a:xfrm>
            <a:off x="5724128" y="2276872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455 SEK</a:t>
            </a:r>
            <a:endParaRPr lang="sv-SE" dirty="0"/>
          </a:p>
        </p:txBody>
      </p:sp>
      <p:sp>
        <p:nvSpPr>
          <p:cNvPr id="58" name="textruta 57"/>
          <p:cNvSpPr txBox="1"/>
          <p:nvPr/>
        </p:nvSpPr>
        <p:spPr>
          <a:xfrm>
            <a:off x="7007068" y="6165304"/>
            <a:ext cx="213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Source: INFRAS 2004</a:t>
            </a:r>
            <a:endParaRPr lang="sv-SE" dirty="0"/>
          </a:p>
        </p:txBody>
      </p:sp>
      <p:sp>
        <p:nvSpPr>
          <p:cNvPr id="60" name="Rektangel 59"/>
          <p:cNvSpPr/>
          <p:nvPr/>
        </p:nvSpPr>
        <p:spPr>
          <a:xfrm>
            <a:off x="1547664" y="4874607"/>
            <a:ext cx="7128792" cy="1002665"/>
          </a:xfrm>
          <a:prstGeom prst="rect">
            <a:avLst/>
          </a:prstGeom>
          <a:gradFill>
            <a:gsLst>
              <a:gs pos="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4" name="Rektangel 63"/>
          <p:cNvSpPr/>
          <p:nvPr/>
        </p:nvSpPr>
        <p:spPr>
          <a:xfrm>
            <a:off x="5868144" y="4790027"/>
            <a:ext cx="720080" cy="72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5" name="textruta 64"/>
          <p:cNvSpPr txBox="1"/>
          <p:nvPr/>
        </p:nvSpPr>
        <p:spPr>
          <a:xfrm>
            <a:off x="3347864" y="2462647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Bus</a:t>
            </a:r>
            <a:endParaRPr lang="sv-SE" dirty="0"/>
          </a:p>
        </p:txBody>
      </p:sp>
      <p:sp>
        <p:nvSpPr>
          <p:cNvPr id="66" name="textruta 65"/>
          <p:cNvSpPr txBox="1"/>
          <p:nvPr/>
        </p:nvSpPr>
        <p:spPr>
          <a:xfrm>
            <a:off x="3228767" y="2730333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326 SEK</a:t>
            </a:r>
            <a:endParaRPr lang="sv-SE" dirty="0"/>
          </a:p>
        </p:txBody>
      </p:sp>
      <p:sp>
        <p:nvSpPr>
          <p:cNvPr id="67" name="Rektangel 66"/>
          <p:cNvSpPr/>
          <p:nvPr/>
        </p:nvSpPr>
        <p:spPr>
          <a:xfrm>
            <a:off x="1907704" y="1628800"/>
            <a:ext cx="720080" cy="22322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Rektangel 67"/>
          <p:cNvSpPr/>
          <p:nvPr/>
        </p:nvSpPr>
        <p:spPr>
          <a:xfrm>
            <a:off x="3293356" y="3114633"/>
            <a:ext cx="720080" cy="16561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9" name="Rektangel 68"/>
          <p:cNvSpPr/>
          <p:nvPr/>
        </p:nvSpPr>
        <p:spPr>
          <a:xfrm>
            <a:off x="4533202" y="3853923"/>
            <a:ext cx="720080" cy="9361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0" name="Rektangel 69"/>
          <p:cNvSpPr/>
          <p:nvPr/>
        </p:nvSpPr>
        <p:spPr>
          <a:xfrm>
            <a:off x="5868144" y="2636912"/>
            <a:ext cx="720080" cy="215311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1" name="Rektangel 60"/>
          <p:cNvSpPr/>
          <p:nvPr/>
        </p:nvSpPr>
        <p:spPr>
          <a:xfrm>
            <a:off x="1907704" y="3510300"/>
            <a:ext cx="720080" cy="13588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2" name="Rektangel 61"/>
          <p:cNvSpPr/>
          <p:nvPr/>
        </p:nvSpPr>
        <p:spPr>
          <a:xfrm>
            <a:off x="3293356" y="4437112"/>
            <a:ext cx="720080" cy="4374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Rektangel 62"/>
          <p:cNvSpPr/>
          <p:nvPr/>
        </p:nvSpPr>
        <p:spPr>
          <a:xfrm>
            <a:off x="4533202" y="4725144"/>
            <a:ext cx="720080" cy="144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Noice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1547664" y="1340768"/>
            <a:ext cx="6264696" cy="4032448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Rak 6"/>
          <p:cNvCxnSpPr/>
          <p:nvPr/>
        </p:nvCxnSpPr>
        <p:spPr>
          <a:xfrm>
            <a:off x="1547664" y="1340768"/>
            <a:ext cx="0" cy="403244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/>
        </p:nvCxnSpPr>
        <p:spPr>
          <a:xfrm flipH="1">
            <a:off x="1331640" y="1340768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 flipH="1">
            <a:off x="1331640" y="1844824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 flipH="1">
            <a:off x="1331640" y="2348880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 flipH="1">
            <a:off x="1331640" y="2852936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 flipH="1">
            <a:off x="1331640" y="3356992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 flipH="1">
            <a:off x="1331640" y="3861048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 flipH="1">
            <a:off x="1331640" y="4365104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/>
        </p:nvCxnSpPr>
        <p:spPr>
          <a:xfrm flipH="1">
            <a:off x="1331640" y="4869160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/>
        </p:nvCxnSpPr>
        <p:spPr>
          <a:xfrm flipH="1">
            <a:off x="1331640" y="5373216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ruta 30"/>
          <p:cNvSpPr txBox="1"/>
          <p:nvPr/>
        </p:nvSpPr>
        <p:spPr>
          <a:xfrm>
            <a:off x="755576" y="2636912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100</a:t>
            </a:r>
            <a:endParaRPr lang="sv-SE" dirty="0"/>
          </a:p>
        </p:txBody>
      </p:sp>
      <p:sp>
        <p:nvSpPr>
          <p:cNvPr id="32" name="textruta 31"/>
          <p:cNvSpPr txBox="1"/>
          <p:nvPr/>
        </p:nvSpPr>
        <p:spPr>
          <a:xfrm>
            <a:off x="755576" y="3140968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 90</a:t>
            </a:r>
            <a:endParaRPr lang="sv-SE" dirty="0"/>
          </a:p>
        </p:txBody>
      </p:sp>
      <p:sp>
        <p:nvSpPr>
          <p:cNvPr id="33" name="textruta 32"/>
          <p:cNvSpPr txBox="1"/>
          <p:nvPr/>
        </p:nvSpPr>
        <p:spPr>
          <a:xfrm>
            <a:off x="755576" y="3645024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 80</a:t>
            </a:r>
            <a:endParaRPr lang="sv-SE" dirty="0"/>
          </a:p>
        </p:txBody>
      </p:sp>
      <p:sp>
        <p:nvSpPr>
          <p:cNvPr id="34" name="textruta 33"/>
          <p:cNvSpPr txBox="1"/>
          <p:nvPr/>
        </p:nvSpPr>
        <p:spPr>
          <a:xfrm>
            <a:off x="755576" y="414908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 70</a:t>
            </a:r>
            <a:endParaRPr lang="sv-SE" dirty="0"/>
          </a:p>
        </p:txBody>
      </p:sp>
      <p:sp>
        <p:nvSpPr>
          <p:cNvPr id="35" name="textruta 34"/>
          <p:cNvSpPr txBox="1"/>
          <p:nvPr/>
        </p:nvSpPr>
        <p:spPr>
          <a:xfrm>
            <a:off x="755576" y="4653136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 60</a:t>
            </a:r>
            <a:endParaRPr lang="sv-SE" dirty="0"/>
          </a:p>
        </p:txBody>
      </p:sp>
      <p:sp>
        <p:nvSpPr>
          <p:cNvPr id="37" name="textruta 36"/>
          <p:cNvSpPr txBox="1"/>
          <p:nvPr/>
        </p:nvSpPr>
        <p:spPr>
          <a:xfrm>
            <a:off x="755576" y="5157192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  50</a:t>
            </a:r>
            <a:endParaRPr lang="sv-SE" dirty="0"/>
          </a:p>
        </p:txBody>
      </p:sp>
      <p:sp>
        <p:nvSpPr>
          <p:cNvPr id="39" name="textruta 38"/>
          <p:cNvSpPr txBox="1"/>
          <p:nvPr/>
        </p:nvSpPr>
        <p:spPr>
          <a:xfrm>
            <a:off x="827584" y="213285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110</a:t>
            </a:r>
            <a:endParaRPr lang="sv-SE" dirty="0"/>
          </a:p>
        </p:txBody>
      </p:sp>
      <p:sp>
        <p:nvSpPr>
          <p:cNvPr id="40" name="textruta 39"/>
          <p:cNvSpPr txBox="1"/>
          <p:nvPr/>
        </p:nvSpPr>
        <p:spPr>
          <a:xfrm>
            <a:off x="683568" y="1628800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 120</a:t>
            </a:r>
            <a:endParaRPr lang="sv-SE" dirty="0"/>
          </a:p>
        </p:txBody>
      </p:sp>
      <p:sp>
        <p:nvSpPr>
          <p:cNvPr id="41" name="textruta 40"/>
          <p:cNvSpPr txBox="1"/>
          <p:nvPr/>
        </p:nvSpPr>
        <p:spPr>
          <a:xfrm>
            <a:off x="755576" y="1124744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130</a:t>
            </a:r>
            <a:endParaRPr lang="sv-SE" dirty="0"/>
          </a:p>
        </p:txBody>
      </p:sp>
      <p:sp>
        <p:nvSpPr>
          <p:cNvPr id="42" name="textruta 41"/>
          <p:cNvSpPr txBox="1"/>
          <p:nvPr/>
        </p:nvSpPr>
        <p:spPr>
          <a:xfrm>
            <a:off x="755576" y="836712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dB(A)</a:t>
            </a:r>
            <a:endParaRPr lang="sv-SE" dirty="0"/>
          </a:p>
        </p:txBody>
      </p:sp>
      <p:sp>
        <p:nvSpPr>
          <p:cNvPr id="48" name="textruta 47"/>
          <p:cNvSpPr txBox="1"/>
          <p:nvPr/>
        </p:nvSpPr>
        <p:spPr>
          <a:xfrm rot="19120836">
            <a:off x="3798886" y="4215574"/>
            <a:ext cx="142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Aerodynamic</a:t>
            </a:r>
            <a:endParaRPr lang="sv-SE" dirty="0"/>
          </a:p>
        </p:txBody>
      </p:sp>
      <p:sp>
        <p:nvSpPr>
          <p:cNvPr id="49" name="textruta 48"/>
          <p:cNvSpPr txBox="1"/>
          <p:nvPr/>
        </p:nvSpPr>
        <p:spPr>
          <a:xfrm rot="21084160">
            <a:off x="4670457" y="342900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Rails</a:t>
            </a:r>
            <a:endParaRPr lang="sv-SE" dirty="0"/>
          </a:p>
        </p:txBody>
      </p:sp>
      <p:sp>
        <p:nvSpPr>
          <p:cNvPr id="56" name="textruta 55"/>
          <p:cNvSpPr txBox="1"/>
          <p:nvPr/>
        </p:nvSpPr>
        <p:spPr>
          <a:xfrm rot="20399815">
            <a:off x="5045315" y="2561913"/>
            <a:ext cx="1275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Totalt </a:t>
            </a:r>
            <a:r>
              <a:rPr lang="sv-SE" dirty="0" err="1" smtClean="0"/>
              <a:t>noice</a:t>
            </a:r>
            <a:endParaRPr lang="sv-SE" dirty="0"/>
          </a:p>
        </p:txBody>
      </p:sp>
      <p:sp>
        <p:nvSpPr>
          <p:cNvPr id="58" name="textruta 57"/>
          <p:cNvSpPr txBox="1"/>
          <p:nvPr/>
        </p:nvSpPr>
        <p:spPr>
          <a:xfrm>
            <a:off x="7236296" y="6165304"/>
            <a:ext cx="1497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Källa: EC 2003</a:t>
            </a:r>
            <a:endParaRPr lang="sv-SE" dirty="0"/>
          </a:p>
        </p:txBody>
      </p:sp>
      <p:sp>
        <p:nvSpPr>
          <p:cNvPr id="60" name="Rektangel 59"/>
          <p:cNvSpPr/>
          <p:nvPr/>
        </p:nvSpPr>
        <p:spPr>
          <a:xfrm>
            <a:off x="1547664" y="5373216"/>
            <a:ext cx="6264696" cy="783704"/>
          </a:xfrm>
          <a:prstGeom prst="rect">
            <a:avLst/>
          </a:prstGeom>
          <a:gradFill>
            <a:gsLst>
              <a:gs pos="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5" name="textruta 64"/>
          <p:cNvSpPr txBox="1"/>
          <p:nvPr/>
        </p:nvSpPr>
        <p:spPr>
          <a:xfrm rot="20320871">
            <a:off x="2452198" y="3990261"/>
            <a:ext cx="780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Motor</a:t>
            </a:r>
            <a:endParaRPr lang="sv-SE" dirty="0"/>
          </a:p>
        </p:txBody>
      </p:sp>
      <p:cxnSp>
        <p:nvCxnSpPr>
          <p:cNvPr id="43" name="Rak 42"/>
          <p:cNvCxnSpPr/>
          <p:nvPr/>
        </p:nvCxnSpPr>
        <p:spPr>
          <a:xfrm flipH="1">
            <a:off x="1547664" y="5373216"/>
            <a:ext cx="626469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ak 70"/>
          <p:cNvCxnSpPr/>
          <p:nvPr/>
        </p:nvCxnSpPr>
        <p:spPr>
          <a:xfrm flipH="1">
            <a:off x="6660232" y="5373216"/>
            <a:ext cx="8384" cy="3600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ak 71"/>
          <p:cNvCxnSpPr/>
          <p:nvPr/>
        </p:nvCxnSpPr>
        <p:spPr>
          <a:xfrm flipH="1">
            <a:off x="7236296" y="5373216"/>
            <a:ext cx="8384" cy="3600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ak 72"/>
          <p:cNvCxnSpPr/>
          <p:nvPr/>
        </p:nvCxnSpPr>
        <p:spPr>
          <a:xfrm flipH="1">
            <a:off x="7812360" y="5373216"/>
            <a:ext cx="8384" cy="3600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ak 73"/>
          <p:cNvCxnSpPr/>
          <p:nvPr/>
        </p:nvCxnSpPr>
        <p:spPr>
          <a:xfrm flipH="1">
            <a:off x="1547664" y="5373216"/>
            <a:ext cx="8384" cy="3600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ak 77"/>
          <p:cNvCxnSpPr/>
          <p:nvPr/>
        </p:nvCxnSpPr>
        <p:spPr>
          <a:xfrm flipH="1">
            <a:off x="3203848" y="5373216"/>
            <a:ext cx="8384" cy="3600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ak 78"/>
          <p:cNvCxnSpPr/>
          <p:nvPr/>
        </p:nvCxnSpPr>
        <p:spPr>
          <a:xfrm flipH="1">
            <a:off x="5508104" y="5373216"/>
            <a:ext cx="8384" cy="3600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ak 79"/>
          <p:cNvCxnSpPr/>
          <p:nvPr/>
        </p:nvCxnSpPr>
        <p:spPr>
          <a:xfrm flipH="1">
            <a:off x="4355976" y="5373216"/>
            <a:ext cx="8384" cy="3600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ruta 80"/>
          <p:cNvSpPr txBox="1"/>
          <p:nvPr/>
        </p:nvSpPr>
        <p:spPr>
          <a:xfrm>
            <a:off x="1403648" y="5733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0</a:t>
            </a:r>
            <a:endParaRPr lang="sv-SE" dirty="0"/>
          </a:p>
        </p:txBody>
      </p:sp>
      <p:sp>
        <p:nvSpPr>
          <p:cNvPr id="82" name="textruta 81"/>
          <p:cNvSpPr txBox="1"/>
          <p:nvPr/>
        </p:nvSpPr>
        <p:spPr>
          <a:xfrm>
            <a:off x="7524328" y="580526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500</a:t>
            </a:r>
            <a:endParaRPr lang="sv-SE" dirty="0"/>
          </a:p>
        </p:txBody>
      </p:sp>
      <p:sp>
        <p:nvSpPr>
          <p:cNvPr id="83" name="textruta 82"/>
          <p:cNvSpPr txBox="1"/>
          <p:nvPr/>
        </p:nvSpPr>
        <p:spPr>
          <a:xfrm>
            <a:off x="6948264" y="580526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400</a:t>
            </a:r>
            <a:endParaRPr lang="sv-SE" dirty="0"/>
          </a:p>
        </p:txBody>
      </p:sp>
      <p:sp>
        <p:nvSpPr>
          <p:cNvPr id="84" name="textruta 83"/>
          <p:cNvSpPr txBox="1"/>
          <p:nvPr/>
        </p:nvSpPr>
        <p:spPr>
          <a:xfrm>
            <a:off x="6372200" y="580526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300</a:t>
            </a:r>
            <a:endParaRPr lang="sv-SE" dirty="0"/>
          </a:p>
        </p:txBody>
      </p:sp>
      <p:sp>
        <p:nvSpPr>
          <p:cNvPr id="85" name="textruta 84"/>
          <p:cNvSpPr txBox="1"/>
          <p:nvPr/>
        </p:nvSpPr>
        <p:spPr>
          <a:xfrm>
            <a:off x="5220072" y="580526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200</a:t>
            </a:r>
            <a:endParaRPr lang="sv-SE" dirty="0"/>
          </a:p>
        </p:txBody>
      </p:sp>
      <p:sp>
        <p:nvSpPr>
          <p:cNvPr id="86" name="textruta 85"/>
          <p:cNvSpPr txBox="1"/>
          <p:nvPr/>
        </p:nvSpPr>
        <p:spPr>
          <a:xfrm>
            <a:off x="4139952" y="580526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100</a:t>
            </a:r>
            <a:endParaRPr lang="sv-SE" dirty="0"/>
          </a:p>
        </p:txBody>
      </p:sp>
      <p:sp>
        <p:nvSpPr>
          <p:cNvPr id="87" name="textruta 86"/>
          <p:cNvSpPr txBox="1"/>
          <p:nvPr/>
        </p:nvSpPr>
        <p:spPr>
          <a:xfrm>
            <a:off x="2987824" y="580526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50</a:t>
            </a:r>
            <a:endParaRPr lang="sv-SE" dirty="0"/>
          </a:p>
        </p:txBody>
      </p:sp>
      <p:sp>
        <p:nvSpPr>
          <p:cNvPr id="88" name="textruta 87"/>
          <p:cNvSpPr txBox="1"/>
          <p:nvPr/>
        </p:nvSpPr>
        <p:spPr>
          <a:xfrm>
            <a:off x="8100392" y="5805264"/>
            <a:ext cx="697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Km/h</a:t>
            </a:r>
            <a:endParaRPr lang="sv-SE" dirty="0"/>
          </a:p>
        </p:txBody>
      </p:sp>
      <p:cxnSp>
        <p:nvCxnSpPr>
          <p:cNvPr id="90" name="Rak 89"/>
          <p:cNvCxnSpPr/>
          <p:nvPr/>
        </p:nvCxnSpPr>
        <p:spPr>
          <a:xfrm flipV="1">
            <a:off x="1619672" y="3466149"/>
            <a:ext cx="2664296" cy="898956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ak 91"/>
          <p:cNvCxnSpPr>
            <a:stCxn id="98" idx="1"/>
          </p:cNvCxnSpPr>
          <p:nvPr/>
        </p:nvCxnSpPr>
        <p:spPr>
          <a:xfrm flipV="1">
            <a:off x="4159672" y="2996952"/>
            <a:ext cx="3652688" cy="469197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ak 93"/>
          <p:cNvCxnSpPr/>
          <p:nvPr/>
        </p:nvCxnSpPr>
        <p:spPr>
          <a:xfrm flipV="1">
            <a:off x="3851920" y="2427572"/>
            <a:ext cx="3208996" cy="2873636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k 54"/>
          <p:cNvCxnSpPr>
            <a:stCxn id="98" idx="2"/>
          </p:cNvCxnSpPr>
          <p:nvPr/>
        </p:nvCxnSpPr>
        <p:spPr>
          <a:xfrm flipV="1">
            <a:off x="7060916" y="2132856"/>
            <a:ext cx="781589" cy="294716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Frihandsfigur 97"/>
          <p:cNvSpPr/>
          <p:nvPr/>
        </p:nvSpPr>
        <p:spPr>
          <a:xfrm>
            <a:off x="1619672" y="1772816"/>
            <a:ext cx="6163733" cy="2065867"/>
          </a:xfrm>
          <a:custGeom>
            <a:avLst/>
            <a:gdLst>
              <a:gd name="connsiteX0" fmla="*/ 0 w 6163733"/>
              <a:gd name="connsiteY0" fmla="*/ 2065867 h 2065867"/>
              <a:gd name="connsiteX1" fmla="*/ 2540000 w 6163733"/>
              <a:gd name="connsiteY1" fmla="*/ 1693333 h 2065867"/>
              <a:gd name="connsiteX2" fmla="*/ 5441244 w 6163733"/>
              <a:gd name="connsiteY2" fmla="*/ 654756 h 2065867"/>
              <a:gd name="connsiteX3" fmla="*/ 6163733 w 6163733"/>
              <a:gd name="connsiteY3" fmla="*/ 0 h 206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3733" h="2065867">
                <a:moveTo>
                  <a:pt x="0" y="2065867"/>
                </a:moveTo>
                <a:lnTo>
                  <a:pt x="2540000" y="1693333"/>
                </a:lnTo>
                <a:lnTo>
                  <a:pt x="5441244" y="654756"/>
                </a:lnTo>
                <a:lnTo>
                  <a:pt x="6163733" y="0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ktangel 59"/>
          <p:cNvSpPr/>
          <p:nvPr/>
        </p:nvSpPr>
        <p:spPr>
          <a:xfrm>
            <a:off x="1547664" y="6165304"/>
            <a:ext cx="5760640" cy="692696"/>
          </a:xfrm>
          <a:prstGeom prst="rect">
            <a:avLst/>
          </a:prstGeom>
          <a:gradFill>
            <a:gsLst>
              <a:gs pos="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Market </a:t>
            </a:r>
            <a:r>
              <a:rPr lang="sv-SE" dirty="0" err="1" smtClean="0"/>
              <a:t>share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1547664" y="1340768"/>
            <a:ext cx="5760640" cy="4752528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" name="Rak 8"/>
          <p:cNvCxnSpPr/>
          <p:nvPr/>
        </p:nvCxnSpPr>
        <p:spPr>
          <a:xfrm flipH="1">
            <a:off x="1331640" y="1340768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 flipH="1">
            <a:off x="1331640" y="1844824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 flipH="1">
            <a:off x="1331640" y="2348880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 flipH="1">
            <a:off x="1331640" y="2852936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 flipH="1">
            <a:off x="1331640" y="3356992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 flipH="1">
            <a:off x="1331640" y="3861048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 flipH="1">
            <a:off x="1331640" y="4365104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/>
        </p:nvCxnSpPr>
        <p:spPr>
          <a:xfrm flipH="1">
            <a:off x="1331640" y="4869160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/>
        </p:nvCxnSpPr>
        <p:spPr>
          <a:xfrm flipH="1">
            <a:off x="1331640" y="6165304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ruta 30"/>
          <p:cNvSpPr txBox="1"/>
          <p:nvPr/>
        </p:nvSpPr>
        <p:spPr>
          <a:xfrm>
            <a:off x="827584" y="2636912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70</a:t>
            </a:r>
            <a:endParaRPr lang="sv-SE" dirty="0"/>
          </a:p>
        </p:txBody>
      </p:sp>
      <p:sp>
        <p:nvSpPr>
          <p:cNvPr id="32" name="textruta 31"/>
          <p:cNvSpPr txBox="1"/>
          <p:nvPr/>
        </p:nvSpPr>
        <p:spPr>
          <a:xfrm>
            <a:off x="755576" y="3140968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 60</a:t>
            </a:r>
            <a:endParaRPr lang="sv-SE" dirty="0"/>
          </a:p>
        </p:txBody>
      </p:sp>
      <p:sp>
        <p:nvSpPr>
          <p:cNvPr id="33" name="textruta 32"/>
          <p:cNvSpPr txBox="1"/>
          <p:nvPr/>
        </p:nvSpPr>
        <p:spPr>
          <a:xfrm>
            <a:off x="755576" y="3645024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 50</a:t>
            </a:r>
            <a:endParaRPr lang="sv-SE" dirty="0"/>
          </a:p>
        </p:txBody>
      </p:sp>
      <p:sp>
        <p:nvSpPr>
          <p:cNvPr id="34" name="textruta 33"/>
          <p:cNvSpPr txBox="1"/>
          <p:nvPr/>
        </p:nvSpPr>
        <p:spPr>
          <a:xfrm>
            <a:off x="755576" y="414908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 40</a:t>
            </a:r>
            <a:endParaRPr lang="sv-SE" dirty="0"/>
          </a:p>
        </p:txBody>
      </p:sp>
      <p:sp>
        <p:nvSpPr>
          <p:cNvPr id="35" name="textruta 34"/>
          <p:cNvSpPr txBox="1"/>
          <p:nvPr/>
        </p:nvSpPr>
        <p:spPr>
          <a:xfrm>
            <a:off x="755576" y="4653136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 30</a:t>
            </a:r>
            <a:endParaRPr lang="sv-SE" dirty="0"/>
          </a:p>
        </p:txBody>
      </p:sp>
      <p:sp>
        <p:nvSpPr>
          <p:cNvPr id="37" name="textruta 36"/>
          <p:cNvSpPr txBox="1"/>
          <p:nvPr/>
        </p:nvSpPr>
        <p:spPr>
          <a:xfrm>
            <a:off x="683568" y="5085184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  20</a:t>
            </a:r>
            <a:endParaRPr lang="sv-SE" dirty="0"/>
          </a:p>
        </p:txBody>
      </p:sp>
      <p:sp>
        <p:nvSpPr>
          <p:cNvPr id="39" name="textruta 38"/>
          <p:cNvSpPr txBox="1"/>
          <p:nvPr/>
        </p:nvSpPr>
        <p:spPr>
          <a:xfrm>
            <a:off x="899592" y="2132856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80</a:t>
            </a:r>
            <a:endParaRPr lang="sv-SE" dirty="0"/>
          </a:p>
        </p:txBody>
      </p:sp>
      <p:sp>
        <p:nvSpPr>
          <p:cNvPr id="40" name="textruta 39"/>
          <p:cNvSpPr txBox="1"/>
          <p:nvPr/>
        </p:nvSpPr>
        <p:spPr>
          <a:xfrm>
            <a:off x="755576" y="1628800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  90</a:t>
            </a:r>
            <a:endParaRPr lang="sv-SE" dirty="0"/>
          </a:p>
        </p:txBody>
      </p:sp>
      <p:sp>
        <p:nvSpPr>
          <p:cNvPr id="41" name="textruta 40"/>
          <p:cNvSpPr txBox="1"/>
          <p:nvPr/>
        </p:nvSpPr>
        <p:spPr>
          <a:xfrm>
            <a:off x="755576" y="1124744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100</a:t>
            </a:r>
            <a:endParaRPr lang="sv-SE" dirty="0"/>
          </a:p>
        </p:txBody>
      </p:sp>
      <p:sp>
        <p:nvSpPr>
          <p:cNvPr id="42" name="textruta 41"/>
          <p:cNvSpPr txBox="1"/>
          <p:nvPr/>
        </p:nvSpPr>
        <p:spPr>
          <a:xfrm>
            <a:off x="1043608" y="836712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%</a:t>
            </a:r>
            <a:endParaRPr lang="sv-SE" dirty="0"/>
          </a:p>
        </p:txBody>
      </p:sp>
      <p:sp>
        <p:nvSpPr>
          <p:cNvPr id="58" name="textruta 57"/>
          <p:cNvSpPr txBox="1"/>
          <p:nvPr/>
        </p:nvSpPr>
        <p:spPr>
          <a:xfrm>
            <a:off x="8003780" y="6197754"/>
            <a:ext cx="11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Source: JR</a:t>
            </a:r>
            <a:endParaRPr lang="sv-SE" dirty="0"/>
          </a:p>
        </p:txBody>
      </p:sp>
      <p:cxnSp>
        <p:nvCxnSpPr>
          <p:cNvPr id="43" name="Rak 42"/>
          <p:cNvCxnSpPr/>
          <p:nvPr/>
        </p:nvCxnSpPr>
        <p:spPr>
          <a:xfrm flipH="1">
            <a:off x="1547664" y="6165304"/>
            <a:ext cx="576064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ak 70"/>
          <p:cNvCxnSpPr/>
          <p:nvPr/>
        </p:nvCxnSpPr>
        <p:spPr>
          <a:xfrm flipH="1">
            <a:off x="6732240" y="6165304"/>
            <a:ext cx="8384" cy="3600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ak 71"/>
          <p:cNvCxnSpPr/>
          <p:nvPr/>
        </p:nvCxnSpPr>
        <p:spPr>
          <a:xfrm flipH="1">
            <a:off x="7308304" y="6165304"/>
            <a:ext cx="8384" cy="3600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ak 73"/>
          <p:cNvCxnSpPr>
            <a:endCxn id="60" idx="1"/>
          </p:cNvCxnSpPr>
          <p:nvPr/>
        </p:nvCxnSpPr>
        <p:spPr>
          <a:xfrm flipH="1">
            <a:off x="1547664" y="6093296"/>
            <a:ext cx="8384" cy="41835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ak 77"/>
          <p:cNvCxnSpPr/>
          <p:nvPr/>
        </p:nvCxnSpPr>
        <p:spPr>
          <a:xfrm flipH="1">
            <a:off x="3275856" y="6165304"/>
            <a:ext cx="8384" cy="3600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ak 78"/>
          <p:cNvCxnSpPr/>
          <p:nvPr/>
        </p:nvCxnSpPr>
        <p:spPr>
          <a:xfrm flipH="1">
            <a:off x="5580112" y="6165304"/>
            <a:ext cx="8384" cy="3600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ak 79"/>
          <p:cNvCxnSpPr/>
          <p:nvPr/>
        </p:nvCxnSpPr>
        <p:spPr>
          <a:xfrm flipH="1">
            <a:off x="4427984" y="6165304"/>
            <a:ext cx="8384" cy="3600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ruta 81"/>
          <p:cNvSpPr txBox="1"/>
          <p:nvPr/>
        </p:nvSpPr>
        <p:spPr>
          <a:xfrm>
            <a:off x="4139952" y="64886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500</a:t>
            </a:r>
            <a:endParaRPr lang="sv-SE" dirty="0"/>
          </a:p>
        </p:txBody>
      </p:sp>
      <p:sp>
        <p:nvSpPr>
          <p:cNvPr id="83" name="textruta 82"/>
          <p:cNvSpPr txBox="1"/>
          <p:nvPr/>
        </p:nvSpPr>
        <p:spPr>
          <a:xfrm>
            <a:off x="3563888" y="64886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400</a:t>
            </a:r>
            <a:endParaRPr lang="sv-SE" dirty="0"/>
          </a:p>
        </p:txBody>
      </p:sp>
      <p:sp>
        <p:nvSpPr>
          <p:cNvPr id="84" name="textruta 83"/>
          <p:cNvSpPr txBox="1"/>
          <p:nvPr/>
        </p:nvSpPr>
        <p:spPr>
          <a:xfrm>
            <a:off x="3059832" y="64886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300</a:t>
            </a:r>
            <a:endParaRPr lang="sv-SE" dirty="0"/>
          </a:p>
        </p:txBody>
      </p:sp>
      <p:sp>
        <p:nvSpPr>
          <p:cNvPr id="85" name="textruta 84"/>
          <p:cNvSpPr txBox="1"/>
          <p:nvPr/>
        </p:nvSpPr>
        <p:spPr>
          <a:xfrm>
            <a:off x="2483768" y="64886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200</a:t>
            </a:r>
            <a:endParaRPr lang="sv-SE" dirty="0"/>
          </a:p>
        </p:txBody>
      </p:sp>
      <p:sp>
        <p:nvSpPr>
          <p:cNvPr id="86" name="textruta 85"/>
          <p:cNvSpPr txBox="1"/>
          <p:nvPr/>
        </p:nvSpPr>
        <p:spPr>
          <a:xfrm>
            <a:off x="1835696" y="64886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100</a:t>
            </a:r>
            <a:endParaRPr lang="sv-SE" dirty="0"/>
          </a:p>
        </p:txBody>
      </p:sp>
      <p:sp>
        <p:nvSpPr>
          <p:cNvPr id="87" name="textruta 86"/>
          <p:cNvSpPr txBox="1"/>
          <p:nvPr/>
        </p:nvSpPr>
        <p:spPr>
          <a:xfrm>
            <a:off x="4716016" y="64886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600</a:t>
            </a:r>
            <a:endParaRPr lang="sv-SE" dirty="0"/>
          </a:p>
        </p:txBody>
      </p:sp>
      <p:sp>
        <p:nvSpPr>
          <p:cNvPr id="88" name="textruta 87"/>
          <p:cNvSpPr txBox="1"/>
          <p:nvPr/>
        </p:nvSpPr>
        <p:spPr>
          <a:xfrm>
            <a:off x="7668344" y="6488668"/>
            <a:ext cx="697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Km/h</a:t>
            </a:r>
            <a:endParaRPr lang="sv-SE" dirty="0"/>
          </a:p>
        </p:txBody>
      </p:sp>
      <p:cxnSp>
        <p:nvCxnSpPr>
          <p:cNvPr id="51" name="Rak 50"/>
          <p:cNvCxnSpPr/>
          <p:nvPr/>
        </p:nvCxnSpPr>
        <p:spPr>
          <a:xfrm flipH="1">
            <a:off x="1331640" y="5301208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ruta 51"/>
          <p:cNvSpPr txBox="1"/>
          <p:nvPr/>
        </p:nvSpPr>
        <p:spPr>
          <a:xfrm>
            <a:off x="683568" y="5517232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  10</a:t>
            </a:r>
            <a:endParaRPr lang="sv-SE" dirty="0"/>
          </a:p>
        </p:txBody>
      </p:sp>
      <p:cxnSp>
        <p:nvCxnSpPr>
          <p:cNvPr id="53" name="Rak 52"/>
          <p:cNvCxnSpPr/>
          <p:nvPr/>
        </p:nvCxnSpPr>
        <p:spPr>
          <a:xfrm flipH="1">
            <a:off x="1331640" y="5733256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ruta 53"/>
          <p:cNvSpPr txBox="1"/>
          <p:nvPr/>
        </p:nvSpPr>
        <p:spPr>
          <a:xfrm>
            <a:off x="827584" y="5949280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 0</a:t>
            </a:r>
            <a:endParaRPr lang="sv-SE" dirty="0"/>
          </a:p>
        </p:txBody>
      </p:sp>
      <p:cxnSp>
        <p:nvCxnSpPr>
          <p:cNvPr id="55" name="Rak 54"/>
          <p:cNvCxnSpPr/>
          <p:nvPr/>
        </p:nvCxnSpPr>
        <p:spPr>
          <a:xfrm flipH="1">
            <a:off x="6228184" y="6165304"/>
            <a:ext cx="8384" cy="3600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ak 56"/>
          <p:cNvCxnSpPr/>
          <p:nvPr/>
        </p:nvCxnSpPr>
        <p:spPr>
          <a:xfrm flipH="1">
            <a:off x="5004048" y="6165304"/>
            <a:ext cx="8384" cy="3600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ak 58"/>
          <p:cNvCxnSpPr/>
          <p:nvPr/>
        </p:nvCxnSpPr>
        <p:spPr>
          <a:xfrm flipH="1">
            <a:off x="3851920" y="6165304"/>
            <a:ext cx="8384" cy="3600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ak 60"/>
          <p:cNvCxnSpPr/>
          <p:nvPr/>
        </p:nvCxnSpPr>
        <p:spPr>
          <a:xfrm flipH="1">
            <a:off x="2771800" y="6165304"/>
            <a:ext cx="8384" cy="3600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ak 61"/>
          <p:cNvCxnSpPr/>
          <p:nvPr/>
        </p:nvCxnSpPr>
        <p:spPr>
          <a:xfrm flipH="1">
            <a:off x="2123728" y="6165304"/>
            <a:ext cx="8384" cy="3600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ruta 63"/>
          <p:cNvSpPr txBox="1"/>
          <p:nvPr/>
        </p:nvSpPr>
        <p:spPr>
          <a:xfrm>
            <a:off x="5292080" y="64886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700</a:t>
            </a:r>
            <a:endParaRPr lang="sv-SE" dirty="0"/>
          </a:p>
        </p:txBody>
      </p:sp>
      <p:sp>
        <p:nvSpPr>
          <p:cNvPr id="66" name="textruta 65"/>
          <p:cNvSpPr txBox="1"/>
          <p:nvPr/>
        </p:nvSpPr>
        <p:spPr>
          <a:xfrm>
            <a:off x="5940152" y="64886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800</a:t>
            </a:r>
            <a:endParaRPr lang="sv-SE" dirty="0"/>
          </a:p>
        </p:txBody>
      </p:sp>
      <p:sp>
        <p:nvSpPr>
          <p:cNvPr id="67" name="textruta 66"/>
          <p:cNvSpPr txBox="1"/>
          <p:nvPr/>
        </p:nvSpPr>
        <p:spPr>
          <a:xfrm>
            <a:off x="6444208" y="64886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900</a:t>
            </a:r>
            <a:endParaRPr lang="sv-SE" dirty="0"/>
          </a:p>
        </p:txBody>
      </p:sp>
      <p:sp>
        <p:nvSpPr>
          <p:cNvPr id="68" name="textruta 67"/>
          <p:cNvSpPr txBox="1"/>
          <p:nvPr/>
        </p:nvSpPr>
        <p:spPr>
          <a:xfrm>
            <a:off x="7020272" y="64886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1000</a:t>
            </a:r>
            <a:endParaRPr lang="sv-SE" dirty="0"/>
          </a:p>
        </p:txBody>
      </p:sp>
      <p:sp>
        <p:nvSpPr>
          <p:cNvPr id="76" name="textruta 75"/>
          <p:cNvSpPr txBox="1"/>
          <p:nvPr/>
        </p:nvSpPr>
        <p:spPr>
          <a:xfrm>
            <a:off x="1187624" y="6488668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 0</a:t>
            </a:r>
            <a:endParaRPr lang="sv-SE" dirty="0"/>
          </a:p>
        </p:txBody>
      </p:sp>
      <p:sp>
        <p:nvSpPr>
          <p:cNvPr id="49" name="textruta 48"/>
          <p:cNvSpPr txBox="1"/>
          <p:nvPr/>
        </p:nvSpPr>
        <p:spPr>
          <a:xfrm>
            <a:off x="2051720" y="2708920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Bil &amp; Buss</a:t>
            </a:r>
            <a:endParaRPr lang="sv-SE" dirty="0"/>
          </a:p>
        </p:txBody>
      </p:sp>
      <p:sp>
        <p:nvSpPr>
          <p:cNvPr id="65" name="textruta 64"/>
          <p:cNvSpPr txBox="1"/>
          <p:nvPr/>
        </p:nvSpPr>
        <p:spPr>
          <a:xfrm>
            <a:off x="4067944" y="3356992"/>
            <a:ext cx="1274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Svenska tåg</a:t>
            </a:r>
            <a:endParaRPr lang="sv-SE" dirty="0"/>
          </a:p>
        </p:txBody>
      </p:sp>
      <p:cxnSp>
        <p:nvCxnSpPr>
          <p:cNvPr id="7" name="Rak 6"/>
          <p:cNvCxnSpPr/>
          <p:nvPr/>
        </p:nvCxnSpPr>
        <p:spPr>
          <a:xfrm>
            <a:off x="1547664" y="1340768"/>
            <a:ext cx="6827" cy="476182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rihandsfigur 62"/>
          <p:cNvSpPr/>
          <p:nvPr/>
        </p:nvSpPr>
        <p:spPr>
          <a:xfrm>
            <a:off x="2051720" y="2605554"/>
            <a:ext cx="4184848" cy="3528392"/>
          </a:xfrm>
          <a:custGeom>
            <a:avLst/>
            <a:gdLst>
              <a:gd name="connsiteX0" fmla="*/ 0 w 4041422"/>
              <a:gd name="connsiteY0" fmla="*/ 3431822 h 3454400"/>
              <a:gd name="connsiteX1" fmla="*/ 90311 w 4041422"/>
              <a:gd name="connsiteY1" fmla="*/ 3138311 h 3454400"/>
              <a:gd name="connsiteX2" fmla="*/ 304800 w 4041422"/>
              <a:gd name="connsiteY2" fmla="*/ 2765777 h 3454400"/>
              <a:gd name="connsiteX3" fmla="*/ 598311 w 4041422"/>
              <a:gd name="connsiteY3" fmla="*/ 2246489 h 3454400"/>
              <a:gd name="connsiteX4" fmla="*/ 970844 w 4041422"/>
              <a:gd name="connsiteY4" fmla="*/ 1761066 h 3454400"/>
              <a:gd name="connsiteX5" fmla="*/ 1377244 w 4041422"/>
              <a:gd name="connsiteY5" fmla="*/ 1298222 h 3454400"/>
              <a:gd name="connsiteX6" fmla="*/ 1772356 w 4041422"/>
              <a:gd name="connsiteY6" fmla="*/ 959555 h 3454400"/>
              <a:gd name="connsiteX7" fmla="*/ 2359378 w 4041422"/>
              <a:gd name="connsiteY7" fmla="*/ 598311 h 3454400"/>
              <a:gd name="connsiteX8" fmla="*/ 3014133 w 4041422"/>
              <a:gd name="connsiteY8" fmla="*/ 282222 h 3454400"/>
              <a:gd name="connsiteX9" fmla="*/ 3533422 w 4041422"/>
              <a:gd name="connsiteY9" fmla="*/ 90311 h 3454400"/>
              <a:gd name="connsiteX10" fmla="*/ 4041422 w 4041422"/>
              <a:gd name="connsiteY10" fmla="*/ 0 h 3454400"/>
              <a:gd name="connsiteX11" fmla="*/ 3917244 w 4041422"/>
              <a:gd name="connsiteY11" fmla="*/ 496711 h 3454400"/>
              <a:gd name="connsiteX12" fmla="*/ 3601156 w 4041422"/>
              <a:gd name="connsiteY12" fmla="*/ 1185333 h 3454400"/>
              <a:gd name="connsiteX13" fmla="*/ 3149600 w 4041422"/>
              <a:gd name="connsiteY13" fmla="*/ 1873955 h 3454400"/>
              <a:gd name="connsiteX14" fmla="*/ 2675467 w 4041422"/>
              <a:gd name="connsiteY14" fmla="*/ 2449689 h 3454400"/>
              <a:gd name="connsiteX15" fmla="*/ 2201333 w 4041422"/>
              <a:gd name="connsiteY15" fmla="*/ 2867377 h 3454400"/>
              <a:gd name="connsiteX16" fmla="*/ 1727200 w 4041422"/>
              <a:gd name="connsiteY16" fmla="*/ 3251200 h 3454400"/>
              <a:gd name="connsiteX17" fmla="*/ 1433689 w 4041422"/>
              <a:gd name="connsiteY17" fmla="*/ 3454400 h 3454400"/>
              <a:gd name="connsiteX18" fmla="*/ 0 w 4041422"/>
              <a:gd name="connsiteY18" fmla="*/ 3431822 h 345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41422" h="3454400">
                <a:moveTo>
                  <a:pt x="0" y="3431822"/>
                </a:moveTo>
                <a:lnTo>
                  <a:pt x="90311" y="3138311"/>
                </a:lnTo>
                <a:lnTo>
                  <a:pt x="304800" y="2765777"/>
                </a:lnTo>
                <a:lnTo>
                  <a:pt x="598311" y="2246489"/>
                </a:lnTo>
                <a:lnTo>
                  <a:pt x="970844" y="1761066"/>
                </a:lnTo>
                <a:lnTo>
                  <a:pt x="1377244" y="1298222"/>
                </a:lnTo>
                <a:lnTo>
                  <a:pt x="1772356" y="959555"/>
                </a:lnTo>
                <a:lnTo>
                  <a:pt x="2359378" y="598311"/>
                </a:lnTo>
                <a:lnTo>
                  <a:pt x="3014133" y="282222"/>
                </a:lnTo>
                <a:lnTo>
                  <a:pt x="3533422" y="90311"/>
                </a:lnTo>
                <a:lnTo>
                  <a:pt x="4041422" y="0"/>
                </a:lnTo>
                <a:lnTo>
                  <a:pt x="3917244" y="496711"/>
                </a:lnTo>
                <a:lnTo>
                  <a:pt x="3601156" y="1185333"/>
                </a:lnTo>
                <a:lnTo>
                  <a:pt x="3149600" y="1873955"/>
                </a:lnTo>
                <a:lnTo>
                  <a:pt x="2675467" y="2449689"/>
                </a:lnTo>
                <a:lnTo>
                  <a:pt x="2201333" y="2867377"/>
                </a:lnTo>
                <a:lnTo>
                  <a:pt x="1727200" y="3251200"/>
                </a:lnTo>
                <a:lnTo>
                  <a:pt x="1433689" y="3454400"/>
                </a:lnTo>
                <a:lnTo>
                  <a:pt x="0" y="343182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9" name="textruta 68"/>
          <p:cNvSpPr txBox="1"/>
          <p:nvPr/>
        </p:nvSpPr>
        <p:spPr>
          <a:xfrm>
            <a:off x="3563888" y="4293096"/>
            <a:ext cx="944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CR </a:t>
            </a:r>
            <a:r>
              <a:rPr lang="sv-SE" dirty="0" err="1" smtClean="0"/>
              <a:t>Train</a:t>
            </a:r>
            <a:endParaRPr lang="sv-SE" dirty="0"/>
          </a:p>
        </p:txBody>
      </p:sp>
      <p:sp>
        <p:nvSpPr>
          <p:cNvPr id="70" name="Frihandsfigur 69"/>
          <p:cNvSpPr/>
          <p:nvPr/>
        </p:nvSpPr>
        <p:spPr>
          <a:xfrm>
            <a:off x="1591733" y="1354667"/>
            <a:ext cx="5000978" cy="4775200"/>
          </a:xfrm>
          <a:custGeom>
            <a:avLst/>
            <a:gdLst>
              <a:gd name="connsiteX0" fmla="*/ 530578 w 5000978"/>
              <a:gd name="connsiteY0" fmla="*/ 4775200 h 4775200"/>
              <a:gd name="connsiteX1" fmla="*/ 654756 w 5000978"/>
              <a:gd name="connsiteY1" fmla="*/ 4425244 h 4775200"/>
              <a:gd name="connsiteX2" fmla="*/ 891823 w 5000978"/>
              <a:gd name="connsiteY2" fmla="*/ 4018844 h 4775200"/>
              <a:gd name="connsiteX3" fmla="*/ 1140178 w 5000978"/>
              <a:gd name="connsiteY3" fmla="*/ 3601155 h 4775200"/>
              <a:gd name="connsiteX4" fmla="*/ 1580445 w 5000978"/>
              <a:gd name="connsiteY4" fmla="*/ 2968977 h 4775200"/>
              <a:gd name="connsiteX5" fmla="*/ 1964267 w 5000978"/>
              <a:gd name="connsiteY5" fmla="*/ 2562577 h 4775200"/>
              <a:gd name="connsiteX6" fmla="*/ 2269067 w 5000978"/>
              <a:gd name="connsiteY6" fmla="*/ 2314222 h 4775200"/>
              <a:gd name="connsiteX7" fmla="*/ 2856089 w 5000978"/>
              <a:gd name="connsiteY7" fmla="*/ 1941689 h 4775200"/>
              <a:gd name="connsiteX8" fmla="*/ 3578578 w 5000978"/>
              <a:gd name="connsiteY8" fmla="*/ 1603022 h 4775200"/>
              <a:gd name="connsiteX9" fmla="*/ 4064000 w 5000978"/>
              <a:gd name="connsiteY9" fmla="*/ 1411111 h 4775200"/>
              <a:gd name="connsiteX10" fmla="*/ 4594578 w 5000978"/>
              <a:gd name="connsiteY10" fmla="*/ 1309511 h 4775200"/>
              <a:gd name="connsiteX11" fmla="*/ 4752623 w 5000978"/>
              <a:gd name="connsiteY11" fmla="*/ 903111 h 4775200"/>
              <a:gd name="connsiteX12" fmla="*/ 4888089 w 5000978"/>
              <a:gd name="connsiteY12" fmla="*/ 541866 h 4775200"/>
              <a:gd name="connsiteX13" fmla="*/ 4978400 w 5000978"/>
              <a:gd name="connsiteY13" fmla="*/ 225777 h 4775200"/>
              <a:gd name="connsiteX14" fmla="*/ 5000978 w 5000978"/>
              <a:gd name="connsiteY14" fmla="*/ 0 h 4775200"/>
              <a:gd name="connsiteX15" fmla="*/ 0 w 5000978"/>
              <a:gd name="connsiteY15" fmla="*/ 0 h 4775200"/>
              <a:gd name="connsiteX16" fmla="*/ 0 w 5000978"/>
              <a:gd name="connsiteY16" fmla="*/ 4775200 h 4775200"/>
              <a:gd name="connsiteX17" fmla="*/ 530578 w 5000978"/>
              <a:gd name="connsiteY17" fmla="*/ 4775200 h 477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00978" h="4775200">
                <a:moveTo>
                  <a:pt x="530578" y="4775200"/>
                </a:moveTo>
                <a:lnTo>
                  <a:pt x="654756" y="4425244"/>
                </a:lnTo>
                <a:lnTo>
                  <a:pt x="891823" y="4018844"/>
                </a:lnTo>
                <a:lnTo>
                  <a:pt x="1140178" y="3601155"/>
                </a:lnTo>
                <a:lnTo>
                  <a:pt x="1580445" y="2968977"/>
                </a:lnTo>
                <a:lnTo>
                  <a:pt x="1964267" y="2562577"/>
                </a:lnTo>
                <a:lnTo>
                  <a:pt x="2269067" y="2314222"/>
                </a:lnTo>
                <a:lnTo>
                  <a:pt x="2856089" y="1941689"/>
                </a:lnTo>
                <a:lnTo>
                  <a:pt x="3578578" y="1603022"/>
                </a:lnTo>
                <a:lnTo>
                  <a:pt x="4064000" y="1411111"/>
                </a:lnTo>
                <a:lnTo>
                  <a:pt x="4594578" y="1309511"/>
                </a:lnTo>
                <a:lnTo>
                  <a:pt x="4752623" y="903111"/>
                </a:lnTo>
                <a:lnTo>
                  <a:pt x="4888089" y="541866"/>
                </a:lnTo>
                <a:lnTo>
                  <a:pt x="4978400" y="225777"/>
                </a:lnTo>
                <a:lnTo>
                  <a:pt x="5000978" y="0"/>
                </a:lnTo>
                <a:lnTo>
                  <a:pt x="0" y="0"/>
                </a:lnTo>
                <a:lnTo>
                  <a:pt x="0" y="4775200"/>
                </a:lnTo>
                <a:lnTo>
                  <a:pt x="530578" y="47752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3" name="textruta 72"/>
          <p:cNvSpPr txBox="1"/>
          <p:nvPr/>
        </p:nvSpPr>
        <p:spPr>
          <a:xfrm>
            <a:off x="2627784" y="2420888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Car &amp; Bus</a:t>
            </a:r>
          </a:p>
        </p:txBody>
      </p:sp>
      <p:sp>
        <p:nvSpPr>
          <p:cNvPr id="75" name="Frihandsfigur 74"/>
          <p:cNvSpPr/>
          <p:nvPr/>
        </p:nvSpPr>
        <p:spPr>
          <a:xfrm>
            <a:off x="3556000" y="1332089"/>
            <a:ext cx="3770489" cy="4786489"/>
          </a:xfrm>
          <a:custGeom>
            <a:avLst/>
            <a:gdLst>
              <a:gd name="connsiteX0" fmla="*/ 0 w 3770489"/>
              <a:gd name="connsiteY0" fmla="*/ 4786489 h 4786489"/>
              <a:gd name="connsiteX1" fmla="*/ 508000 w 3770489"/>
              <a:gd name="connsiteY1" fmla="*/ 4447822 h 4786489"/>
              <a:gd name="connsiteX2" fmla="*/ 970844 w 3770489"/>
              <a:gd name="connsiteY2" fmla="*/ 4041422 h 4786489"/>
              <a:gd name="connsiteX3" fmla="*/ 1309511 w 3770489"/>
              <a:gd name="connsiteY3" fmla="*/ 3736622 h 4786489"/>
              <a:gd name="connsiteX4" fmla="*/ 1749778 w 3770489"/>
              <a:gd name="connsiteY4" fmla="*/ 3206044 h 4786489"/>
              <a:gd name="connsiteX5" fmla="*/ 2043289 w 3770489"/>
              <a:gd name="connsiteY5" fmla="*/ 2720622 h 4786489"/>
              <a:gd name="connsiteX6" fmla="*/ 2415822 w 3770489"/>
              <a:gd name="connsiteY6" fmla="*/ 2020711 h 4786489"/>
              <a:gd name="connsiteX7" fmla="*/ 2652889 w 3770489"/>
              <a:gd name="connsiteY7" fmla="*/ 1241778 h 4786489"/>
              <a:gd name="connsiteX8" fmla="*/ 3002844 w 3770489"/>
              <a:gd name="connsiteY8" fmla="*/ 304800 h 4786489"/>
              <a:gd name="connsiteX9" fmla="*/ 3025422 w 3770489"/>
              <a:gd name="connsiteY9" fmla="*/ 11289 h 4786489"/>
              <a:gd name="connsiteX10" fmla="*/ 3736622 w 3770489"/>
              <a:gd name="connsiteY10" fmla="*/ 0 h 4786489"/>
              <a:gd name="connsiteX11" fmla="*/ 3770489 w 3770489"/>
              <a:gd name="connsiteY11" fmla="*/ 4786489 h 4786489"/>
              <a:gd name="connsiteX12" fmla="*/ 0 w 3770489"/>
              <a:gd name="connsiteY12" fmla="*/ 4786489 h 4786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70489" h="4786489">
                <a:moveTo>
                  <a:pt x="0" y="4786489"/>
                </a:moveTo>
                <a:lnTo>
                  <a:pt x="508000" y="4447822"/>
                </a:lnTo>
                <a:lnTo>
                  <a:pt x="970844" y="4041422"/>
                </a:lnTo>
                <a:lnTo>
                  <a:pt x="1309511" y="3736622"/>
                </a:lnTo>
                <a:lnTo>
                  <a:pt x="1749778" y="3206044"/>
                </a:lnTo>
                <a:lnTo>
                  <a:pt x="2043289" y="2720622"/>
                </a:lnTo>
                <a:lnTo>
                  <a:pt x="2415822" y="2020711"/>
                </a:lnTo>
                <a:lnTo>
                  <a:pt x="2652889" y="1241778"/>
                </a:lnTo>
                <a:lnTo>
                  <a:pt x="3002844" y="304800"/>
                </a:lnTo>
                <a:lnTo>
                  <a:pt x="3025422" y="11289"/>
                </a:lnTo>
                <a:lnTo>
                  <a:pt x="3736622" y="0"/>
                </a:lnTo>
                <a:lnTo>
                  <a:pt x="3770489" y="4786489"/>
                </a:lnTo>
                <a:lnTo>
                  <a:pt x="0" y="478648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textruta 55"/>
          <p:cNvSpPr txBox="1"/>
          <p:nvPr/>
        </p:nvSpPr>
        <p:spPr>
          <a:xfrm>
            <a:off x="6012160" y="4653136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Air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ktangel 59"/>
          <p:cNvSpPr/>
          <p:nvPr/>
        </p:nvSpPr>
        <p:spPr>
          <a:xfrm>
            <a:off x="1547664" y="6165304"/>
            <a:ext cx="5760640" cy="692696"/>
          </a:xfrm>
          <a:prstGeom prst="rect">
            <a:avLst/>
          </a:prstGeom>
          <a:gradFill>
            <a:gsLst>
              <a:gs pos="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Market </a:t>
            </a:r>
            <a:r>
              <a:rPr lang="sv-SE" dirty="0" err="1" smtClean="0"/>
              <a:t>share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1547664" y="1340768"/>
            <a:ext cx="5760640" cy="4752528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" name="Rak 8"/>
          <p:cNvCxnSpPr/>
          <p:nvPr/>
        </p:nvCxnSpPr>
        <p:spPr>
          <a:xfrm flipH="1">
            <a:off x="1331640" y="1340768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 flipH="1">
            <a:off x="1331640" y="1844824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 flipH="1">
            <a:off x="1331640" y="2348880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 flipH="1">
            <a:off x="1331640" y="2852936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 flipH="1">
            <a:off x="1331640" y="3356992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 flipH="1">
            <a:off x="1331640" y="3861048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 flipH="1">
            <a:off x="1331640" y="4365104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/>
        </p:nvCxnSpPr>
        <p:spPr>
          <a:xfrm flipH="1">
            <a:off x="1331640" y="4869160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/>
        </p:nvCxnSpPr>
        <p:spPr>
          <a:xfrm flipH="1">
            <a:off x="1331640" y="6165304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ruta 30"/>
          <p:cNvSpPr txBox="1"/>
          <p:nvPr/>
        </p:nvSpPr>
        <p:spPr>
          <a:xfrm>
            <a:off x="827584" y="2636912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70</a:t>
            </a:r>
            <a:endParaRPr lang="sv-SE" dirty="0"/>
          </a:p>
        </p:txBody>
      </p:sp>
      <p:sp>
        <p:nvSpPr>
          <p:cNvPr id="32" name="textruta 31"/>
          <p:cNvSpPr txBox="1"/>
          <p:nvPr/>
        </p:nvSpPr>
        <p:spPr>
          <a:xfrm>
            <a:off x="755576" y="3140968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 60</a:t>
            </a:r>
            <a:endParaRPr lang="sv-SE" dirty="0"/>
          </a:p>
        </p:txBody>
      </p:sp>
      <p:sp>
        <p:nvSpPr>
          <p:cNvPr id="33" name="textruta 32"/>
          <p:cNvSpPr txBox="1"/>
          <p:nvPr/>
        </p:nvSpPr>
        <p:spPr>
          <a:xfrm>
            <a:off x="755576" y="3645024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 50</a:t>
            </a:r>
            <a:endParaRPr lang="sv-SE" dirty="0"/>
          </a:p>
        </p:txBody>
      </p:sp>
      <p:sp>
        <p:nvSpPr>
          <p:cNvPr id="34" name="textruta 33"/>
          <p:cNvSpPr txBox="1"/>
          <p:nvPr/>
        </p:nvSpPr>
        <p:spPr>
          <a:xfrm>
            <a:off x="755576" y="414908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 40</a:t>
            </a:r>
            <a:endParaRPr lang="sv-SE" dirty="0"/>
          </a:p>
        </p:txBody>
      </p:sp>
      <p:sp>
        <p:nvSpPr>
          <p:cNvPr id="35" name="textruta 34"/>
          <p:cNvSpPr txBox="1"/>
          <p:nvPr/>
        </p:nvSpPr>
        <p:spPr>
          <a:xfrm>
            <a:off x="755576" y="4653136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 30</a:t>
            </a:r>
            <a:endParaRPr lang="sv-SE" dirty="0"/>
          </a:p>
        </p:txBody>
      </p:sp>
      <p:sp>
        <p:nvSpPr>
          <p:cNvPr id="37" name="textruta 36"/>
          <p:cNvSpPr txBox="1"/>
          <p:nvPr/>
        </p:nvSpPr>
        <p:spPr>
          <a:xfrm>
            <a:off x="683568" y="5085184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  20</a:t>
            </a:r>
            <a:endParaRPr lang="sv-SE" dirty="0"/>
          </a:p>
        </p:txBody>
      </p:sp>
      <p:sp>
        <p:nvSpPr>
          <p:cNvPr id="39" name="textruta 38"/>
          <p:cNvSpPr txBox="1"/>
          <p:nvPr/>
        </p:nvSpPr>
        <p:spPr>
          <a:xfrm>
            <a:off x="899592" y="2132856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80</a:t>
            </a:r>
            <a:endParaRPr lang="sv-SE" dirty="0"/>
          </a:p>
        </p:txBody>
      </p:sp>
      <p:sp>
        <p:nvSpPr>
          <p:cNvPr id="40" name="textruta 39"/>
          <p:cNvSpPr txBox="1"/>
          <p:nvPr/>
        </p:nvSpPr>
        <p:spPr>
          <a:xfrm>
            <a:off x="755576" y="1628800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  90</a:t>
            </a:r>
            <a:endParaRPr lang="sv-SE" dirty="0"/>
          </a:p>
        </p:txBody>
      </p:sp>
      <p:sp>
        <p:nvSpPr>
          <p:cNvPr id="41" name="textruta 40"/>
          <p:cNvSpPr txBox="1"/>
          <p:nvPr/>
        </p:nvSpPr>
        <p:spPr>
          <a:xfrm>
            <a:off x="755576" y="1124744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100</a:t>
            </a:r>
            <a:endParaRPr lang="sv-SE" dirty="0"/>
          </a:p>
        </p:txBody>
      </p:sp>
      <p:sp>
        <p:nvSpPr>
          <p:cNvPr id="42" name="textruta 41"/>
          <p:cNvSpPr txBox="1"/>
          <p:nvPr/>
        </p:nvSpPr>
        <p:spPr>
          <a:xfrm>
            <a:off x="1043608" y="836712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%</a:t>
            </a:r>
            <a:endParaRPr lang="sv-SE" dirty="0"/>
          </a:p>
        </p:txBody>
      </p:sp>
      <p:sp>
        <p:nvSpPr>
          <p:cNvPr id="58" name="textruta 57"/>
          <p:cNvSpPr txBox="1"/>
          <p:nvPr/>
        </p:nvSpPr>
        <p:spPr>
          <a:xfrm>
            <a:off x="8016965" y="6117808"/>
            <a:ext cx="11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Source: JR</a:t>
            </a:r>
            <a:endParaRPr lang="sv-SE" dirty="0"/>
          </a:p>
        </p:txBody>
      </p:sp>
      <p:cxnSp>
        <p:nvCxnSpPr>
          <p:cNvPr id="43" name="Rak 42"/>
          <p:cNvCxnSpPr/>
          <p:nvPr/>
        </p:nvCxnSpPr>
        <p:spPr>
          <a:xfrm flipH="1">
            <a:off x="1547664" y="6165304"/>
            <a:ext cx="576064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ak 70"/>
          <p:cNvCxnSpPr/>
          <p:nvPr/>
        </p:nvCxnSpPr>
        <p:spPr>
          <a:xfrm flipH="1">
            <a:off x="6732240" y="6165304"/>
            <a:ext cx="8384" cy="3600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ak 71"/>
          <p:cNvCxnSpPr/>
          <p:nvPr/>
        </p:nvCxnSpPr>
        <p:spPr>
          <a:xfrm flipH="1">
            <a:off x="7308304" y="6165304"/>
            <a:ext cx="8384" cy="3600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ak 73"/>
          <p:cNvCxnSpPr>
            <a:endCxn id="60" idx="1"/>
          </p:cNvCxnSpPr>
          <p:nvPr/>
        </p:nvCxnSpPr>
        <p:spPr>
          <a:xfrm flipH="1">
            <a:off x="1547664" y="6093296"/>
            <a:ext cx="8384" cy="41835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ak 77"/>
          <p:cNvCxnSpPr/>
          <p:nvPr/>
        </p:nvCxnSpPr>
        <p:spPr>
          <a:xfrm flipH="1">
            <a:off x="3275856" y="6165304"/>
            <a:ext cx="8384" cy="3600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ak 78"/>
          <p:cNvCxnSpPr/>
          <p:nvPr/>
        </p:nvCxnSpPr>
        <p:spPr>
          <a:xfrm flipH="1">
            <a:off x="5580112" y="6165304"/>
            <a:ext cx="8384" cy="3600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ak 79"/>
          <p:cNvCxnSpPr/>
          <p:nvPr/>
        </p:nvCxnSpPr>
        <p:spPr>
          <a:xfrm flipH="1">
            <a:off x="4427984" y="6165304"/>
            <a:ext cx="8384" cy="3600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ruta 81"/>
          <p:cNvSpPr txBox="1"/>
          <p:nvPr/>
        </p:nvSpPr>
        <p:spPr>
          <a:xfrm>
            <a:off x="4139952" y="64886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500</a:t>
            </a:r>
            <a:endParaRPr lang="sv-SE" dirty="0"/>
          </a:p>
        </p:txBody>
      </p:sp>
      <p:sp>
        <p:nvSpPr>
          <p:cNvPr id="83" name="textruta 82"/>
          <p:cNvSpPr txBox="1"/>
          <p:nvPr/>
        </p:nvSpPr>
        <p:spPr>
          <a:xfrm>
            <a:off x="3563888" y="64886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400</a:t>
            </a:r>
            <a:endParaRPr lang="sv-SE" dirty="0"/>
          </a:p>
        </p:txBody>
      </p:sp>
      <p:sp>
        <p:nvSpPr>
          <p:cNvPr id="84" name="textruta 83"/>
          <p:cNvSpPr txBox="1"/>
          <p:nvPr/>
        </p:nvSpPr>
        <p:spPr>
          <a:xfrm>
            <a:off x="3059832" y="64886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300</a:t>
            </a:r>
            <a:endParaRPr lang="sv-SE" dirty="0"/>
          </a:p>
        </p:txBody>
      </p:sp>
      <p:sp>
        <p:nvSpPr>
          <p:cNvPr id="85" name="textruta 84"/>
          <p:cNvSpPr txBox="1"/>
          <p:nvPr/>
        </p:nvSpPr>
        <p:spPr>
          <a:xfrm>
            <a:off x="2483768" y="64886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200</a:t>
            </a:r>
            <a:endParaRPr lang="sv-SE" dirty="0"/>
          </a:p>
        </p:txBody>
      </p:sp>
      <p:sp>
        <p:nvSpPr>
          <p:cNvPr id="86" name="textruta 85"/>
          <p:cNvSpPr txBox="1"/>
          <p:nvPr/>
        </p:nvSpPr>
        <p:spPr>
          <a:xfrm>
            <a:off x="1835696" y="64886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100</a:t>
            </a:r>
            <a:endParaRPr lang="sv-SE" dirty="0"/>
          </a:p>
        </p:txBody>
      </p:sp>
      <p:sp>
        <p:nvSpPr>
          <p:cNvPr id="87" name="textruta 86"/>
          <p:cNvSpPr txBox="1"/>
          <p:nvPr/>
        </p:nvSpPr>
        <p:spPr>
          <a:xfrm>
            <a:off x="4716016" y="64886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600</a:t>
            </a:r>
            <a:endParaRPr lang="sv-SE" dirty="0"/>
          </a:p>
        </p:txBody>
      </p:sp>
      <p:sp>
        <p:nvSpPr>
          <p:cNvPr id="88" name="textruta 87"/>
          <p:cNvSpPr txBox="1"/>
          <p:nvPr/>
        </p:nvSpPr>
        <p:spPr>
          <a:xfrm>
            <a:off x="7668344" y="6488668"/>
            <a:ext cx="697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Km/h</a:t>
            </a:r>
            <a:endParaRPr lang="sv-SE" dirty="0"/>
          </a:p>
        </p:txBody>
      </p:sp>
      <p:cxnSp>
        <p:nvCxnSpPr>
          <p:cNvPr id="51" name="Rak 50"/>
          <p:cNvCxnSpPr/>
          <p:nvPr/>
        </p:nvCxnSpPr>
        <p:spPr>
          <a:xfrm flipH="1">
            <a:off x="1331640" y="5301208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ruta 51"/>
          <p:cNvSpPr txBox="1"/>
          <p:nvPr/>
        </p:nvSpPr>
        <p:spPr>
          <a:xfrm>
            <a:off x="683568" y="5517232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  10</a:t>
            </a:r>
            <a:endParaRPr lang="sv-SE" dirty="0"/>
          </a:p>
        </p:txBody>
      </p:sp>
      <p:cxnSp>
        <p:nvCxnSpPr>
          <p:cNvPr id="53" name="Rak 52"/>
          <p:cNvCxnSpPr/>
          <p:nvPr/>
        </p:nvCxnSpPr>
        <p:spPr>
          <a:xfrm flipH="1">
            <a:off x="1331640" y="5733256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ruta 53"/>
          <p:cNvSpPr txBox="1"/>
          <p:nvPr/>
        </p:nvSpPr>
        <p:spPr>
          <a:xfrm>
            <a:off x="827584" y="5949280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 0</a:t>
            </a:r>
            <a:endParaRPr lang="sv-SE" dirty="0"/>
          </a:p>
        </p:txBody>
      </p:sp>
      <p:cxnSp>
        <p:nvCxnSpPr>
          <p:cNvPr id="55" name="Rak 54"/>
          <p:cNvCxnSpPr/>
          <p:nvPr/>
        </p:nvCxnSpPr>
        <p:spPr>
          <a:xfrm flipH="1">
            <a:off x="6228184" y="6165304"/>
            <a:ext cx="8384" cy="3600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ak 56"/>
          <p:cNvCxnSpPr/>
          <p:nvPr/>
        </p:nvCxnSpPr>
        <p:spPr>
          <a:xfrm flipH="1">
            <a:off x="5004048" y="6165304"/>
            <a:ext cx="8384" cy="3600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ak 58"/>
          <p:cNvCxnSpPr/>
          <p:nvPr/>
        </p:nvCxnSpPr>
        <p:spPr>
          <a:xfrm flipH="1">
            <a:off x="3851920" y="6165304"/>
            <a:ext cx="8384" cy="3600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ak 60"/>
          <p:cNvCxnSpPr/>
          <p:nvPr/>
        </p:nvCxnSpPr>
        <p:spPr>
          <a:xfrm flipH="1">
            <a:off x="2771800" y="6165304"/>
            <a:ext cx="8384" cy="3600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ak 61"/>
          <p:cNvCxnSpPr/>
          <p:nvPr/>
        </p:nvCxnSpPr>
        <p:spPr>
          <a:xfrm flipH="1">
            <a:off x="2123728" y="6165304"/>
            <a:ext cx="8384" cy="3600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ruta 63"/>
          <p:cNvSpPr txBox="1"/>
          <p:nvPr/>
        </p:nvSpPr>
        <p:spPr>
          <a:xfrm>
            <a:off x="5292080" y="64886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700</a:t>
            </a:r>
            <a:endParaRPr lang="sv-SE" dirty="0"/>
          </a:p>
        </p:txBody>
      </p:sp>
      <p:sp>
        <p:nvSpPr>
          <p:cNvPr id="66" name="textruta 65"/>
          <p:cNvSpPr txBox="1"/>
          <p:nvPr/>
        </p:nvSpPr>
        <p:spPr>
          <a:xfrm>
            <a:off x="5940152" y="64886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800</a:t>
            </a:r>
            <a:endParaRPr lang="sv-SE" dirty="0"/>
          </a:p>
        </p:txBody>
      </p:sp>
      <p:sp>
        <p:nvSpPr>
          <p:cNvPr id="67" name="textruta 66"/>
          <p:cNvSpPr txBox="1"/>
          <p:nvPr/>
        </p:nvSpPr>
        <p:spPr>
          <a:xfrm>
            <a:off x="6444208" y="64886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900</a:t>
            </a:r>
            <a:endParaRPr lang="sv-SE" dirty="0"/>
          </a:p>
        </p:txBody>
      </p:sp>
      <p:sp>
        <p:nvSpPr>
          <p:cNvPr id="68" name="textruta 67"/>
          <p:cNvSpPr txBox="1"/>
          <p:nvPr/>
        </p:nvSpPr>
        <p:spPr>
          <a:xfrm>
            <a:off x="7020272" y="64886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1000</a:t>
            </a:r>
            <a:endParaRPr lang="sv-SE" dirty="0"/>
          </a:p>
        </p:txBody>
      </p:sp>
      <p:sp>
        <p:nvSpPr>
          <p:cNvPr id="76" name="textruta 75"/>
          <p:cNvSpPr txBox="1"/>
          <p:nvPr/>
        </p:nvSpPr>
        <p:spPr>
          <a:xfrm>
            <a:off x="1187624" y="6488668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 0</a:t>
            </a:r>
            <a:endParaRPr lang="sv-SE" dirty="0"/>
          </a:p>
        </p:txBody>
      </p:sp>
      <p:sp>
        <p:nvSpPr>
          <p:cNvPr id="77" name="Frihandsfigur 76"/>
          <p:cNvSpPr/>
          <p:nvPr/>
        </p:nvSpPr>
        <p:spPr>
          <a:xfrm>
            <a:off x="1547664" y="1340768"/>
            <a:ext cx="5723466" cy="4199466"/>
          </a:xfrm>
          <a:custGeom>
            <a:avLst/>
            <a:gdLst>
              <a:gd name="connsiteX0" fmla="*/ 0 w 5723466"/>
              <a:gd name="connsiteY0" fmla="*/ 4199466 h 4199466"/>
              <a:gd name="connsiteX1" fmla="*/ 575733 w 5723466"/>
              <a:gd name="connsiteY1" fmla="*/ 3770489 h 4199466"/>
              <a:gd name="connsiteX2" fmla="*/ 1241777 w 5723466"/>
              <a:gd name="connsiteY2" fmla="*/ 2968977 h 4199466"/>
              <a:gd name="connsiteX3" fmla="*/ 1919111 w 5723466"/>
              <a:gd name="connsiteY3" fmla="*/ 1964266 h 4199466"/>
              <a:gd name="connsiteX4" fmla="*/ 2280355 w 5723466"/>
              <a:gd name="connsiteY4" fmla="*/ 711200 h 4199466"/>
              <a:gd name="connsiteX5" fmla="*/ 2777066 w 5723466"/>
              <a:gd name="connsiteY5" fmla="*/ 451555 h 4199466"/>
              <a:gd name="connsiteX6" fmla="*/ 3431822 w 5723466"/>
              <a:gd name="connsiteY6" fmla="*/ 214489 h 4199466"/>
              <a:gd name="connsiteX7" fmla="*/ 4120444 w 5723466"/>
              <a:gd name="connsiteY7" fmla="*/ 124177 h 4199466"/>
              <a:gd name="connsiteX8" fmla="*/ 5000977 w 5723466"/>
              <a:gd name="connsiteY8" fmla="*/ 45155 h 4199466"/>
              <a:gd name="connsiteX9" fmla="*/ 5723466 w 5723466"/>
              <a:gd name="connsiteY9" fmla="*/ 0 h 4199466"/>
              <a:gd name="connsiteX10" fmla="*/ 0 w 5723466"/>
              <a:gd name="connsiteY10" fmla="*/ 0 h 4199466"/>
              <a:gd name="connsiteX11" fmla="*/ 0 w 5723466"/>
              <a:gd name="connsiteY11" fmla="*/ 4199466 h 419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23466" h="4199466">
                <a:moveTo>
                  <a:pt x="0" y="4199466"/>
                </a:moveTo>
                <a:lnTo>
                  <a:pt x="575733" y="3770489"/>
                </a:lnTo>
                <a:lnTo>
                  <a:pt x="1241777" y="2968977"/>
                </a:lnTo>
                <a:lnTo>
                  <a:pt x="1919111" y="1964266"/>
                </a:lnTo>
                <a:lnTo>
                  <a:pt x="2280355" y="711200"/>
                </a:lnTo>
                <a:lnTo>
                  <a:pt x="2777066" y="451555"/>
                </a:lnTo>
                <a:lnTo>
                  <a:pt x="3431822" y="214489"/>
                </a:lnTo>
                <a:lnTo>
                  <a:pt x="4120444" y="124177"/>
                </a:lnTo>
                <a:lnTo>
                  <a:pt x="5000977" y="45155"/>
                </a:lnTo>
                <a:lnTo>
                  <a:pt x="5723466" y="0"/>
                </a:lnTo>
                <a:lnTo>
                  <a:pt x="0" y="0"/>
                </a:lnTo>
                <a:lnTo>
                  <a:pt x="0" y="419946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textruta 48"/>
          <p:cNvSpPr txBox="1"/>
          <p:nvPr/>
        </p:nvSpPr>
        <p:spPr>
          <a:xfrm>
            <a:off x="2051720" y="2708920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Car &amp; Bus</a:t>
            </a:r>
            <a:endParaRPr lang="sv-SE" dirty="0"/>
          </a:p>
        </p:txBody>
      </p:sp>
      <p:sp>
        <p:nvSpPr>
          <p:cNvPr id="89" name="Frihandsfigur 88"/>
          <p:cNvSpPr/>
          <p:nvPr/>
        </p:nvSpPr>
        <p:spPr>
          <a:xfrm>
            <a:off x="1580444" y="1343378"/>
            <a:ext cx="5723467" cy="4786489"/>
          </a:xfrm>
          <a:custGeom>
            <a:avLst/>
            <a:gdLst>
              <a:gd name="connsiteX0" fmla="*/ 0 w 5723467"/>
              <a:gd name="connsiteY0" fmla="*/ 4775200 h 4786489"/>
              <a:gd name="connsiteX1" fmla="*/ 1998134 w 5723467"/>
              <a:gd name="connsiteY1" fmla="*/ 4786489 h 4786489"/>
              <a:gd name="connsiteX2" fmla="*/ 2438400 w 5723467"/>
              <a:gd name="connsiteY2" fmla="*/ 4707466 h 4786489"/>
              <a:gd name="connsiteX3" fmla="*/ 2912534 w 5723467"/>
              <a:gd name="connsiteY3" fmla="*/ 4572000 h 4786489"/>
              <a:gd name="connsiteX4" fmla="*/ 3454400 w 5723467"/>
              <a:gd name="connsiteY4" fmla="*/ 4368800 h 4786489"/>
              <a:gd name="connsiteX5" fmla="*/ 4018845 w 5723467"/>
              <a:gd name="connsiteY5" fmla="*/ 4097866 h 4786489"/>
              <a:gd name="connsiteX6" fmla="*/ 4323645 w 5723467"/>
              <a:gd name="connsiteY6" fmla="*/ 3928533 h 4786489"/>
              <a:gd name="connsiteX7" fmla="*/ 4526845 w 5723467"/>
              <a:gd name="connsiteY7" fmla="*/ 3759200 h 4786489"/>
              <a:gd name="connsiteX8" fmla="*/ 4763912 w 5723467"/>
              <a:gd name="connsiteY8" fmla="*/ 3533422 h 4786489"/>
              <a:gd name="connsiteX9" fmla="*/ 4933245 w 5723467"/>
              <a:gd name="connsiteY9" fmla="*/ 3251200 h 4786489"/>
              <a:gd name="connsiteX10" fmla="*/ 5170312 w 5723467"/>
              <a:gd name="connsiteY10" fmla="*/ 2810933 h 4786489"/>
              <a:gd name="connsiteX11" fmla="*/ 5339645 w 5723467"/>
              <a:gd name="connsiteY11" fmla="*/ 2348089 h 4786489"/>
              <a:gd name="connsiteX12" fmla="*/ 5407378 w 5723467"/>
              <a:gd name="connsiteY12" fmla="*/ 1975555 h 4786489"/>
              <a:gd name="connsiteX13" fmla="*/ 5508978 w 5723467"/>
              <a:gd name="connsiteY13" fmla="*/ 1648178 h 4786489"/>
              <a:gd name="connsiteX14" fmla="*/ 5633156 w 5723467"/>
              <a:gd name="connsiteY14" fmla="*/ 1117600 h 4786489"/>
              <a:gd name="connsiteX15" fmla="*/ 5723467 w 5723467"/>
              <a:gd name="connsiteY15" fmla="*/ 508000 h 4786489"/>
              <a:gd name="connsiteX16" fmla="*/ 5723467 w 5723467"/>
              <a:gd name="connsiteY16" fmla="*/ 0 h 4786489"/>
              <a:gd name="connsiteX17" fmla="*/ 4888089 w 5723467"/>
              <a:gd name="connsiteY17" fmla="*/ 67733 h 4786489"/>
              <a:gd name="connsiteX18" fmla="*/ 4301067 w 5723467"/>
              <a:gd name="connsiteY18" fmla="*/ 101600 h 4786489"/>
              <a:gd name="connsiteX19" fmla="*/ 3736623 w 5723467"/>
              <a:gd name="connsiteY19" fmla="*/ 158044 h 4786489"/>
              <a:gd name="connsiteX20" fmla="*/ 3409245 w 5723467"/>
              <a:gd name="connsiteY20" fmla="*/ 203200 h 4786489"/>
              <a:gd name="connsiteX21" fmla="*/ 3160889 w 5723467"/>
              <a:gd name="connsiteY21" fmla="*/ 304800 h 4786489"/>
              <a:gd name="connsiteX22" fmla="*/ 2438400 w 5723467"/>
              <a:gd name="connsiteY22" fmla="*/ 587022 h 4786489"/>
              <a:gd name="connsiteX23" fmla="*/ 2235200 w 5723467"/>
              <a:gd name="connsiteY23" fmla="*/ 778933 h 4786489"/>
              <a:gd name="connsiteX24" fmla="*/ 2065867 w 5723467"/>
              <a:gd name="connsiteY24" fmla="*/ 1377244 h 4786489"/>
              <a:gd name="connsiteX25" fmla="*/ 1873956 w 5723467"/>
              <a:gd name="connsiteY25" fmla="*/ 1975555 h 4786489"/>
              <a:gd name="connsiteX26" fmla="*/ 1580445 w 5723467"/>
              <a:gd name="connsiteY26" fmla="*/ 2393244 h 4786489"/>
              <a:gd name="connsiteX27" fmla="*/ 1140178 w 5723467"/>
              <a:gd name="connsiteY27" fmla="*/ 3036711 h 4786489"/>
              <a:gd name="connsiteX28" fmla="*/ 722489 w 5723467"/>
              <a:gd name="connsiteY28" fmla="*/ 3522133 h 4786489"/>
              <a:gd name="connsiteX29" fmla="*/ 530578 w 5723467"/>
              <a:gd name="connsiteY29" fmla="*/ 3770489 h 4786489"/>
              <a:gd name="connsiteX30" fmla="*/ 0 w 5723467"/>
              <a:gd name="connsiteY30" fmla="*/ 4176889 h 4786489"/>
              <a:gd name="connsiteX31" fmla="*/ 0 w 5723467"/>
              <a:gd name="connsiteY31" fmla="*/ 4775200 h 4786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723467" h="4786489">
                <a:moveTo>
                  <a:pt x="0" y="4775200"/>
                </a:moveTo>
                <a:lnTo>
                  <a:pt x="1998134" y="4786489"/>
                </a:lnTo>
                <a:lnTo>
                  <a:pt x="2438400" y="4707466"/>
                </a:lnTo>
                <a:lnTo>
                  <a:pt x="2912534" y="4572000"/>
                </a:lnTo>
                <a:lnTo>
                  <a:pt x="3454400" y="4368800"/>
                </a:lnTo>
                <a:lnTo>
                  <a:pt x="4018845" y="4097866"/>
                </a:lnTo>
                <a:lnTo>
                  <a:pt x="4323645" y="3928533"/>
                </a:lnTo>
                <a:lnTo>
                  <a:pt x="4526845" y="3759200"/>
                </a:lnTo>
                <a:lnTo>
                  <a:pt x="4763912" y="3533422"/>
                </a:lnTo>
                <a:lnTo>
                  <a:pt x="4933245" y="3251200"/>
                </a:lnTo>
                <a:lnTo>
                  <a:pt x="5170312" y="2810933"/>
                </a:lnTo>
                <a:lnTo>
                  <a:pt x="5339645" y="2348089"/>
                </a:lnTo>
                <a:lnTo>
                  <a:pt x="5407378" y="1975555"/>
                </a:lnTo>
                <a:lnTo>
                  <a:pt x="5508978" y="1648178"/>
                </a:lnTo>
                <a:lnTo>
                  <a:pt x="5633156" y="1117600"/>
                </a:lnTo>
                <a:lnTo>
                  <a:pt x="5723467" y="508000"/>
                </a:lnTo>
                <a:lnTo>
                  <a:pt x="5723467" y="0"/>
                </a:lnTo>
                <a:lnTo>
                  <a:pt x="4888089" y="67733"/>
                </a:lnTo>
                <a:lnTo>
                  <a:pt x="4301067" y="101600"/>
                </a:lnTo>
                <a:lnTo>
                  <a:pt x="3736623" y="158044"/>
                </a:lnTo>
                <a:lnTo>
                  <a:pt x="3409245" y="203200"/>
                </a:lnTo>
                <a:lnTo>
                  <a:pt x="3160889" y="304800"/>
                </a:lnTo>
                <a:lnTo>
                  <a:pt x="2438400" y="587022"/>
                </a:lnTo>
                <a:lnTo>
                  <a:pt x="2235200" y="778933"/>
                </a:lnTo>
                <a:lnTo>
                  <a:pt x="2065867" y="1377244"/>
                </a:lnTo>
                <a:lnTo>
                  <a:pt x="1873956" y="1975555"/>
                </a:lnTo>
                <a:lnTo>
                  <a:pt x="1580445" y="2393244"/>
                </a:lnTo>
                <a:lnTo>
                  <a:pt x="1140178" y="3036711"/>
                </a:lnTo>
                <a:lnTo>
                  <a:pt x="722489" y="3522133"/>
                </a:lnTo>
                <a:lnTo>
                  <a:pt x="530578" y="3770489"/>
                </a:lnTo>
                <a:lnTo>
                  <a:pt x="0" y="4176889"/>
                </a:lnTo>
                <a:lnTo>
                  <a:pt x="0" y="47752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5" name="textruta 64"/>
          <p:cNvSpPr txBox="1"/>
          <p:nvPr/>
        </p:nvSpPr>
        <p:spPr>
          <a:xfrm>
            <a:off x="4067944" y="3356992"/>
            <a:ext cx="1720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High</a:t>
            </a:r>
            <a:r>
              <a:rPr lang="sv-SE" dirty="0" smtClean="0"/>
              <a:t> speed </a:t>
            </a:r>
            <a:r>
              <a:rPr lang="sv-SE" dirty="0" err="1" smtClean="0"/>
              <a:t>train</a:t>
            </a:r>
            <a:endParaRPr lang="sv-SE" dirty="0"/>
          </a:p>
        </p:txBody>
      </p:sp>
      <p:sp>
        <p:nvSpPr>
          <p:cNvPr id="91" name="Frihandsfigur 90"/>
          <p:cNvSpPr/>
          <p:nvPr/>
        </p:nvSpPr>
        <p:spPr>
          <a:xfrm>
            <a:off x="3601156" y="1896533"/>
            <a:ext cx="3725333" cy="4244623"/>
          </a:xfrm>
          <a:custGeom>
            <a:avLst/>
            <a:gdLst>
              <a:gd name="connsiteX0" fmla="*/ 0 w 3725333"/>
              <a:gd name="connsiteY0" fmla="*/ 4244623 h 4244623"/>
              <a:gd name="connsiteX1" fmla="*/ 3725333 w 3725333"/>
              <a:gd name="connsiteY1" fmla="*/ 4233334 h 4244623"/>
              <a:gd name="connsiteX2" fmla="*/ 3691466 w 3725333"/>
              <a:gd name="connsiteY2" fmla="*/ 0 h 4244623"/>
              <a:gd name="connsiteX3" fmla="*/ 3635022 w 3725333"/>
              <a:gd name="connsiteY3" fmla="*/ 440267 h 4244623"/>
              <a:gd name="connsiteX4" fmla="*/ 3488266 w 3725333"/>
              <a:gd name="connsiteY4" fmla="*/ 1128889 h 4244623"/>
              <a:gd name="connsiteX5" fmla="*/ 3364088 w 3725333"/>
              <a:gd name="connsiteY5" fmla="*/ 1580445 h 4244623"/>
              <a:gd name="connsiteX6" fmla="*/ 3127022 w 3725333"/>
              <a:gd name="connsiteY6" fmla="*/ 2370667 h 4244623"/>
              <a:gd name="connsiteX7" fmla="*/ 2878666 w 3725333"/>
              <a:gd name="connsiteY7" fmla="*/ 2731911 h 4244623"/>
              <a:gd name="connsiteX8" fmla="*/ 2664177 w 3725333"/>
              <a:gd name="connsiteY8" fmla="*/ 3081867 h 4244623"/>
              <a:gd name="connsiteX9" fmla="*/ 2314222 w 3725333"/>
              <a:gd name="connsiteY9" fmla="*/ 3341511 h 4244623"/>
              <a:gd name="connsiteX10" fmla="*/ 1715911 w 3725333"/>
              <a:gd name="connsiteY10" fmla="*/ 3680178 h 4244623"/>
              <a:gd name="connsiteX11" fmla="*/ 1027288 w 3725333"/>
              <a:gd name="connsiteY11" fmla="*/ 3962400 h 4244623"/>
              <a:gd name="connsiteX12" fmla="*/ 349955 w 3725333"/>
              <a:gd name="connsiteY12" fmla="*/ 4176889 h 4244623"/>
              <a:gd name="connsiteX13" fmla="*/ 0 w 3725333"/>
              <a:gd name="connsiteY13" fmla="*/ 4244623 h 4244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25333" h="4244623">
                <a:moveTo>
                  <a:pt x="0" y="4244623"/>
                </a:moveTo>
                <a:lnTo>
                  <a:pt x="3725333" y="4233334"/>
                </a:lnTo>
                <a:lnTo>
                  <a:pt x="3691466" y="0"/>
                </a:lnTo>
                <a:lnTo>
                  <a:pt x="3635022" y="440267"/>
                </a:lnTo>
                <a:lnTo>
                  <a:pt x="3488266" y="1128889"/>
                </a:lnTo>
                <a:lnTo>
                  <a:pt x="3364088" y="1580445"/>
                </a:lnTo>
                <a:lnTo>
                  <a:pt x="3127022" y="2370667"/>
                </a:lnTo>
                <a:lnTo>
                  <a:pt x="2878666" y="2731911"/>
                </a:lnTo>
                <a:lnTo>
                  <a:pt x="2664177" y="3081867"/>
                </a:lnTo>
                <a:lnTo>
                  <a:pt x="2314222" y="3341511"/>
                </a:lnTo>
                <a:lnTo>
                  <a:pt x="1715911" y="3680178"/>
                </a:lnTo>
                <a:lnTo>
                  <a:pt x="1027288" y="3962400"/>
                </a:lnTo>
                <a:lnTo>
                  <a:pt x="349955" y="4176889"/>
                </a:lnTo>
                <a:lnTo>
                  <a:pt x="0" y="424462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textruta 55"/>
          <p:cNvSpPr txBox="1"/>
          <p:nvPr/>
        </p:nvSpPr>
        <p:spPr>
          <a:xfrm>
            <a:off x="6444208" y="5157192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Air</a:t>
            </a:r>
            <a:endParaRPr lang="sv-SE" dirty="0"/>
          </a:p>
        </p:txBody>
      </p:sp>
      <p:cxnSp>
        <p:nvCxnSpPr>
          <p:cNvPr id="7" name="Rak 6"/>
          <p:cNvCxnSpPr/>
          <p:nvPr/>
        </p:nvCxnSpPr>
        <p:spPr>
          <a:xfrm>
            <a:off x="1547664" y="1340768"/>
            <a:ext cx="6827" cy="476182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ktangel 59"/>
          <p:cNvSpPr/>
          <p:nvPr/>
        </p:nvSpPr>
        <p:spPr>
          <a:xfrm>
            <a:off x="1547664" y="6165304"/>
            <a:ext cx="5760640" cy="692696"/>
          </a:xfrm>
          <a:prstGeom prst="rect">
            <a:avLst/>
          </a:prstGeom>
          <a:gradFill>
            <a:gsLst>
              <a:gs pos="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Environment profit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1547664" y="1340768"/>
            <a:ext cx="5760640" cy="4752528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" name="Rak 8"/>
          <p:cNvCxnSpPr/>
          <p:nvPr/>
        </p:nvCxnSpPr>
        <p:spPr>
          <a:xfrm flipH="1">
            <a:off x="1331640" y="1340768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 flipH="1">
            <a:off x="1331640" y="1844824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 flipH="1">
            <a:off x="1331640" y="2348880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 flipH="1">
            <a:off x="1331640" y="2852936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 flipH="1">
            <a:off x="1331640" y="3356992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 flipH="1">
            <a:off x="1331640" y="3861048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 flipH="1">
            <a:off x="1331640" y="4365104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/>
        </p:nvCxnSpPr>
        <p:spPr>
          <a:xfrm flipH="1">
            <a:off x="1331640" y="4869160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/>
        </p:nvCxnSpPr>
        <p:spPr>
          <a:xfrm flipH="1">
            <a:off x="1331640" y="6165304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ruta 30"/>
          <p:cNvSpPr txBox="1"/>
          <p:nvPr/>
        </p:nvSpPr>
        <p:spPr>
          <a:xfrm>
            <a:off x="827584" y="2636912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70</a:t>
            </a:r>
            <a:endParaRPr lang="sv-SE" dirty="0"/>
          </a:p>
        </p:txBody>
      </p:sp>
      <p:sp>
        <p:nvSpPr>
          <p:cNvPr id="32" name="textruta 31"/>
          <p:cNvSpPr txBox="1"/>
          <p:nvPr/>
        </p:nvSpPr>
        <p:spPr>
          <a:xfrm>
            <a:off x="755576" y="3140968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 60</a:t>
            </a:r>
            <a:endParaRPr lang="sv-SE" dirty="0"/>
          </a:p>
        </p:txBody>
      </p:sp>
      <p:sp>
        <p:nvSpPr>
          <p:cNvPr id="33" name="textruta 32"/>
          <p:cNvSpPr txBox="1"/>
          <p:nvPr/>
        </p:nvSpPr>
        <p:spPr>
          <a:xfrm>
            <a:off x="755576" y="3645024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 50</a:t>
            </a:r>
            <a:endParaRPr lang="sv-SE" dirty="0"/>
          </a:p>
        </p:txBody>
      </p:sp>
      <p:sp>
        <p:nvSpPr>
          <p:cNvPr id="34" name="textruta 33"/>
          <p:cNvSpPr txBox="1"/>
          <p:nvPr/>
        </p:nvSpPr>
        <p:spPr>
          <a:xfrm>
            <a:off x="755576" y="414908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 40</a:t>
            </a:r>
            <a:endParaRPr lang="sv-SE" dirty="0"/>
          </a:p>
        </p:txBody>
      </p:sp>
      <p:sp>
        <p:nvSpPr>
          <p:cNvPr id="35" name="textruta 34"/>
          <p:cNvSpPr txBox="1"/>
          <p:nvPr/>
        </p:nvSpPr>
        <p:spPr>
          <a:xfrm>
            <a:off x="755576" y="4653136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 30</a:t>
            </a:r>
            <a:endParaRPr lang="sv-SE" dirty="0"/>
          </a:p>
        </p:txBody>
      </p:sp>
      <p:sp>
        <p:nvSpPr>
          <p:cNvPr id="37" name="textruta 36"/>
          <p:cNvSpPr txBox="1"/>
          <p:nvPr/>
        </p:nvSpPr>
        <p:spPr>
          <a:xfrm>
            <a:off x="683568" y="5085184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  20</a:t>
            </a:r>
            <a:endParaRPr lang="sv-SE" dirty="0"/>
          </a:p>
        </p:txBody>
      </p:sp>
      <p:sp>
        <p:nvSpPr>
          <p:cNvPr id="39" name="textruta 38"/>
          <p:cNvSpPr txBox="1"/>
          <p:nvPr/>
        </p:nvSpPr>
        <p:spPr>
          <a:xfrm>
            <a:off x="899592" y="2132856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80</a:t>
            </a:r>
            <a:endParaRPr lang="sv-SE" dirty="0"/>
          </a:p>
        </p:txBody>
      </p:sp>
      <p:sp>
        <p:nvSpPr>
          <p:cNvPr id="40" name="textruta 39"/>
          <p:cNvSpPr txBox="1"/>
          <p:nvPr/>
        </p:nvSpPr>
        <p:spPr>
          <a:xfrm>
            <a:off x="755576" y="1628800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  90</a:t>
            </a:r>
            <a:endParaRPr lang="sv-SE" dirty="0"/>
          </a:p>
        </p:txBody>
      </p:sp>
      <p:sp>
        <p:nvSpPr>
          <p:cNvPr id="41" name="textruta 40"/>
          <p:cNvSpPr txBox="1"/>
          <p:nvPr/>
        </p:nvSpPr>
        <p:spPr>
          <a:xfrm>
            <a:off x="755576" y="1124744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100</a:t>
            </a:r>
            <a:endParaRPr lang="sv-SE" dirty="0"/>
          </a:p>
        </p:txBody>
      </p:sp>
      <p:sp>
        <p:nvSpPr>
          <p:cNvPr id="42" name="textruta 41"/>
          <p:cNvSpPr txBox="1"/>
          <p:nvPr/>
        </p:nvSpPr>
        <p:spPr>
          <a:xfrm>
            <a:off x="1043608" y="836712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%</a:t>
            </a:r>
            <a:endParaRPr lang="sv-SE" dirty="0"/>
          </a:p>
        </p:txBody>
      </p:sp>
      <p:sp>
        <p:nvSpPr>
          <p:cNvPr id="58" name="textruta 57"/>
          <p:cNvSpPr txBox="1"/>
          <p:nvPr/>
        </p:nvSpPr>
        <p:spPr>
          <a:xfrm>
            <a:off x="8005740" y="5922623"/>
            <a:ext cx="11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Source: JR</a:t>
            </a:r>
            <a:endParaRPr lang="sv-SE" dirty="0"/>
          </a:p>
        </p:txBody>
      </p:sp>
      <p:cxnSp>
        <p:nvCxnSpPr>
          <p:cNvPr id="71" name="Rak 70"/>
          <p:cNvCxnSpPr/>
          <p:nvPr/>
        </p:nvCxnSpPr>
        <p:spPr>
          <a:xfrm flipH="1">
            <a:off x="6732240" y="6165304"/>
            <a:ext cx="8384" cy="3600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ak 73"/>
          <p:cNvCxnSpPr>
            <a:endCxn id="60" idx="1"/>
          </p:cNvCxnSpPr>
          <p:nvPr/>
        </p:nvCxnSpPr>
        <p:spPr>
          <a:xfrm flipH="1">
            <a:off x="1547664" y="6093296"/>
            <a:ext cx="8384" cy="41835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ak 77"/>
          <p:cNvCxnSpPr/>
          <p:nvPr/>
        </p:nvCxnSpPr>
        <p:spPr>
          <a:xfrm flipH="1">
            <a:off x="3275856" y="6165304"/>
            <a:ext cx="8384" cy="3600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ak 78"/>
          <p:cNvCxnSpPr/>
          <p:nvPr/>
        </p:nvCxnSpPr>
        <p:spPr>
          <a:xfrm flipH="1">
            <a:off x="5580112" y="6165304"/>
            <a:ext cx="8384" cy="3600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ak 79"/>
          <p:cNvCxnSpPr/>
          <p:nvPr/>
        </p:nvCxnSpPr>
        <p:spPr>
          <a:xfrm flipH="1">
            <a:off x="4427984" y="6165304"/>
            <a:ext cx="8384" cy="3600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ruta 81"/>
          <p:cNvSpPr txBox="1"/>
          <p:nvPr/>
        </p:nvSpPr>
        <p:spPr>
          <a:xfrm>
            <a:off x="4139952" y="64886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500</a:t>
            </a:r>
            <a:endParaRPr lang="sv-SE" dirty="0"/>
          </a:p>
        </p:txBody>
      </p:sp>
      <p:sp>
        <p:nvSpPr>
          <p:cNvPr id="83" name="textruta 82"/>
          <p:cNvSpPr txBox="1"/>
          <p:nvPr/>
        </p:nvSpPr>
        <p:spPr>
          <a:xfrm>
            <a:off x="3563888" y="64886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400</a:t>
            </a:r>
            <a:endParaRPr lang="sv-SE" dirty="0"/>
          </a:p>
        </p:txBody>
      </p:sp>
      <p:sp>
        <p:nvSpPr>
          <p:cNvPr id="84" name="textruta 83"/>
          <p:cNvSpPr txBox="1"/>
          <p:nvPr/>
        </p:nvSpPr>
        <p:spPr>
          <a:xfrm>
            <a:off x="3059832" y="64886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300</a:t>
            </a:r>
            <a:endParaRPr lang="sv-SE" dirty="0"/>
          </a:p>
        </p:txBody>
      </p:sp>
      <p:sp>
        <p:nvSpPr>
          <p:cNvPr id="85" name="textruta 84"/>
          <p:cNvSpPr txBox="1"/>
          <p:nvPr/>
        </p:nvSpPr>
        <p:spPr>
          <a:xfrm>
            <a:off x="2483768" y="64886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200</a:t>
            </a:r>
            <a:endParaRPr lang="sv-SE" dirty="0"/>
          </a:p>
        </p:txBody>
      </p:sp>
      <p:sp>
        <p:nvSpPr>
          <p:cNvPr id="86" name="textruta 85"/>
          <p:cNvSpPr txBox="1"/>
          <p:nvPr/>
        </p:nvSpPr>
        <p:spPr>
          <a:xfrm>
            <a:off x="1835696" y="64886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100</a:t>
            </a:r>
            <a:endParaRPr lang="sv-SE" dirty="0"/>
          </a:p>
        </p:txBody>
      </p:sp>
      <p:sp>
        <p:nvSpPr>
          <p:cNvPr id="87" name="textruta 86"/>
          <p:cNvSpPr txBox="1"/>
          <p:nvPr/>
        </p:nvSpPr>
        <p:spPr>
          <a:xfrm>
            <a:off x="4716016" y="64886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600</a:t>
            </a:r>
            <a:endParaRPr lang="sv-SE" dirty="0"/>
          </a:p>
        </p:txBody>
      </p:sp>
      <p:sp>
        <p:nvSpPr>
          <p:cNvPr id="88" name="textruta 87"/>
          <p:cNvSpPr txBox="1"/>
          <p:nvPr/>
        </p:nvSpPr>
        <p:spPr>
          <a:xfrm>
            <a:off x="7668344" y="6488668"/>
            <a:ext cx="697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Km/h</a:t>
            </a:r>
            <a:endParaRPr lang="sv-SE" dirty="0"/>
          </a:p>
        </p:txBody>
      </p:sp>
      <p:cxnSp>
        <p:nvCxnSpPr>
          <p:cNvPr id="51" name="Rak 50"/>
          <p:cNvCxnSpPr/>
          <p:nvPr/>
        </p:nvCxnSpPr>
        <p:spPr>
          <a:xfrm flipH="1">
            <a:off x="1331640" y="5301208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ruta 51"/>
          <p:cNvSpPr txBox="1"/>
          <p:nvPr/>
        </p:nvSpPr>
        <p:spPr>
          <a:xfrm>
            <a:off x="683568" y="5517232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  10</a:t>
            </a:r>
            <a:endParaRPr lang="sv-SE" dirty="0"/>
          </a:p>
        </p:txBody>
      </p:sp>
      <p:cxnSp>
        <p:nvCxnSpPr>
          <p:cNvPr id="53" name="Rak 52"/>
          <p:cNvCxnSpPr/>
          <p:nvPr/>
        </p:nvCxnSpPr>
        <p:spPr>
          <a:xfrm flipH="1">
            <a:off x="1331640" y="5733256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ruta 53"/>
          <p:cNvSpPr txBox="1"/>
          <p:nvPr/>
        </p:nvSpPr>
        <p:spPr>
          <a:xfrm>
            <a:off x="827584" y="5949280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 0</a:t>
            </a:r>
            <a:endParaRPr lang="sv-SE" dirty="0"/>
          </a:p>
        </p:txBody>
      </p:sp>
      <p:cxnSp>
        <p:nvCxnSpPr>
          <p:cNvPr id="55" name="Rak 54"/>
          <p:cNvCxnSpPr/>
          <p:nvPr/>
        </p:nvCxnSpPr>
        <p:spPr>
          <a:xfrm flipH="1">
            <a:off x="6228184" y="6165304"/>
            <a:ext cx="8384" cy="3600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ak 56"/>
          <p:cNvCxnSpPr/>
          <p:nvPr/>
        </p:nvCxnSpPr>
        <p:spPr>
          <a:xfrm flipH="1">
            <a:off x="5004048" y="6165304"/>
            <a:ext cx="8384" cy="3600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ak 58"/>
          <p:cNvCxnSpPr/>
          <p:nvPr/>
        </p:nvCxnSpPr>
        <p:spPr>
          <a:xfrm flipH="1">
            <a:off x="3851920" y="6165304"/>
            <a:ext cx="8384" cy="3600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ak 60"/>
          <p:cNvCxnSpPr/>
          <p:nvPr/>
        </p:nvCxnSpPr>
        <p:spPr>
          <a:xfrm flipH="1">
            <a:off x="2771800" y="6165304"/>
            <a:ext cx="8384" cy="3600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ak 61"/>
          <p:cNvCxnSpPr/>
          <p:nvPr/>
        </p:nvCxnSpPr>
        <p:spPr>
          <a:xfrm flipH="1">
            <a:off x="2123728" y="6165304"/>
            <a:ext cx="8384" cy="3600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ruta 63"/>
          <p:cNvSpPr txBox="1"/>
          <p:nvPr/>
        </p:nvSpPr>
        <p:spPr>
          <a:xfrm>
            <a:off x="5292080" y="64886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700</a:t>
            </a:r>
            <a:endParaRPr lang="sv-SE" dirty="0"/>
          </a:p>
        </p:txBody>
      </p:sp>
      <p:sp>
        <p:nvSpPr>
          <p:cNvPr id="66" name="textruta 65"/>
          <p:cNvSpPr txBox="1"/>
          <p:nvPr/>
        </p:nvSpPr>
        <p:spPr>
          <a:xfrm>
            <a:off x="5940152" y="64886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800</a:t>
            </a:r>
            <a:endParaRPr lang="sv-SE" dirty="0"/>
          </a:p>
        </p:txBody>
      </p:sp>
      <p:sp>
        <p:nvSpPr>
          <p:cNvPr id="67" name="textruta 66"/>
          <p:cNvSpPr txBox="1"/>
          <p:nvPr/>
        </p:nvSpPr>
        <p:spPr>
          <a:xfrm>
            <a:off x="6444208" y="64886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900</a:t>
            </a:r>
            <a:endParaRPr lang="sv-SE" dirty="0"/>
          </a:p>
        </p:txBody>
      </p:sp>
      <p:sp>
        <p:nvSpPr>
          <p:cNvPr id="68" name="textruta 67"/>
          <p:cNvSpPr txBox="1"/>
          <p:nvPr/>
        </p:nvSpPr>
        <p:spPr>
          <a:xfrm>
            <a:off x="7020272" y="64886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1000</a:t>
            </a:r>
            <a:endParaRPr lang="sv-SE" dirty="0"/>
          </a:p>
        </p:txBody>
      </p:sp>
      <p:sp>
        <p:nvSpPr>
          <p:cNvPr id="76" name="textruta 75"/>
          <p:cNvSpPr txBox="1"/>
          <p:nvPr/>
        </p:nvSpPr>
        <p:spPr>
          <a:xfrm>
            <a:off x="1187624" y="6488668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 0</a:t>
            </a:r>
            <a:endParaRPr lang="sv-SE" dirty="0"/>
          </a:p>
        </p:txBody>
      </p:sp>
      <p:sp>
        <p:nvSpPr>
          <p:cNvPr id="49" name="textruta 48"/>
          <p:cNvSpPr txBox="1"/>
          <p:nvPr/>
        </p:nvSpPr>
        <p:spPr>
          <a:xfrm>
            <a:off x="2051720" y="2708920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Bil &amp; Buss</a:t>
            </a:r>
            <a:endParaRPr lang="sv-SE" dirty="0"/>
          </a:p>
        </p:txBody>
      </p:sp>
      <p:sp>
        <p:nvSpPr>
          <p:cNvPr id="65" name="textruta 64"/>
          <p:cNvSpPr txBox="1"/>
          <p:nvPr/>
        </p:nvSpPr>
        <p:spPr>
          <a:xfrm>
            <a:off x="4067944" y="3356992"/>
            <a:ext cx="1274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Svenska tåg</a:t>
            </a:r>
            <a:endParaRPr lang="sv-SE" dirty="0"/>
          </a:p>
        </p:txBody>
      </p:sp>
      <p:sp>
        <p:nvSpPr>
          <p:cNvPr id="63" name="Frihandsfigur 62"/>
          <p:cNvSpPr/>
          <p:nvPr/>
        </p:nvSpPr>
        <p:spPr>
          <a:xfrm>
            <a:off x="2133600" y="2675467"/>
            <a:ext cx="4041422" cy="3454400"/>
          </a:xfrm>
          <a:custGeom>
            <a:avLst/>
            <a:gdLst>
              <a:gd name="connsiteX0" fmla="*/ 0 w 4041422"/>
              <a:gd name="connsiteY0" fmla="*/ 3431822 h 3454400"/>
              <a:gd name="connsiteX1" fmla="*/ 90311 w 4041422"/>
              <a:gd name="connsiteY1" fmla="*/ 3138311 h 3454400"/>
              <a:gd name="connsiteX2" fmla="*/ 304800 w 4041422"/>
              <a:gd name="connsiteY2" fmla="*/ 2765777 h 3454400"/>
              <a:gd name="connsiteX3" fmla="*/ 598311 w 4041422"/>
              <a:gd name="connsiteY3" fmla="*/ 2246489 h 3454400"/>
              <a:gd name="connsiteX4" fmla="*/ 970844 w 4041422"/>
              <a:gd name="connsiteY4" fmla="*/ 1761066 h 3454400"/>
              <a:gd name="connsiteX5" fmla="*/ 1377244 w 4041422"/>
              <a:gd name="connsiteY5" fmla="*/ 1298222 h 3454400"/>
              <a:gd name="connsiteX6" fmla="*/ 1772356 w 4041422"/>
              <a:gd name="connsiteY6" fmla="*/ 959555 h 3454400"/>
              <a:gd name="connsiteX7" fmla="*/ 2359378 w 4041422"/>
              <a:gd name="connsiteY7" fmla="*/ 598311 h 3454400"/>
              <a:gd name="connsiteX8" fmla="*/ 3014133 w 4041422"/>
              <a:gd name="connsiteY8" fmla="*/ 282222 h 3454400"/>
              <a:gd name="connsiteX9" fmla="*/ 3533422 w 4041422"/>
              <a:gd name="connsiteY9" fmla="*/ 90311 h 3454400"/>
              <a:gd name="connsiteX10" fmla="*/ 4041422 w 4041422"/>
              <a:gd name="connsiteY10" fmla="*/ 0 h 3454400"/>
              <a:gd name="connsiteX11" fmla="*/ 3917244 w 4041422"/>
              <a:gd name="connsiteY11" fmla="*/ 496711 h 3454400"/>
              <a:gd name="connsiteX12" fmla="*/ 3601156 w 4041422"/>
              <a:gd name="connsiteY12" fmla="*/ 1185333 h 3454400"/>
              <a:gd name="connsiteX13" fmla="*/ 3149600 w 4041422"/>
              <a:gd name="connsiteY13" fmla="*/ 1873955 h 3454400"/>
              <a:gd name="connsiteX14" fmla="*/ 2675467 w 4041422"/>
              <a:gd name="connsiteY14" fmla="*/ 2449689 h 3454400"/>
              <a:gd name="connsiteX15" fmla="*/ 2201333 w 4041422"/>
              <a:gd name="connsiteY15" fmla="*/ 2867377 h 3454400"/>
              <a:gd name="connsiteX16" fmla="*/ 1727200 w 4041422"/>
              <a:gd name="connsiteY16" fmla="*/ 3251200 h 3454400"/>
              <a:gd name="connsiteX17" fmla="*/ 1433689 w 4041422"/>
              <a:gd name="connsiteY17" fmla="*/ 3454400 h 3454400"/>
              <a:gd name="connsiteX18" fmla="*/ 0 w 4041422"/>
              <a:gd name="connsiteY18" fmla="*/ 3431822 h 345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41422" h="3454400">
                <a:moveTo>
                  <a:pt x="0" y="3431822"/>
                </a:moveTo>
                <a:lnTo>
                  <a:pt x="90311" y="3138311"/>
                </a:lnTo>
                <a:lnTo>
                  <a:pt x="304800" y="2765777"/>
                </a:lnTo>
                <a:lnTo>
                  <a:pt x="598311" y="2246489"/>
                </a:lnTo>
                <a:lnTo>
                  <a:pt x="970844" y="1761066"/>
                </a:lnTo>
                <a:lnTo>
                  <a:pt x="1377244" y="1298222"/>
                </a:lnTo>
                <a:lnTo>
                  <a:pt x="1772356" y="959555"/>
                </a:lnTo>
                <a:lnTo>
                  <a:pt x="2359378" y="598311"/>
                </a:lnTo>
                <a:lnTo>
                  <a:pt x="3014133" y="282222"/>
                </a:lnTo>
                <a:lnTo>
                  <a:pt x="3533422" y="90311"/>
                </a:lnTo>
                <a:lnTo>
                  <a:pt x="4041422" y="0"/>
                </a:lnTo>
                <a:lnTo>
                  <a:pt x="3917244" y="496711"/>
                </a:lnTo>
                <a:lnTo>
                  <a:pt x="3601156" y="1185333"/>
                </a:lnTo>
                <a:lnTo>
                  <a:pt x="3149600" y="1873955"/>
                </a:lnTo>
                <a:lnTo>
                  <a:pt x="2675467" y="2449689"/>
                </a:lnTo>
                <a:lnTo>
                  <a:pt x="2201333" y="2867377"/>
                </a:lnTo>
                <a:lnTo>
                  <a:pt x="1727200" y="3251200"/>
                </a:lnTo>
                <a:lnTo>
                  <a:pt x="1433689" y="3454400"/>
                </a:lnTo>
                <a:lnTo>
                  <a:pt x="0" y="343182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9" name="textruta 68"/>
          <p:cNvSpPr txBox="1"/>
          <p:nvPr/>
        </p:nvSpPr>
        <p:spPr>
          <a:xfrm>
            <a:off x="3563888" y="4293096"/>
            <a:ext cx="92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CR </a:t>
            </a:r>
            <a:r>
              <a:rPr lang="sv-SE" dirty="0" err="1" smtClean="0"/>
              <a:t>train</a:t>
            </a:r>
            <a:endParaRPr lang="sv-SE" dirty="0"/>
          </a:p>
        </p:txBody>
      </p:sp>
      <p:sp>
        <p:nvSpPr>
          <p:cNvPr id="70" name="Frihandsfigur 69"/>
          <p:cNvSpPr/>
          <p:nvPr/>
        </p:nvSpPr>
        <p:spPr>
          <a:xfrm>
            <a:off x="1591733" y="1354667"/>
            <a:ext cx="5000978" cy="4775200"/>
          </a:xfrm>
          <a:custGeom>
            <a:avLst/>
            <a:gdLst>
              <a:gd name="connsiteX0" fmla="*/ 530578 w 5000978"/>
              <a:gd name="connsiteY0" fmla="*/ 4775200 h 4775200"/>
              <a:gd name="connsiteX1" fmla="*/ 654756 w 5000978"/>
              <a:gd name="connsiteY1" fmla="*/ 4425244 h 4775200"/>
              <a:gd name="connsiteX2" fmla="*/ 891823 w 5000978"/>
              <a:gd name="connsiteY2" fmla="*/ 4018844 h 4775200"/>
              <a:gd name="connsiteX3" fmla="*/ 1140178 w 5000978"/>
              <a:gd name="connsiteY3" fmla="*/ 3601155 h 4775200"/>
              <a:gd name="connsiteX4" fmla="*/ 1580445 w 5000978"/>
              <a:gd name="connsiteY4" fmla="*/ 2968977 h 4775200"/>
              <a:gd name="connsiteX5" fmla="*/ 1964267 w 5000978"/>
              <a:gd name="connsiteY5" fmla="*/ 2562577 h 4775200"/>
              <a:gd name="connsiteX6" fmla="*/ 2269067 w 5000978"/>
              <a:gd name="connsiteY6" fmla="*/ 2314222 h 4775200"/>
              <a:gd name="connsiteX7" fmla="*/ 2856089 w 5000978"/>
              <a:gd name="connsiteY7" fmla="*/ 1941689 h 4775200"/>
              <a:gd name="connsiteX8" fmla="*/ 3578578 w 5000978"/>
              <a:gd name="connsiteY8" fmla="*/ 1603022 h 4775200"/>
              <a:gd name="connsiteX9" fmla="*/ 4064000 w 5000978"/>
              <a:gd name="connsiteY9" fmla="*/ 1411111 h 4775200"/>
              <a:gd name="connsiteX10" fmla="*/ 4594578 w 5000978"/>
              <a:gd name="connsiteY10" fmla="*/ 1309511 h 4775200"/>
              <a:gd name="connsiteX11" fmla="*/ 4752623 w 5000978"/>
              <a:gd name="connsiteY11" fmla="*/ 903111 h 4775200"/>
              <a:gd name="connsiteX12" fmla="*/ 4888089 w 5000978"/>
              <a:gd name="connsiteY12" fmla="*/ 541866 h 4775200"/>
              <a:gd name="connsiteX13" fmla="*/ 4978400 w 5000978"/>
              <a:gd name="connsiteY13" fmla="*/ 225777 h 4775200"/>
              <a:gd name="connsiteX14" fmla="*/ 5000978 w 5000978"/>
              <a:gd name="connsiteY14" fmla="*/ 0 h 4775200"/>
              <a:gd name="connsiteX15" fmla="*/ 0 w 5000978"/>
              <a:gd name="connsiteY15" fmla="*/ 0 h 4775200"/>
              <a:gd name="connsiteX16" fmla="*/ 0 w 5000978"/>
              <a:gd name="connsiteY16" fmla="*/ 4775200 h 4775200"/>
              <a:gd name="connsiteX17" fmla="*/ 530578 w 5000978"/>
              <a:gd name="connsiteY17" fmla="*/ 4775200 h 477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00978" h="4775200">
                <a:moveTo>
                  <a:pt x="530578" y="4775200"/>
                </a:moveTo>
                <a:lnTo>
                  <a:pt x="654756" y="4425244"/>
                </a:lnTo>
                <a:lnTo>
                  <a:pt x="891823" y="4018844"/>
                </a:lnTo>
                <a:lnTo>
                  <a:pt x="1140178" y="3601155"/>
                </a:lnTo>
                <a:lnTo>
                  <a:pt x="1580445" y="2968977"/>
                </a:lnTo>
                <a:lnTo>
                  <a:pt x="1964267" y="2562577"/>
                </a:lnTo>
                <a:lnTo>
                  <a:pt x="2269067" y="2314222"/>
                </a:lnTo>
                <a:lnTo>
                  <a:pt x="2856089" y="1941689"/>
                </a:lnTo>
                <a:lnTo>
                  <a:pt x="3578578" y="1603022"/>
                </a:lnTo>
                <a:lnTo>
                  <a:pt x="4064000" y="1411111"/>
                </a:lnTo>
                <a:lnTo>
                  <a:pt x="4594578" y="1309511"/>
                </a:lnTo>
                <a:lnTo>
                  <a:pt x="4752623" y="903111"/>
                </a:lnTo>
                <a:lnTo>
                  <a:pt x="4888089" y="541866"/>
                </a:lnTo>
                <a:lnTo>
                  <a:pt x="4978400" y="225777"/>
                </a:lnTo>
                <a:lnTo>
                  <a:pt x="5000978" y="0"/>
                </a:lnTo>
                <a:lnTo>
                  <a:pt x="0" y="0"/>
                </a:lnTo>
                <a:lnTo>
                  <a:pt x="0" y="4775200"/>
                </a:lnTo>
                <a:lnTo>
                  <a:pt x="530578" y="47752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3" name="textruta 72"/>
          <p:cNvSpPr txBox="1"/>
          <p:nvPr/>
        </p:nvSpPr>
        <p:spPr>
          <a:xfrm>
            <a:off x="2627784" y="2420888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Car&amp; Bus</a:t>
            </a:r>
            <a:endParaRPr lang="sv-SE" dirty="0"/>
          </a:p>
        </p:txBody>
      </p:sp>
      <p:sp>
        <p:nvSpPr>
          <p:cNvPr id="75" name="Frihandsfigur 74"/>
          <p:cNvSpPr/>
          <p:nvPr/>
        </p:nvSpPr>
        <p:spPr>
          <a:xfrm>
            <a:off x="3556000" y="1332089"/>
            <a:ext cx="3770489" cy="4786489"/>
          </a:xfrm>
          <a:custGeom>
            <a:avLst/>
            <a:gdLst>
              <a:gd name="connsiteX0" fmla="*/ 0 w 3770489"/>
              <a:gd name="connsiteY0" fmla="*/ 4786489 h 4786489"/>
              <a:gd name="connsiteX1" fmla="*/ 508000 w 3770489"/>
              <a:gd name="connsiteY1" fmla="*/ 4447822 h 4786489"/>
              <a:gd name="connsiteX2" fmla="*/ 970844 w 3770489"/>
              <a:gd name="connsiteY2" fmla="*/ 4041422 h 4786489"/>
              <a:gd name="connsiteX3" fmla="*/ 1309511 w 3770489"/>
              <a:gd name="connsiteY3" fmla="*/ 3736622 h 4786489"/>
              <a:gd name="connsiteX4" fmla="*/ 1749778 w 3770489"/>
              <a:gd name="connsiteY4" fmla="*/ 3206044 h 4786489"/>
              <a:gd name="connsiteX5" fmla="*/ 2043289 w 3770489"/>
              <a:gd name="connsiteY5" fmla="*/ 2720622 h 4786489"/>
              <a:gd name="connsiteX6" fmla="*/ 2415822 w 3770489"/>
              <a:gd name="connsiteY6" fmla="*/ 2020711 h 4786489"/>
              <a:gd name="connsiteX7" fmla="*/ 2652889 w 3770489"/>
              <a:gd name="connsiteY7" fmla="*/ 1241778 h 4786489"/>
              <a:gd name="connsiteX8" fmla="*/ 3002844 w 3770489"/>
              <a:gd name="connsiteY8" fmla="*/ 304800 h 4786489"/>
              <a:gd name="connsiteX9" fmla="*/ 3025422 w 3770489"/>
              <a:gd name="connsiteY9" fmla="*/ 11289 h 4786489"/>
              <a:gd name="connsiteX10" fmla="*/ 3736622 w 3770489"/>
              <a:gd name="connsiteY10" fmla="*/ 0 h 4786489"/>
              <a:gd name="connsiteX11" fmla="*/ 3770489 w 3770489"/>
              <a:gd name="connsiteY11" fmla="*/ 4786489 h 4786489"/>
              <a:gd name="connsiteX12" fmla="*/ 0 w 3770489"/>
              <a:gd name="connsiteY12" fmla="*/ 4786489 h 4786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70489" h="4786489">
                <a:moveTo>
                  <a:pt x="0" y="4786489"/>
                </a:moveTo>
                <a:lnTo>
                  <a:pt x="508000" y="4447822"/>
                </a:lnTo>
                <a:lnTo>
                  <a:pt x="970844" y="4041422"/>
                </a:lnTo>
                <a:lnTo>
                  <a:pt x="1309511" y="3736622"/>
                </a:lnTo>
                <a:lnTo>
                  <a:pt x="1749778" y="3206044"/>
                </a:lnTo>
                <a:lnTo>
                  <a:pt x="2043289" y="2720622"/>
                </a:lnTo>
                <a:lnTo>
                  <a:pt x="2415822" y="2020711"/>
                </a:lnTo>
                <a:lnTo>
                  <a:pt x="2652889" y="1241778"/>
                </a:lnTo>
                <a:lnTo>
                  <a:pt x="3002844" y="304800"/>
                </a:lnTo>
                <a:lnTo>
                  <a:pt x="3025422" y="11289"/>
                </a:lnTo>
                <a:lnTo>
                  <a:pt x="3736622" y="0"/>
                </a:lnTo>
                <a:lnTo>
                  <a:pt x="3770489" y="4786489"/>
                </a:lnTo>
                <a:lnTo>
                  <a:pt x="0" y="478648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textruta 55"/>
          <p:cNvSpPr txBox="1"/>
          <p:nvPr/>
        </p:nvSpPr>
        <p:spPr>
          <a:xfrm>
            <a:off x="6444208" y="4941168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Air</a:t>
            </a:r>
            <a:endParaRPr lang="sv-SE" dirty="0"/>
          </a:p>
        </p:txBody>
      </p:sp>
      <p:sp>
        <p:nvSpPr>
          <p:cNvPr id="81" name="Frihandsfigur 80"/>
          <p:cNvSpPr/>
          <p:nvPr/>
        </p:nvSpPr>
        <p:spPr>
          <a:xfrm>
            <a:off x="1569156" y="1354667"/>
            <a:ext cx="5734755" cy="4165600"/>
          </a:xfrm>
          <a:custGeom>
            <a:avLst/>
            <a:gdLst>
              <a:gd name="connsiteX0" fmla="*/ 0 w 5734755"/>
              <a:gd name="connsiteY0" fmla="*/ 4165600 h 4165600"/>
              <a:gd name="connsiteX1" fmla="*/ 316088 w 5734755"/>
              <a:gd name="connsiteY1" fmla="*/ 3917244 h 4165600"/>
              <a:gd name="connsiteX2" fmla="*/ 654755 w 5734755"/>
              <a:gd name="connsiteY2" fmla="*/ 3646311 h 4165600"/>
              <a:gd name="connsiteX3" fmla="*/ 1049866 w 5734755"/>
              <a:gd name="connsiteY3" fmla="*/ 3138311 h 4165600"/>
              <a:gd name="connsiteX4" fmla="*/ 1433688 w 5734755"/>
              <a:gd name="connsiteY4" fmla="*/ 2630311 h 4165600"/>
              <a:gd name="connsiteX5" fmla="*/ 1761066 w 5734755"/>
              <a:gd name="connsiteY5" fmla="*/ 2122311 h 4165600"/>
              <a:gd name="connsiteX6" fmla="*/ 1941688 w 5734755"/>
              <a:gd name="connsiteY6" fmla="*/ 1840089 h 4165600"/>
              <a:gd name="connsiteX7" fmla="*/ 2077155 w 5734755"/>
              <a:gd name="connsiteY7" fmla="*/ 1411111 h 4165600"/>
              <a:gd name="connsiteX8" fmla="*/ 2178755 w 5734755"/>
              <a:gd name="connsiteY8" fmla="*/ 1004711 h 4165600"/>
              <a:gd name="connsiteX9" fmla="*/ 2269066 w 5734755"/>
              <a:gd name="connsiteY9" fmla="*/ 733777 h 4165600"/>
              <a:gd name="connsiteX10" fmla="*/ 2675466 w 5734755"/>
              <a:gd name="connsiteY10" fmla="*/ 485422 h 4165600"/>
              <a:gd name="connsiteX11" fmla="*/ 3206044 w 5734755"/>
              <a:gd name="connsiteY11" fmla="*/ 293511 h 4165600"/>
              <a:gd name="connsiteX12" fmla="*/ 3668888 w 5734755"/>
              <a:gd name="connsiteY12" fmla="*/ 146755 h 4165600"/>
              <a:gd name="connsiteX13" fmla="*/ 4233333 w 5734755"/>
              <a:gd name="connsiteY13" fmla="*/ 112889 h 4165600"/>
              <a:gd name="connsiteX14" fmla="*/ 4955822 w 5734755"/>
              <a:gd name="connsiteY14" fmla="*/ 56444 h 4165600"/>
              <a:gd name="connsiteX15" fmla="*/ 5734755 w 5734755"/>
              <a:gd name="connsiteY15" fmla="*/ 0 h 41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34755" h="4165600">
                <a:moveTo>
                  <a:pt x="0" y="4165600"/>
                </a:moveTo>
                <a:lnTo>
                  <a:pt x="316088" y="3917244"/>
                </a:lnTo>
                <a:lnTo>
                  <a:pt x="654755" y="3646311"/>
                </a:lnTo>
                <a:lnTo>
                  <a:pt x="1049866" y="3138311"/>
                </a:lnTo>
                <a:lnTo>
                  <a:pt x="1433688" y="2630311"/>
                </a:lnTo>
                <a:lnTo>
                  <a:pt x="1761066" y="2122311"/>
                </a:lnTo>
                <a:lnTo>
                  <a:pt x="1941688" y="1840089"/>
                </a:lnTo>
                <a:lnTo>
                  <a:pt x="2077155" y="1411111"/>
                </a:lnTo>
                <a:lnTo>
                  <a:pt x="2178755" y="1004711"/>
                </a:lnTo>
                <a:lnTo>
                  <a:pt x="2269066" y="733777"/>
                </a:lnTo>
                <a:lnTo>
                  <a:pt x="2675466" y="485422"/>
                </a:lnTo>
                <a:lnTo>
                  <a:pt x="3206044" y="293511"/>
                </a:lnTo>
                <a:lnTo>
                  <a:pt x="3668888" y="146755"/>
                </a:lnTo>
                <a:lnTo>
                  <a:pt x="4233333" y="112889"/>
                </a:lnTo>
                <a:lnTo>
                  <a:pt x="4955822" y="56444"/>
                </a:lnTo>
                <a:lnTo>
                  <a:pt x="5734755" y="0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0" name="Frihandsfigur 89"/>
          <p:cNvSpPr/>
          <p:nvPr/>
        </p:nvSpPr>
        <p:spPr>
          <a:xfrm>
            <a:off x="3668889" y="1919111"/>
            <a:ext cx="3635022" cy="4188178"/>
          </a:xfrm>
          <a:custGeom>
            <a:avLst/>
            <a:gdLst>
              <a:gd name="connsiteX0" fmla="*/ 0 w 3635022"/>
              <a:gd name="connsiteY0" fmla="*/ 4188178 h 4188178"/>
              <a:gd name="connsiteX1" fmla="*/ 508000 w 3635022"/>
              <a:gd name="connsiteY1" fmla="*/ 4086578 h 4188178"/>
              <a:gd name="connsiteX2" fmla="*/ 1286933 w 3635022"/>
              <a:gd name="connsiteY2" fmla="*/ 3826933 h 4188178"/>
              <a:gd name="connsiteX3" fmla="*/ 1986844 w 3635022"/>
              <a:gd name="connsiteY3" fmla="*/ 3476978 h 4188178"/>
              <a:gd name="connsiteX4" fmla="*/ 2506133 w 3635022"/>
              <a:gd name="connsiteY4" fmla="*/ 3115733 h 4188178"/>
              <a:gd name="connsiteX5" fmla="*/ 2799644 w 3635022"/>
              <a:gd name="connsiteY5" fmla="*/ 2743200 h 4188178"/>
              <a:gd name="connsiteX6" fmla="*/ 3059289 w 3635022"/>
              <a:gd name="connsiteY6" fmla="*/ 2325511 h 4188178"/>
              <a:gd name="connsiteX7" fmla="*/ 3285067 w 3635022"/>
              <a:gd name="connsiteY7" fmla="*/ 1614311 h 4188178"/>
              <a:gd name="connsiteX8" fmla="*/ 3488267 w 3635022"/>
              <a:gd name="connsiteY8" fmla="*/ 857956 h 4188178"/>
              <a:gd name="connsiteX9" fmla="*/ 3635022 w 3635022"/>
              <a:gd name="connsiteY9" fmla="*/ 0 h 4188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35022" h="4188178">
                <a:moveTo>
                  <a:pt x="0" y="4188178"/>
                </a:moveTo>
                <a:lnTo>
                  <a:pt x="508000" y="4086578"/>
                </a:lnTo>
                <a:lnTo>
                  <a:pt x="1286933" y="3826933"/>
                </a:lnTo>
                <a:lnTo>
                  <a:pt x="1986844" y="3476978"/>
                </a:lnTo>
                <a:lnTo>
                  <a:pt x="2506133" y="3115733"/>
                </a:lnTo>
                <a:lnTo>
                  <a:pt x="2799644" y="2743200"/>
                </a:lnTo>
                <a:lnTo>
                  <a:pt x="3059289" y="2325511"/>
                </a:lnTo>
                <a:lnTo>
                  <a:pt x="3285067" y="1614311"/>
                </a:lnTo>
                <a:lnTo>
                  <a:pt x="3488267" y="857956"/>
                </a:lnTo>
                <a:lnTo>
                  <a:pt x="3635022" y="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7" name="Frihandsfigur 76"/>
          <p:cNvSpPr/>
          <p:nvPr/>
        </p:nvSpPr>
        <p:spPr>
          <a:xfrm>
            <a:off x="1580444" y="1354667"/>
            <a:ext cx="5723467" cy="4786489"/>
          </a:xfrm>
          <a:custGeom>
            <a:avLst/>
            <a:gdLst>
              <a:gd name="connsiteX0" fmla="*/ 5700889 w 5723467"/>
              <a:gd name="connsiteY0" fmla="*/ 0 h 4786489"/>
              <a:gd name="connsiteX1" fmla="*/ 4447823 w 5723467"/>
              <a:gd name="connsiteY1" fmla="*/ 101600 h 4786489"/>
              <a:gd name="connsiteX2" fmla="*/ 3635023 w 5723467"/>
              <a:gd name="connsiteY2" fmla="*/ 146755 h 4786489"/>
              <a:gd name="connsiteX3" fmla="*/ 2607734 w 5723467"/>
              <a:gd name="connsiteY3" fmla="*/ 530577 h 4786489"/>
              <a:gd name="connsiteX4" fmla="*/ 2235200 w 5723467"/>
              <a:gd name="connsiteY4" fmla="*/ 745066 h 4786489"/>
              <a:gd name="connsiteX5" fmla="*/ 1941689 w 5723467"/>
              <a:gd name="connsiteY5" fmla="*/ 1840089 h 4786489"/>
              <a:gd name="connsiteX6" fmla="*/ 1682045 w 5723467"/>
              <a:gd name="connsiteY6" fmla="*/ 2235200 h 4786489"/>
              <a:gd name="connsiteX7" fmla="*/ 1117600 w 5723467"/>
              <a:gd name="connsiteY7" fmla="*/ 3014133 h 4786489"/>
              <a:gd name="connsiteX8" fmla="*/ 745067 w 5723467"/>
              <a:gd name="connsiteY8" fmla="*/ 3533422 h 4786489"/>
              <a:gd name="connsiteX9" fmla="*/ 620889 w 5723467"/>
              <a:gd name="connsiteY9" fmla="*/ 3691466 h 4786489"/>
              <a:gd name="connsiteX10" fmla="*/ 11289 w 5723467"/>
              <a:gd name="connsiteY10" fmla="*/ 4176889 h 4786489"/>
              <a:gd name="connsiteX11" fmla="*/ 0 w 5723467"/>
              <a:gd name="connsiteY11" fmla="*/ 4786489 h 4786489"/>
              <a:gd name="connsiteX12" fmla="*/ 575734 w 5723467"/>
              <a:gd name="connsiteY12" fmla="*/ 4763911 h 4786489"/>
              <a:gd name="connsiteX13" fmla="*/ 666045 w 5723467"/>
              <a:gd name="connsiteY13" fmla="*/ 4425244 h 4786489"/>
              <a:gd name="connsiteX14" fmla="*/ 936978 w 5723467"/>
              <a:gd name="connsiteY14" fmla="*/ 3962400 h 4786489"/>
              <a:gd name="connsiteX15" fmla="*/ 1253067 w 5723467"/>
              <a:gd name="connsiteY15" fmla="*/ 3465689 h 4786489"/>
              <a:gd name="connsiteX16" fmla="*/ 1603023 w 5723467"/>
              <a:gd name="connsiteY16" fmla="*/ 2991555 h 4786489"/>
              <a:gd name="connsiteX17" fmla="*/ 2032000 w 5723467"/>
              <a:gd name="connsiteY17" fmla="*/ 2540000 h 4786489"/>
              <a:gd name="connsiteX18" fmla="*/ 2404534 w 5723467"/>
              <a:gd name="connsiteY18" fmla="*/ 2212622 h 4786489"/>
              <a:gd name="connsiteX19" fmla="*/ 3036712 w 5723467"/>
              <a:gd name="connsiteY19" fmla="*/ 1828800 h 4786489"/>
              <a:gd name="connsiteX20" fmla="*/ 3646312 w 5723467"/>
              <a:gd name="connsiteY20" fmla="*/ 1591733 h 4786489"/>
              <a:gd name="connsiteX21" fmla="*/ 4143023 w 5723467"/>
              <a:gd name="connsiteY21" fmla="*/ 1377244 h 4786489"/>
              <a:gd name="connsiteX22" fmla="*/ 4605867 w 5723467"/>
              <a:gd name="connsiteY22" fmla="*/ 1298222 h 4786489"/>
              <a:gd name="connsiteX23" fmla="*/ 4481689 w 5723467"/>
              <a:gd name="connsiteY23" fmla="*/ 1738489 h 4786489"/>
              <a:gd name="connsiteX24" fmla="*/ 4199467 w 5723467"/>
              <a:gd name="connsiteY24" fmla="*/ 2404533 h 4786489"/>
              <a:gd name="connsiteX25" fmla="*/ 3860800 w 5723467"/>
              <a:gd name="connsiteY25" fmla="*/ 2980266 h 4786489"/>
              <a:gd name="connsiteX26" fmla="*/ 3465689 w 5723467"/>
              <a:gd name="connsiteY26" fmla="*/ 3488266 h 4786489"/>
              <a:gd name="connsiteX27" fmla="*/ 3070578 w 5723467"/>
              <a:gd name="connsiteY27" fmla="*/ 3917244 h 4786489"/>
              <a:gd name="connsiteX28" fmla="*/ 2585156 w 5723467"/>
              <a:gd name="connsiteY28" fmla="*/ 4312355 h 4786489"/>
              <a:gd name="connsiteX29" fmla="*/ 2144889 w 5723467"/>
              <a:gd name="connsiteY29" fmla="*/ 4651022 h 4786489"/>
              <a:gd name="connsiteX30" fmla="*/ 1986845 w 5723467"/>
              <a:gd name="connsiteY30" fmla="*/ 4752622 h 4786489"/>
              <a:gd name="connsiteX31" fmla="*/ 2133600 w 5723467"/>
              <a:gd name="connsiteY31" fmla="*/ 4752622 h 4786489"/>
              <a:gd name="connsiteX32" fmla="*/ 2562578 w 5723467"/>
              <a:gd name="connsiteY32" fmla="*/ 4651022 h 4786489"/>
              <a:gd name="connsiteX33" fmla="*/ 3194756 w 5723467"/>
              <a:gd name="connsiteY33" fmla="*/ 4459111 h 4786489"/>
              <a:gd name="connsiteX34" fmla="*/ 3431823 w 5723467"/>
              <a:gd name="connsiteY34" fmla="*/ 4368800 h 4786489"/>
              <a:gd name="connsiteX35" fmla="*/ 4199467 w 5723467"/>
              <a:gd name="connsiteY35" fmla="*/ 3962400 h 4786489"/>
              <a:gd name="connsiteX36" fmla="*/ 4617156 w 5723467"/>
              <a:gd name="connsiteY36" fmla="*/ 3702755 h 4786489"/>
              <a:gd name="connsiteX37" fmla="*/ 5000978 w 5723467"/>
              <a:gd name="connsiteY37" fmla="*/ 3183466 h 4786489"/>
              <a:gd name="connsiteX38" fmla="*/ 5136445 w 5723467"/>
              <a:gd name="connsiteY38" fmla="*/ 2912533 h 4786489"/>
              <a:gd name="connsiteX39" fmla="*/ 5305778 w 5723467"/>
              <a:gd name="connsiteY39" fmla="*/ 2381955 h 4786489"/>
              <a:gd name="connsiteX40" fmla="*/ 5497689 w 5723467"/>
              <a:gd name="connsiteY40" fmla="*/ 1749777 h 4786489"/>
              <a:gd name="connsiteX41" fmla="*/ 5655734 w 5723467"/>
              <a:gd name="connsiteY41" fmla="*/ 970844 h 4786489"/>
              <a:gd name="connsiteX42" fmla="*/ 5723467 w 5723467"/>
              <a:gd name="connsiteY42" fmla="*/ 654755 h 4786489"/>
              <a:gd name="connsiteX43" fmla="*/ 5700889 w 5723467"/>
              <a:gd name="connsiteY43" fmla="*/ 0 h 4786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23467" h="4786489">
                <a:moveTo>
                  <a:pt x="5700889" y="0"/>
                </a:moveTo>
                <a:lnTo>
                  <a:pt x="4447823" y="101600"/>
                </a:lnTo>
                <a:lnTo>
                  <a:pt x="3635023" y="146755"/>
                </a:lnTo>
                <a:lnTo>
                  <a:pt x="2607734" y="530577"/>
                </a:lnTo>
                <a:lnTo>
                  <a:pt x="2235200" y="745066"/>
                </a:lnTo>
                <a:lnTo>
                  <a:pt x="1941689" y="1840089"/>
                </a:lnTo>
                <a:lnTo>
                  <a:pt x="1682045" y="2235200"/>
                </a:lnTo>
                <a:lnTo>
                  <a:pt x="1117600" y="3014133"/>
                </a:lnTo>
                <a:lnTo>
                  <a:pt x="745067" y="3533422"/>
                </a:lnTo>
                <a:lnTo>
                  <a:pt x="620889" y="3691466"/>
                </a:lnTo>
                <a:lnTo>
                  <a:pt x="11289" y="4176889"/>
                </a:lnTo>
                <a:lnTo>
                  <a:pt x="0" y="4786489"/>
                </a:lnTo>
                <a:lnTo>
                  <a:pt x="575734" y="4763911"/>
                </a:lnTo>
                <a:lnTo>
                  <a:pt x="666045" y="4425244"/>
                </a:lnTo>
                <a:lnTo>
                  <a:pt x="936978" y="3962400"/>
                </a:lnTo>
                <a:lnTo>
                  <a:pt x="1253067" y="3465689"/>
                </a:lnTo>
                <a:lnTo>
                  <a:pt x="1603023" y="2991555"/>
                </a:lnTo>
                <a:lnTo>
                  <a:pt x="2032000" y="2540000"/>
                </a:lnTo>
                <a:lnTo>
                  <a:pt x="2404534" y="2212622"/>
                </a:lnTo>
                <a:lnTo>
                  <a:pt x="3036712" y="1828800"/>
                </a:lnTo>
                <a:lnTo>
                  <a:pt x="3646312" y="1591733"/>
                </a:lnTo>
                <a:lnTo>
                  <a:pt x="4143023" y="1377244"/>
                </a:lnTo>
                <a:lnTo>
                  <a:pt x="4605867" y="1298222"/>
                </a:lnTo>
                <a:lnTo>
                  <a:pt x="4481689" y="1738489"/>
                </a:lnTo>
                <a:lnTo>
                  <a:pt x="4199467" y="2404533"/>
                </a:lnTo>
                <a:lnTo>
                  <a:pt x="3860800" y="2980266"/>
                </a:lnTo>
                <a:lnTo>
                  <a:pt x="3465689" y="3488266"/>
                </a:lnTo>
                <a:lnTo>
                  <a:pt x="3070578" y="3917244"/>
                </a:lnTo>
                <a:lnTo>
                  <a:pt x="2585156" y="4312355"/>
                </a:lnTo>
                <a:lnTo>
                  <a:pt x="2144889" y="4651022"/>
                </a:lnTo>
                <a:lnTo>
                  <a:pt x="1986845" y="4752622"/>
                </a:lnTo>
                <a:lnTo>
                  <a:pt x="2133600" y="4752622"/>
                </a:lnTo>
                <a:lnTo>
                  <a:pt x="2562578" y="4651022"/>
                </a:lnTo>
                <a:lnTo>
                  <a:pt x="3194756" y="4459111"/>
                </a:lnTo>
                <a:lnTo>
                  <a:pt x="3431823" y="4368800"/>
                </a:lnTo>
                <a:lnTo>
                  <a:pt x="4199467" y="3962400"/>
                </a:lnTo>
                <a:lnTo>
                  <a:pt x="4617156" y="3702755"/>
                </a:lnTo>
                <a:lnTo>
                  <a:pt x="5000978" y="3183466"/>
                </a:lnTo>
                <a:lnTo>
                  <a:pt x="5136445" y="2912533"/>
                </a:lnTo>
                <a:lnTo>
                  <a:pt x="5305778" y="2381955"/>
                </a:lnTo>
                <a:lnTo>
                  <a:pt x="5497689" y="1749777"/>
                </a:lnTo>
                <a:lnTo>
                  <a:pt x="5655734" y="970844"/>
                </a:lnTo>
                <a:lnTo>
                  <a:pt x="5723467" y="654755"/>
                </a:lnTo>
                <a:lnTo>
                  <a:pt x="5700889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9" name="textruta 88"/>
          <p:cNvSpPr txBox="1"/>
          <p:nvPr/>
        </p:nvSpPr>
        <p:spPr>
          <a:xfrm>
            <a:off x="4932040" y="2132856"/>
            <a:ext cx="175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High</a:t>
            </a:r>
            <a:r>
              <a:rPr lang="sv-SE" dirty="0" smtClean="0"/>
              <a:t> Speed </a:t>
            </a:r>
            <a:r>
              <a:rPr lang="sv-SE" dirty="0" err="1" smtClean="0"/>
              <a:t>Train</a:t>
            </a:r>
            <a:endParaRPr lang="sv-SE" dirty="0"/>
          </a:p>
        </p:txBody>
      </p:sp>
      <p:cxnSp>
        <p:nvCxnSpPr>
          <p:cNvPr id="72" name="Rak 71"/>
          <p:cNvCxnSpPr/>
          <p:nvPr/>
        </p:nvCxnSpPr>
        <p:spPr>
          <a:xfrm flipH="1">
            <a:off x="7308304" y="6165304"/>
            <a:ext cx="8384" cy="3600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/>
        </p:nvCxnSpPr>
        <p:spPr>
          <a:xfrm flipH="1">
            <a:off x="1547664" y="6165304"/>
            <a:ext cx="576064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6"/>
          <p:cNvCxnSpPr/>
          <p:nvPr/>
        </p:nvCxnSpPr>
        <p:spPr>
          <a:xfrm>
            <a:off x="1547664" y="1340768"/>
            <a:ext cx="6827" cy="476182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Swedish </a:t>
            </a:r>
            <a:r>
              <a:rPr lang="sv-SE" dirty="0" err="1"/>
              <a:t>R</a:t>
            </a:r>
            <a:r>
              <a:rPr lang="sv-SE" dirty="0" err="1" smtClean="0"/>
              <a:t>ail</a:t>
            </a:r>
            <a:r>
              <a:rPr lang="sv-SE" dirty="0" smtClean="0"/>
              <a:t> Market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105 million trips per </a:t>
            </a:r>
            <a:r>
              <a:rPr lang="sv-SE" dirty="0" err="1" smtClean="0"/>
              <a:t>year</a:t>
            </a:r>
            <a:r>
              <a:rPr lang="sv-SE" dirty="0" smtClean="0"/>
              <a:t> 1999 = 11,8 trips/</a:t>
            </a:r>
            <a:r>
              <a:rPr lang="sv-SE" dirty="0" err="1" smtClean="0"/>
              <a:t>pp</a:t>
            </a:r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b="1" dirty="0" err="1" smtClean="0">
                <a:solidFill>
                  <a:srgbClr val="00B0F0"/>
                </a:solidFill>
              </a:rPr>
              <a:t>High</a:t>
            </a:r>
            <a:r>
              <a:rPr lang="sv-SE" sz="3600" b="1" dirty="0" smtClean="0">
                <a:solidFill>
                  <a:srgbClr val="00B0F0"/>
                </a:solidFill>
              </a:rPr>
              <a:t> speed </a:t>
            </a:r>
            <a:r>
              <a:rPr lang="sv-SE" sz="3600" b="1" dirty="0" err="1" smtClean="0">
                <a:solidFill>
                  <a:srgbClr val="00B0F0"/>
                </a:solidFill>
              </a:rPr>
              <a:t>lines</a:t>
            </a:r>
            <a:r>
              <a:rPr lang="sv-SE" sz="3600" b="1" dirty="0" smtClean="0">
                <a:solidFill>
                  <a:srgbClr val="00B0F0"/>
                </a:solidFill>
              </a:rPr>
              <a:t> in a global </a:t>
            </a:r>
            <a:r>
              <a:rPr lang="sv-SE" sz="3600" b="1" dirty="0" err="1" smtClean="0">
                <a:solidFill>
                  <a:srgbClr val="00B0F0"/>
                </a:solidFill>
              </a:rPr>
              <a:t>perspective</a:t>
            </a:r>
            <a:endParaRPr lang="sv-SE" sz="3600" b="1" dirty="0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1774" t="29159" r="21379" b="18879"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Frihandsfigur 4"/>
          <p:cNvSpPr/>
          <p:nvPr/>
        </p:nvSpPr>
        <p:spPr>
          <a:xfrm>
            <a:off x="4343400" y="2962275"/>
            <a:ext cx="2924175" cy="552450"/>
          </a:xfrm>
          <a:custGeom>
            <a:avLst/>
            <a:gdLst>
              <a:gd name="connsiteX0" fmla="*/ 0 w 2924175"/>
              <a:gd name="connsiteY0" fmla="*/ 352425 h 552450"/>
              <a:gd name="connsiteX1" fmla="*/ 438150 w 2924175"/>
              <a:gd name="connsiteY1" fmla="*/ 247650 h 552450"/>
              <a:gd name="connsiteX2" fmla="*/ 666750 w 2924175"/>
              <a:gd name="connsiteY2" fmla="*/ 209550 h 552450"/>
              <a:gd name="connsiteX3" fmla="*/ 885825 w 2924175"/>
              <a:gd name="connsiteY3" fmla="*/ 19050 h 552450"/>
              <a:gd name="connsiteX4" fmla="*/ 1152525 w 2924175"/>
              <a:gd name="connsiteY4" fmla="*/ 57150 h 552450"/>
              <a:gd name="connsiteX5" fmla="*/ 1524000 w 2924175"/>
              <a:gd name="connsiteY5" fmla="*/ 0 h 552450"/>
              <a:gd name="connsiteX6" fmla="*/ 1828800 w 2924175"/>
              <a:gd name="connsiteY6" fmla="*/ 57150 h 552450"/>
              <a:gd name="connsiteX7" fmla="*/ 2019300 w 2924175"/>
              <a:gd name="connsiteY7" fmla="*/ 123825 h 552450"/>
              <a:gd name="connsiteX8" fmla="*/ 2114550 w 2924175"/>
              <a:gd name="connsiteY8" fmla="*/ 342900 h 552450"/>
              <a:gd name="connsiteX9" fmla="*/ 2295525 w 2924175"/>
              <a:gd name="connsiteY9" fmla="*/ 514350 h 552450"/>
              <a:gd name="connsiteX10" fmla="*/ 2847975 w 2924175"/>
              <a:gd name="connsiteY10" fmla="*/ 552450 h 552450"/>
              <a:gd name="connsiteX11" fmla="*/ 2924175 w 2924175"/>
              <a:gd name="connsiteY11" fmla="*/ 466725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24175" h="552450">
                <a:moveTo>
                  <a:pt x="0" y="352425"/>
                </a:moveTo>
                <a:lnTo>
                  <a:pt x="438150" y="247650"/>
                </a:lnTo>
                <a:lnTo>
                  <a:pt x="666750" y="209550"/>
                </a:lnTo>
                <a:lnTo>
                  <a:pt x="885825" y="19050"/>
                </a:lnTo>
                <a:lnTo>
                  <a:pt x="1152525" y="57150"/>
                </a:lnTo>
                <a:lnTo>
                  <a:pt x="1524000" y="0"/>
                </a:lnTo>
                <a:lnTo>
                  <a:pt x="1828800" y="57150"/>
                </a:lnTo>
                <a:lnTo>
                  <a:pt x="2019300" y="123825"/>
                </a:lnTo>
                <a:lnTo>
                  <a:pt x="2114550" y="342900"/>
                </a:lnTo>
                <a:lnTo>
                  <a:pt x="2295525" y="514350"/>
                </a:lnTo>
                <a:lnTo>
                  <a:pt x="2847975" y="552450"/>
                </a:lnTo>
                <a:lnTo>
                  <a:pt x="2924175" y="466725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Frihandsfigur 5"/>
          <p:cNvSpPr/>
          <p:nvPr/>
        </p:nvSpPr>
        <p:spPr>
          <a:xfrm>
            <a:off x="5476875" y="3028950"/>
            <a:ext cx="1028700" cy="533400"/>
          </a:xfrm>
          <a:custGeom>
            <a:avLst/>
            <a:gdLst>
              <a:gd name="connsiteX0" fmla="*/ 0 w 1028700"/>
              <a:gd name="connsiteY0" fmla="*/ 0 h 533400"/>
              <a:gd name="connsiteX1" fmla="*/ 295275 w 1028700"/>
              <a:gd name="connsiteY1" fmla="*/ 104775 h 533400"/>
              <a:gd name="connsiteX2" fmla="*/ 533400 w 1028700"/>
              <a:gd name="connsiteY2" fmla="*/ 171450 h 533400"/>
              <a:gd name="connsiteX3" fmla="*/ 800100 w 1028700"/>
              <a:gd name="connsiteY3" fmla="*/ 247650 h 533400"/>
              <a:gd name="connsiteX4" fmla="*/ 1028700 w 1028700"/>
              <a:gd name="connsiteY4" fmla="*/ 314325 h 533400"/>
              <a:gd name="connsiteX5" fmla="*/ 790575 w 1028700"/>
              <a:gd name="connsiteY5" fmla="*/ 371475 h 533400"/>
              <a:gd name="connsiteX6" fmla="*/ 685800 w 1028700"/>
              <a:gd name="connsiteY6" fmla="*/ 447675 h 533400"/>
              <a:gd name="connsiteX7" fmla="*/ 504825 w 1028700"/>
              <a:gd name="connsiteY7" fmla="*/ 447675 h 533400"/>
              <a:gd name="connsiteX8" fmla="*/ 285750 w 1028700"/>
              <a:gd name="connsiteY8" fmla="*/ 533400 h 533400"/>
              <a:gd name="connsiteX9" fmla="*/ 200025 w 1028700"/>
              <a:gd name="connsiteY9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8700" h="533400">
                <a:moveTo>
                  <a:pt x="0" y="0"/>
                </a:moveTo>
                <a:lnTo>
                  <a:pt x="295275" y="104775"/>
                </a:lnTo>
                <a:lnTo>
                  <a:pt x="533400" y="171450"/>
                </a:lnTo>
                <a:lnTo>
                  <a:pt x="800100" y="247650"/>
                </a:lnTo>
                <a:lnTo>
                  <a:pt x="1028700" y="314325"/>
                </a:lnTo>
                <a:lnTo>
                  <a:pt x="790575" y="371475"/>
                </a:lnTo>
                <a:lnTo>
                  <a:pt x="685800" y="447675"/>
                </a:lnTo>
                <a:lnTo>
                  <a:pt x="504825" y="447675"/>
                </a:lnTo>
                <a:lnTo>
                  <a:pt x="285750" y="533400"/>
                </a:lnTo>
                <a:lnTo>
                  <a:pt x="200025" y="533400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Frihandsfigur 6"/>
          <p:cNvSpPr/>
          <p:nvPr/>
        </p:nvSpPr>
        <p:spPr>
          <a:xfrm>
            <a:off x="4295775" y="3228975"/>
            <a:ext cx="1238250" cy="371475"/>
          </a:xfrm>
          <a:custGeom>
            <a:avLst/>
            <a:gdLst>
              <a:gd name="connsiteX0" fmla="*/ 1238250 w 1238250"/>
              <a:gd name="connsiteY0" fmla="*/ 314325 h 371475"/>
              <a:gd name="connsiteX1" fmla="*/ 1038225 w 1238250"/>
              <a:gd name="connsiteY1" fmla="*/ 333375 h 371475"/>
              <a:gd name="connsiteX2" fmla="*/ 952500 w 1238250"/>
              <a:gd name="connsiteY2" fmla="*/ 361950 h 371475"/>
              <a:gd name="connsiteX3" fmla="*/ 742950 w 1238250"/>
              <a:gd name="connsiteY3" fmla="*/ 371475 h 371475"/>
              <a:gd name="connsiteX4" fmla="*/ 657225 w 1238250"/>
              <a:gd name="connsiteY4" fmla="*/ 352425 h 371475"/>
              <a:gd name="connsiteX5" fmla="*/ 619125 w 1238250"/>
              <a:gd name="connsiteY5" fmla="*/ 266700 h 371475"/>
              <a:gd name="connsiteX6" fmla="*/ 504825 w 1238250"/>
              <a:gd name="connsiteY6" fmla="*/ 161925 h 371475"/>
              <a:gd name="connsiteX7" fmla="*/ 409575 w 1238250"/>
              <a:gd name="connsiteY7" fmla="*/ 123825 h 371475"/>
              <a:gd name="connsiteX8" fmla="*/ 295275 w 1238250"/>
              <a:gd name="connsiteY8" fmla="*/ 95250 h 371475"/>
              <a:gd name="connsiteX9" fmla="*/ 200025 w 1238250"/>
              <a:gd name="connsiteY9" fmla="*/ 85725 h 371475"/>
              <a:gd name="connsiteX10" fmla="*/ 95250 w 1238250"/>
              <a:gd name="connsiteY10" fmla="*/ 66675 h 371475"/>
              <a:gd name="connsiteX11" fmla="*/ 0 w 1238250"/>
              <a:gd name="connsiteY11" fmla="*/ 0 h 371475"/>
              <a:gd name="connsiteX12" fmla="*/ 0 w 1238250"/>
              <a:gd name="connsiteY12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8250" h="371475">
                <a:moveTo>
                  <a:pt x="1238250" y="314325"/>
                </a:moveTo>
                <a:lnTo>
                  <a:pt x="1038225" y="333375"/>
                </a:lnTo>
                <a:lnTo>
                  <a:pt x="952500" y="361950"/>
                </a:lnTo>
                <a:lnTo>
                  <a:pt x="742950" y="371475"/>
                </a:lnTo>
                <a:lnTo>
                  <a:pt x="657225" y="352425"/>
                </a:lnTo>
                <a:lnTo>
                  <a:pt x="619125" y="266700"/>
                </a:lnTo>
                <a:lnTo>
                  <a:pt x="504825" y="161925"/>
                </a:lnTo>
                <a:lnTo>
                  <a:pt x="409575" y="123825"/>
                </a:lnTo>
                <a:lnTo>
                  <a:pt x="295275" y="95250"/>
                </a:lnTo>
                <a:lnTo>
                  <a:pt x="200025" y="85725"/>
                </a:lnTo>
                <a:lnTo>
                  <a:pt x="95250" y="66675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ihandsfigur 7"/>
          <p:cNvSpPr/>
          <p:nvPr/>
        </p:nvSpPr>
        <p:spPr>
          <a:xfrm>
            <a:off x="7038975" y="3524250"/>
            <a:ext cx="323850" cy="1114425"/>
          </a:xfrm>
          <a:custGeom>
            <a:avLst/>
            <a:gdLst>
              <a:gd name="connsiteX0" fmla="*/ 161925 w 323850"/>
              <a:gd name="connsiteY0" fmla="*/ 0 h 1114425"/>
              <a:gd name="connsiteX1" fmla="*/ 323850 w 323850"/>
              <a:gd name="connsiteY1" fmla="*/ 485775 h 1114425"/>
              <a:gd name="connsiteX2" fmla="*/ 171450 w 323850"/>
              <a:gd name="connsiteY2" fmla="*/ 485775 h 1114425"/>
              <a:gd name="connsiteX3" fmla="*/ 95250 w 323850"/>
              <a:gd name="connsiteY3" fmla="*/ 504825 h 1114425"/>
              <a:gd name="connsiteX4" fmla="*/ 57150 w 323850"/>
              <a:gd name="connsiteY4" fmla="*/ 609600 h 1114425"/>
              <a:gd name="connsiteX5" fmla="*/ 28575 w 323850"/>
              <a:gd name="connsiteY5" fmla="*/ 685800 h 1114425"/>
              <a:gd name="connsiteX6" fmla="*/ 19050 w 323850"/>
              <a:gd name="connsiteY6" fmla="*/ 762000 h 1114425"/>
              <a:gd name="connsiteX7" fmla="*/ 0 w 323850"/>
              <a:gd name="connsiteY7" fmla="*/ 857250 h 1114425"/>
              <a:gd name="connsiteX8" fmla="*/ 9525 w 323850"/>
              <a:gd name="connsiteY8" fmla="*/ 904875 h 1114425"/>
              <a:gd name="connsiteX9" fmla="*/ 161925 w 323850"/>
              <a:gd name="connsiteY9" fmla="*/ 1114425 h 111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850" h="1114425">
                <a:moveTo>
                  <a:pt x="161925" y="0"/>
                </a:moveTo>
                <a:lnTo>
                  <a:pt x="323850" y="485775"/>
                </a:lnTo>
                <a:lnTo>
                  <a:pt x="171450" y="485775"/>
                </a:lnTo>
                <a:lnTo>
                  <a:pt x="95250" y="504825"/>
                </a:lnTo>
                <a:lnTo>
                  <a:pt x="57150" y="609600"/>
                </a:lnTo>
                <a:lnTo>
                  <a:pt x="28575" y="685800"/>
                </a:lnTo>
                <a:lnTo>
                  <a:pt x="19050" y="762000"/>
                </a:lnTo>
                <a:lnTo>
                  <a:pt x="0" y="857250"/>
                </a:lnTo>
                <a:lnTo>
                  <a:pt x="9525" y="904875"/>
                </a:lnTo>
                <a:lnTo>
                  <a:pt x="161925" y="1114425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ihandsfigur 8"/>
          <p:cNvSpPr/>
          <p:nvPr/>
        </p:nvSpPr>
        <p:spPr>
          <a:xfrm>
            <a:off x="6124575" y="3743325"/>
            <a:ext cx="619125" cy="695325"/>
          </a:xfrm>
          <a:custGeom>
            <a:avLst/>
            <a:gdLst>
              <a:gd name="connsiteX0" fmla="*/ 619125 w 619125"/>
              <a:gd name="connsiteY0" fmla="*/ 304800 h 695325"/>
              <a:gd name="connsiteX1" fmla="*/ 314325 w 619125"/>
              <a:gd name="connsiteY1" fmla="*/ 180975 h 695325"/>
              <a:gd name="connsiteX2" fmla="*/ 0 w 619125"/>
              <a:gd name="connsiteY2" fmla="*/ 0 h 695325"/>
              <a:gd name="connsiteX3" fmla="*/ 123825 w 619125"/>
              <a:gd name="connsiteY3" fmla="*/ 76200 h 695325"/>
              <a:gd name="connsiteX4" fmla="*/ 190500 w 619125"/>
              <a:gd name="connsiteY4" fmla="*/ 304800 h 695325"/>
              <a:gd name="connsiteX5" fmla="*/ 238125 w 619125"/>
              <a:gd name="connsiteY5" fmla="*/ 514350 h 695325"/>
              <a:gd name="connsiteX6" fmla="*/ 352425 w 619125"/>
              <a:gd name="connsiteY6" fmla="*/ 695325 h 695325"/>
              <a:gd name="connsiteX7" fmla="*/ 304800 w 619125"/>
              <a:gd name="connsiteY7" fmla="*/ 628650 h 695325"/>
              <a:gd name="connsiteX8" fmla="*/ 352425 w 619125"/>
              <a:gd name="connsiteY8" fmla="*/ 552450 h 695325"/>
              <a:gd name="connsiteX9" fmla="*/ 457200 w 619125"/>
              <a:gd name="connsiteY9" fmla="*/ 400050 h 695325"/>
              <a:gd name="connsiteX10" fmla="*/ 619125 w 619125"/>
              <a:gd name="connsiteY10" fmla="*/ 304800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9125" h="695325">
                <a:moveTo>
                  <a:pt x="619125" y="304800"/>
                </a:moveTo>
                <a:lnTo>
                  <a:pt x="314325" y="180975"/>
                </a:lnTo>
                <a:lnTo>
                  <a:pt x="0" y="0"/>
                </a:lnTo>
                <a:lnTo>
                  <a:pt x="123825" y="76200"/>
                </a:lnTo>
                <a:lnTo>
                  <a:pt x="190500" y="304800"/>
                </a:lnTo>
                <a:lnTo>
                  <a:pt x="238125" y="514350"/>
                </a:lnTo>
                <a:lnTo>
                  <a:pt x="352425" y="695325"/>
                </a:lnTo>
                <a:lnTo>
                  <a:pt x="304800" y="628650"/>
                </a:lnTo>
                <a:lnTo>
                  <a:pt x="352425" y="552450"/>
                </a:lnTo>
                <a:lnTo>
                  <a:pt x="457200" y="400050"/>
                </a:lnTo>
                <a:lnTo>
                  <a:pt x="619125" y="30480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rihandsfigur 9"/>
          <p:cNvSpPr/>
          <p:nvPr/>
        </p:nvSpPr>
        <p:spPr>
          <a:xfrm>
            <a:off x="5486400" y="3781425"/>
            <a:ext cx="428625" cy="295275"/>
          </a:xfrm>
          <a:custGeom>
            <a:avLst/>
            <a:gdLst>
              <a:gd name="connsiteX0" fmla="*/ 0 w 428625"/>
              <a:gd name="connsiteY0" fmla="*/ 0 h 295275"/>
              <a:gd name="connsiteX1" fmla="*/ 76200 w 428625"/>
              <a:gd name="connsiteY1" fmla="*/ 142875 h 295275"/>
              <a:gd name="connsiteX2" fmla="*/ 209550 w 428625"/>
              <a:gd name="connsiteY2" fmla="*/ 257175 h 295275"/>
              <a:gd name="connsiteX3" fmla="*/ 276225 w 428625"/>
              <a:gd name="connsiteY3" fmla="*/ 276225 h 295275"/>
              <a:gd name="connsiteX4" fmla="*/ 361950 w 428625"/>
              <a:gd name="connsiteY4" fmla="*/ 228600 h 295275"/>
              <a:gd name="connsiteX5" fmla="*/ 428625 w 428625"/>
              <a:gd name="connsiteY5" fmla="*/ 295275 h 295275"/>
              <a:gd name="connsiteX6" fmla="*/ 428625 w 428625"/>
              <a:gd name="connsiteY6" fmla="*/ 295275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8625" h="295275">
                <a:moveTo>
                  <a:pt x="0" y="0"/>
                </a:moveTo>
                <a:lnTo>
                  <a:pt x="76200" y="142875"/>
                </a:lnTo>
                <a:lnTo>
                  <a:pt x="209550" y="257175"/>
                </a:lnTo>
                <a:lnTo>
                  <a:pt x="276225" y="276225"/>
                </a:lnTo>
                <a:lnTo>
                  <a:pt x="361950" y="228600"/>
                </a:lnTo>
                <a:lnTo>
                  <a:pt x="428625" y="295275"/>
                </a:lnTo>
                <a:lnTo>
                  <a:pt x="428625" y="295275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Frihandsfigur 10"/>
          <p:cNvSpPr/>
          <p:nvPr/>
        </p:nvSpPr>
        <p:spPr>
          <a:xfrm>
            <a:off x="4029075" y="3733800"/>
            <a:ext cx="714375" cy="171450"/>
          </a:xfrm>
          <a:custGeom>
            <a:avLst/>
            <a:gdLst>
              <a:gd name="connsiteX0" fmla="*/ 714375 w 714375"/>
              <a:gd name="connsiteY0" fmla="*/ 152400 h 171450"/>
              <a:gd name="connsiteX1" fmla="*/ 600075 w 714375"/>
              <a:gd name="connsiteY1" fmla="*/ 85725 h 171450"/>
              <a:gd name="connsiteX2" fmla="*/ 485775 w 714375"/>
              <a:gd name="connsiteY2" fmla="*/ 85725 h 171450"/>
              <a:gd name="connsiteX3" fmla="*/ 504825 w 714375"/>
              <a:gd name="connsiteY3" fmla="*/ 9525 h 171450"/>
              <a:gd name="connsiteX4" fmla="*/ 333375 w 714375"/>
              <a:gd name="connsiteY4" fmla="*/ 0 h 171450"/>
              <a:gd name="connsiteX5" fmla="*/ 171450 w 714375"/>
              <a:gd name="connsiteY5" fmla="*/ 9525 h 171450"/>
              <a:gd name="connsiteX6" fmla="*/ 95250 w 714375"/>
              <a:gd name="connsiteY6" fmla="*/ 47625 h 171450"/>
              <a:gd name="connsiteX7" fmla="*/ 0 w 714375"/>
              <a:gd name="connsiteY7" fmla="*/ 171450 h 171450"/>
              <a:gd name="connsiteX8" fmla="*/ 0 w 714375"/>
              <a:gd name="connsiteY8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4375" h="171450">
                <a:moveTo>
                  <a:pt x="714375" y="152400"/>
                </a:moveTo>
                <a:lnTo>
                  <a:pt x="600075" y="85725"/>
                </a:lnTo>
                <a:lnTo>
                  <a:pt x="485775" y="85725"/>
                </a:lnTo>
                <a:lnTo>
                  <a:pt x="504825" y="9525"/>
                </a:lnTo>
                <a:lnTo>
                  <a:pt x="333375" y="0"/>
                </a:lnTo>
                <a:lnTo>
                  <a:pt x="171450" y="9525"/>
                </a:lnTo>
                <a:lnTo>
                  <a:pt x="95250" y="47625"/>
                </a:lnTo>
                <a:lnTo>
                  <a:pt x="0" y="171450"/>
                </a:lnTo>
                <a:lnTo>
                  <a:pt x="0" y="171450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Frihandsfigur 11"/>
          <p:cNvSpPr/>
          <p:nvPr/>
        </p:nvSpPr>
        <p:spPr>
          <a:xfrm>
            <a:off x="5391150" y="4067175"/>
            <a:ext cx="76200" cy="95250"/>
          </a:xfrm>
          <a:custGeom>
            <a:avLst/>
            <a:gdLst>
              <a:gd name="connsiteX0" fmla="*/ 0 w 76200"/>
              <a:gd name="connsiteY0" fmla="*/ 0 h 95250"/>
              <a:gd name="connsiteX1" fmla="*/ 19050 w 76200"/>
              <a:gd name="connsiteY1" fmla="*/ 66675 h 95250"/>
              <a:gd name="connsiteX2" fmla="*/ 76200 w 76200"/>
              <a:gd name="connsiteY2" fmla="*/ 95250 h 95250"/>
              <a:gd name="connsiteX3" fmla="*/ 76200 w 76200"/>
              <a:gd name="connsiteY3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" h="95250">
                <a:moveTo>
                  <a:pt x="0" y="0"/>
                </a:moveTo>
                <a:lnTo>
                  <a:pt x="19050" y="66675"/>
                </a:lnTo>
                <a:lnTo>
                  <a:pt x="76200" y="95250"/>
                </a:lnTo>
                <a:lnTo>
                  <a:pt x="76200" y="95250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Frihandsfigur 12"/>
          <p:cNvSpPr/>
          <p:nvPr/>
        </p:nvSpPr>
        <p:spPr>
          <a:xfrm>
            <a:off x="5076825" y="3876675"/>
            <a:ext cx="104775" cy="228600"/>
          </a:xfrm>
          <a:custGeom>
            <a:avLst/>
            <a:gdLst>
              <a:gd name="connsiteX0" fmla="*/ 0 w 104775"/>
              <a:gd name="connsiteY0" fmla="*/ 0 h 228600"/>
              <a:gd name="connsiteX1" fmla="*/ 104775 w 104775"/>
              <a:gd name="connsiteY1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775" h="228600">
                <a:moveTo>
                  <a:pt x="0" y="0"/>
                </a:moveTo>
                <a:lnTo>
                  <a:pt x="104775" y="228600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Frihandsfigur 13"/>
          <p:cNvSpPr/>
          <p:nvPr/>
        </p:nvSpPr>
        <p:spPr>
          <a:xfrm>
            <a:off x="4819650" y="5400675"/>
            <a:ext cx="304800" cy="200025"/>
          </a:xfrm>
          <a:custGeom>
            <a:avLst/>
            <a:gdLst>
              <a:gd name="connsiteX0" fmla="*/ 304800 w 304800"/>
              <a:gd name="connsiteY0" fmla="*/ 85725 h 200025"/>
              <a:gd name="connsiteX1" fmla="*/ 266700 w 304800"/>
              <a:gd name="connsiteY1" fmla="*/ 0 h 200025"/>
              <a:gd name="connsiteX2" fmla="*/ 0 w 304800"/>
              <a:gd name="connsiteY2" fmla="*/ 200025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200025">
                <a:moveTo>
                  <a:pt x="304800" y="85725"/>
                </a:moveTo>
                <a:lnTo>
                  <a:pt x="266700" y="0"/>
                </a:lnTo>
                <a:lnTo>
                  <a:pt x="0" y="200025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Frihandsfigur 14"/>
          <p:cNvSpPr/>
          <p:nvPr/>
        </p:nvSpPr>
        <p:spPr>
          <a:xfrm>
            <a:off x="4838700" y="2905125"/>
            <a:ext cx="400050" cy="66675"/>
          </a:xfrm>
          <a:custGeom>
            <a:avLst/>
            <a:gdLst>
              <a:gd name="connsiteX0" fmla="*/ 400050 w 400050"/>
              <a:gd name="connsiteY0" fmla="*/ 66675 h 66675"/>
              <a:gd name="connsiteX1" fmla="*/ 161925 w 400050"/>
              <a:gd name="connsiteY1" fmla="*/ 28575 h 66675"/>
              <a:gd name="connsiteX2" fmla="*/ 0 w 400050"/>
              <a:gd name="connsiteY2" fmla="*/ 0 h 66675"/>
              <a:gd name="connsiteX3" fmla="*/ 0 w 400050"/>
              <a:gd name="connsiteY3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050" h="66675">
                <a:moveTo>
                  <a:pt x="400050" y="66675"/>
                </a:moveTo>
                <a:lnTo>
                  <a:pt x="161925" y="28575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Frihandsfigur 15"/>
          <p:cNvSpPr/>
          <p:nvPr/>
        </p:nvSpPr>
        <p:spPr>
          <a:xfrm>
            <a:off x="2933700" y="5095875"/>
            <a:ext cx="219075" cy="247650"/>
          </a:xfrm>
          <a:custGeom>
            <a:avLst/>
            <a:gdLst>
              <a:gd name="connsiteX0" fmla="*/ 219075 w 219075"/>
              <a:gd name="connsiteY0" fmla="*/ 209550 h 247650"/>
              <a:gd name="connsiteX1" fmla="*/ 19050 w 219075"/>
              <a:gd name="connsiteY1" fmla="*/ 247650 h 247650"/>
              <a:gd name="connsiteX2" fmla="*/ 0 w 219075"/>
              <a:gd name="connsiteY2" fmla="*/ 133350 h 247650"/>
              <a:gd name="connsiteX3" fmla="*/ 85725 w 219075"/>
              <a:gd name="connsiteY3" fmla="*/ 0 h 247650"/>
              <a:gd name="connsiteX4" fmla="*/ 85725 w 219075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075" h="247650">
                <a:moveTo>
                  <a:pt x="219075" y="209550"/>
                </a:moveTo>
                <a:lnTo>
                  <a:pt x="19050" y="247650"/>
                </a:lnTo>
                <a:lnTo>
                  <a:pt x="0" y="133350"/>
                </a:lnTo>
                <a:lnTo>
                  <a:pt x="85725" y="0"/>
                </a:lnTo>
                <a:lnTo>
                  <a:pt x="85725" y="0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8" name="Rak 17"/>
          <p:cNvCxnSpPr/>
          <p:nvPr/>
        </p:nvCxnSpPr>
        <p:spPr>
          <a:xfrm flipH="1" flipV="1">
            <a:off x="2699792" y="5661248"/>
            <a:ext cx="72008" cy="7200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ihandsfigur 19"/>
          <p:cNvSpPr/>
          <p:nvPr/>
        </p:nvSpPr>
        <p:spPr>
          <a:xfrm>
            <a:off x="1123950" y="3057525"/>
            <a:ext cx="1409700" cy="847725"/>
          </a:xfrm>
          <a:custGeom>
            <a:avLst/>
            <a:gdLst>
              <a:gd name="connsiteX0" fmla="*/ 152400 w 1409700"/>
              <a:gd name="connsiteY0" fmla="*/ 0 h 847725"/>
              <a:gd name="connsiteX1" fmla="*/ 47625 w 1409700"/>
              <a:gd name="connsiteY1" fmla="*/ 276225 h 847725"/>
              <a:gd name="connsiteX2" fmla="*/ 0 w 1409700"/>
              <a:gd name="connsiteY2" fmla="*/ 419100 h 847725"/>
              <a:gd name="connsiteX3" fmla="*/ 66675 w 1409700"/>
              <a:gd name="connsiteY3" fmla="*/ 590550 h 847725"/>
              <a:gd name="connsiteX4" fmla="*/ 400050 w 1409700"/>
              <a:gd name="connsiteY4" fmla="*/ 628650 h 847725"/>
              <a:gd name="connsiteX5" fmla="*/ 609600 w 1409700"/>
              <a:gd name="connsiteY5" fmla="*/ 733425 h 847725"/>
              <a:gd name="connsiteX6" fmla="*/ 647700 w 1409700"/>
              <a:gd name="connsiteY6" fmla="*/ 752475 h 847725"/>
              <a:gd name="connsiteX7" fmla="*/ 885825 w 1409700"/>
              <a:gd name="connsiteY7" fmla="*/ 733425 h 847725"/>
              <a:gd name="connsiteX8" fmla="*/ 990600 w 1409700"/>
              <a:gd name="connsiteY8" fmla="*/ 733425 h 847725"/>
              <a:gd name="connsiteX9" fmla="*/ 971550 w 1409700"/>
              <a:gd name="connsiteY9" fmla="*/ 847725 h 847725"/>
              <a:gd name="connsiteX10" fmla="*/ 990600 w 1409700"/>
              <a:gd name="connsiteY10" fmla="*/ 723900 h 847725"/>
              <a:gd name="connsiteX11" fmla="*/ 1076325 w 1409700"/>
              <a:gd name="connsiteY11" fmla="*/ 619125 h 847725"/>
              <a:gd name="connsiteX12" fmla="*/ 1209675 w 1409700"/>
              <a:gd name="connsiteY12" fmla="*/ 504825 h 847725"/>
              <a:gd name="connsiteX13" fmla="*/ 1409700 w 1409700"/>
              <a:gd name="connsiteY13" fmla="*/ 361950 h 847725"/>
              <a:gd name="connsiteX14" fmla="*/ 1295400 w 1409700"/>
              <a:gd name="connsiteY14" fmla="*/ 285750 h 847725"/>
              <a:gd name="connsiteX15" fmla="*/ 1409700 w 1409700"/>
              <a:gd name="connsiteY15" fmla="*/ 257175 h 847725"/>
              <a:gd name="connsiteX16" fmla="*/ 1143000 w 1409700"/>
              <a:gd name="connsiteY16" fmla="*/ 342900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09700" h="847725">
                <a:moveTo>
                  <a:pt x="152400" y="0"/>
                </a:moveTo>
                <a:lnTo>
                  <a:pt x="47625" y="276225"/>
                </a:lnTo>
                <a:lnTo>
                  <a:pt x="0" y="419100"/>
                </a:lnTo>
                <a:lnTo>
                  <a:pt x="66675" y="590550"/>
                </a:lnTo>
                <a:lnTo>
                  <a:pt x="400050" y="628650"/>
                </a:lnTo>
                <a:lnTo>
                  <a:pt x="609600" y="733425"/>
                </a:lnTo>
                <a:lnTo>
                  <a:pt x="647700" y="752475"/>
                </a:lnTo>
                <a:lnTo>
                  <a:pt x="885825" y="733425"/>
                </a:lnTo>
                <a:lnTo>
                  <a:pt x="990600" y="733425"/>
                </a:lnTo>
                <a:lnTo>
                  <a:pt x="971550" y="847725"/>
                </a:lnTo>
                <a:lnTo>
                  <a:pt x="990600" y="723900"/>
                </a:lnTo>
                <a:lnTo>
                  <a:pt x="1076325" y="619125"/>
                </a:lnTo>
                <a:lnTo>
                  <a:pt x="1209675" y="504825"/>
                </a:lnTo>
                <a:lnTo>
                  <a:pt x="1409700" y="361950"/>
                </a:lnTo>
                <a:lnTo>
                  <a:pt x="1295400" y="285750"/>
                </a:lnTo>
                <a:lnTo>
                  <a:pt x="1409700" y="257175"/>
                </a:lnTo>
                <a:lnTo>
                  <a:pt x="1143000" y="342900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Frihandsfigur 20"/>
          <p:cNvSpPr/>
          <p:nvPr/>
        </p:nvSpPr>
        <p:spPr>
          <a:xfrm>
            <a:off x="1129553" y="3227294"/>
            <a:ext cx="1255059" cy="286871"/>
          </a:xfrm>
          <a:custGeom>
            <a:avLst/>
            <a:gdLst>
              <a:gd name="connsiteX0" fmla="*/ 89647 w 1255059"/>
              <a:gd name="connsiteY0" fmla="*/ 0 h 286871"/>
              <a:gd name="connsiteX1" fmla="*/ 304800 w 1255059"/>
              <a:gd name="connsiteY1" fmla="*/ 251012 h 286871"/>
              <a:gd name="connsiteX2" fmla="*/ 0 w 1255059"/>
              <a:gd name="connsiteY2" fmla="*/ 251012 h 286871"/>
              <a:gd name="connsiteX3" fmla="*/ 914400 w 1255059"/>
              <a:gd name="connsiteY3" fmla="*/ 197224 h 286871"/>
              <a:gd name="connsiteX4" fmla="*/ 1255059 w 1255059"/>
              <a:gd name="connsiteY4" fmla="*/ 286871 h 286871"/>
              <a:gd name="connsiteX5" fmla="*/ 1255059 w 1255059"/>
              <a:gd name="connsiteY5" fmla="*/ 286871 h 28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5059" h="286871">
                <a:moveTo>
                  <a:pt x="89647" y="0"/>
                </a:moveTo>
                <a:lnTo>
                  <a:pt x="304800" y="251012"/>
                </a:lnTo>
                <a:lnTo>
                  <a:pt x="0" y="251012"/>
                </a:lnTo>
                <a:lnTo>
                  <a:pt x="914400" y="197224"/>
                </a:lnTo>
                <a:lnTo>
                  <a:pt x="1255059" y="286871"/>
                </a:lnTo>
                <a:lnTo>
                  <a:pt x="1255059" y="286871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Frihandsfigur 21"/>
          <p:cNvSpPr/>
          <p:nvPr/>
        </p:nvSpPr>
        <p:spPr>
          <a:xfrm>
            <a:off x="8032376" y="5701553"/>
            <a:ext cx="376518" cy="376518"/>
          </a:xfrm>
          <a:custGeom>
            <a:avLst/>
            <a:gdLst>
              <a:gd name="connsiteX0" fmla="*/ 0 w 376518"/>
              <a:gd name="connsiteY0" fmla="*/ 376518 h 376518"/>
              <a:gd name="connsiteX1" fmla="*/ 286871 w 376518"/>
              <a:gd name="connsiteY1" fmla="*/ 179294 h 376518"/>
              <a:gd name="connsiteX2" fmla="*/ 376518 w 376518"/>
              <a:gd name="connsiteY2" fmla="*/ 0 h 376518"/>
              <a:gd name="connsiteX3" fmla="*/ 376518 w 376518"/>
              <a:gd name="connsiteY3" fmla="*/ 0 h 37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518" h="376518">
                <a:moveTo>
                  <a:pt x="0" y="376518"/>
                </a:moveTo>
                <a:lnTo>
                  <a:pt x="286871" y="179294"/>
                </a:lnTo>
                <a:lnTo>
                  <a:pt x="376518" y="0"/>
                </a:lnTo>
                <a:lnTo>
                  <a:pt x="376518" y="0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4" name="Rak 23"/>
          <p:cNvCxnSpPr/>
          <p:nvPr/>
        </p:nvCxnSpPr>
        <p:spPr>
          <a:xfrm flipV="1">
            <a:off x="1547664" y="2924944"/>
            <a:ext cx="0" cy="14401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ihandsfigur 25"/>
          <p:cNvSpPr/>
          <p:nvPr/>
        </p:nvSpPr>
        <p:spPr>
          <a:xfrm>
            <a:off x="4059534" y="3366198"/>
            <a:ext cx="633046" cy="331595"/>
          </a:xfrm>
          <a:custGeom>
            <a:avLst/>
            <a:gdLst>
              <a:gd name="connsiteX0" fmla="*/ 281354 w 633046"/>
              <a:gd name="connsiteY0" fmla="*/ 0 h 331595"/>
              <a:gd name="connsiteX1" fmla="*/ 221064 w 633046"/>
              <a:gd name="connsiteY1" fmla="*/ 140677 h 331595"/>
              <a:gd name="connsiteX2" fmla="*/ 80387 w 633046"/>
              <a:gd name="connsiteY2" fmla="*/ 200967 h 331595"/>
              <a:gd name="connsiteX3" fmla="*/ 80387 w 633046"/>
              <a:gd name="connsiteY3" fmla="*/ 200967 h 331595"/>
              <a:gd name="connsiteX4" fmla="*/ 0 w 633046"/>
              <a:gd name="connsiteY4" fmla="*/ 221064 h 331595"/>
              <a:gd name="connsiteX5" fmla="*/ 30145 w 633046"/>
              <a:gd name="connsiteY5" fmla="*/ 311499 h 331595"/>
              <a:gd name="connsiteX6" fmla="*/ 150725 w 633046"/>
              <a:gd name="connsiteY6" fmla="*/ 331595 h 331595"/>
              <a:gd name="connsiteX7" fmla="*/ 241161 w 633046"/>
              <a:gd name="connsiteY7" fmla="*/ 261257 h 331595"/>
              <a:gd name="connsiteX8" fmla="*/ 301451 w 633046"/>
              <a:gd name="connsiteY8" fmla="*/ 160773 h 331595"/>
              <a:gd name="connsiteX9" fmla="*/ 442128 w 633046"/>
              <a:gd name="connsiteY9" fmla="*/ 70338 h 331595"/>
              <a:gd name="connsiteX10" fmla="*/ 633046 w 633046"/>
              <a:gd name="connsiteY10" fmla="*/ 221064 h 33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046" h="331595">
                <a:moveTo>
                  <a:pt x="281354" y="0"/>
                </a:moveTo>
                <a:lnTo>
                  <a:pt x="221064" y="140677"/>
                </a:lnTo>
                <a:lnTo>
                  <a:pt x="80387" y="200967"/>
                </a:lnTo>
                <a:lnTo>
                  <a:pt x="80387" y="200967"/>
                </a:lnTo>
                <a:lnTo>
                  <a:pt x="0" y="221064"/>
                </a:lnTo>
                <a:lnTo>
                  <a:pt x="30145" y="311499"/>
                </a:lnTo>
                <a:lnTo>
                  <a:pt x="150725" y="331595"/>
                </a:lnTo>
                <a:lnTo>
                  <a:pt x="241161" y="261257"/>
                </a:lnTo>
                <a:lnTo>
                  <a:pt x="301451" y="160773"/>
                </a:lnTo>
                <a:lnTo>
                  <a:pt x="442128" y="70338"/>
                </a:lnTo>
                <a:lnTo>
                  <a:pt x="633046" y="221064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Frihandsfigur 26"/>
          <p:cNvSpPr/>
          <p:nvPr/>
        </p:nvSpPr>
        <p:spPr>
          <a:xfrm>
            <a:off x="5265336" y="3506875"/>
            <a:ext cx="733530" cy="190918"/>
          </a:xfrm>
          <a:custGeom>
            <a:avLst/>
            <a:gdLst>
              <a:gd name="connsiteX0" fmla="*/ 0 w 733530"/>
              <a:gd name="connsiteY0" fmla="*/ 70338 h 190918"/>
              <a:gd name="connsiteX1" fmla="*/ 271306 w 733530"/>
              <a:gd name="connsiteY1" fmla="*/ 190918 h 190918"/>
              <a:gd name="connsiteX2" fmla="*/ 472273 w 733530"/>
              <a:gd name="connsiteY2" fmla="*/ 180870 h 190918"/>
              <a:gd name="connsiteX3" fmla="*/ 633046 w 733530"/>
              <a:gd name="connsiteY3" fmla="*/ 140677 h 190918"/>
              <a:gd name="connsiteX4" fmla="*/ 733530 w 733530"/>
              <a:gd name="connsiteY4" fmla="*/ 0 h 190918"/>
              <a:gd name="connsiteX5" fmla="*/ 733530 w 733530"/>
              <a:gd name="connsiteY5" fmla="*/ 0 h 19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3530" h="190918">
                <a:moveTo>
                  <a:pt x="0" y="70338"/>
                </a:moveTo>
                <a:lnTo>
                  <a:pt x="271306" y="190918"/>
                </a:lnTo>
                <a:lnTo>
                  <a:pt x="472273" y="180870"/>
                </a:lnTo>
                <a:lnTo>
                  <a:pt x="633046" y="140677"/>
                </a:lnTo>
                <a:lnTo>
                  <a:pt x="733530" y="0"/>
                </a:lnTo>
                <a:lnTo>
                  <a:pt x="733530" y="0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Frihandsfigur 27"/>
          <p:cNvSpPr/>
          <p:nvPr/>
        </p:nvSpPr>
        <p:spPr>
          <a:xfrm>
            <a:off x="7275007" y="3074796"/>
            <a:ext cx="190918" cy="371789"/>
          </a:xfrm>
          <a:custGeom>
            <a:avLst/>
            <a:gdLst>
              <a:gd name="connsiteX0" fmla="*/ 0 w 190918"/>
              <a:gd name="connsiteY0" fmla="*/ 371789 h 371789"/>
              <a:gd name="connsiteX1" fmla="*/ 190918 w 190918"/>
              <a:gd name="connsiteY1" fmla="*/ 70338 h 371789"/>
              <a:gd name="connsiteX2" fmla="*/ 30145 w 190918"/>
              <a:gd name="connsiteY2" fmla="*/ 0 h 371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918" h="371789">
                <a:moveTo>
                  <a:pt x="0" y="371789"/>
                </a:moveTo>
                <a:lnTo>
                  <a:pt x="190918" y="70338"/>
                </a:lnTo>
                <a:lnTo>
                  <a:pt x="30145" y="0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Frihandsfigur 28"/>
          <p:cNvSpPr/>
          <p:nvPr/>
        </p:nvSpPr>
        <p:spPr>
          <a:xfrm>
            <a:off x="7435780" y="1939332"/>
            <a:ext cx="1276141" cy="1185705"/>
          </a:xfrm>
          <a:custGeom>
            <a:avLst/>
            <a:gdLst>
              <a:gd name="connsiteX0" fmla="*/ 30145 w 1276141"/>
              <a:gd name="connsiteY0" fmla="*/ 1185705 h 1185705"/>
              <a:gd name="connsiteX1" fmla="*/ 30145 w 1276141"/>
              <a:gd name="connsiteY1" fmla="*/ 864158 h 1185705"/>
              <a:gd name="connsiteX2" fmla="*/ 0 w 1276141"/>
              <a:gd name="connsiteY2" fmla="*/ 592853 h 1185705"/>
              <a:gd name="connsiteX3" fmla="*/ 110532 w 1276141"/>
              <a:gd name="connsiteY3" fmla="*/ 452176 h 1185705"/>
              <a:gd name="connsiteX4" fmla="*/ 411983 w 1276141"/>
              <a:gd name="connsiteY4" fmla="*/ 301450 h 1185705"/>
              <a:gd name="connsiteX5" fmla="*/ 763675 w 1276141"/>
              <a:gd name="connsiteY5" fmla="*/ 40193 h 1185705"/>
              <a:gd name="connsiteX6" fmla="*/ 994787 w 1276141"/>
              <a:gd name="connsiteY6" fmla="*/ 0 h 1185705"/>
              <a:gd name="connsiteX7" fmla="*/ 1276141 w 1276141"/>
              <a:gd name="connsiteY7" fmla="*/ 10048 h 1185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6141" h="1185705">
                <a:moveTo>
                  <a:pt x="30145" y="1185705"/>
                </a:moveTo>
                <a:lnTo>
                  <a:pt x="30145" y="864158"/>
                </a:lnTo>
                <a:lnTo>
                  <a:pt x="0" y="592853"/>
                </a:lnTo>
                <a:lnTo>
                  <a:pt x="110532" y="452176"/>
                </a:lnTo>
                <a:lnTo>
                  <a:pt x="411983" y="301450"/>
                </a:lnTo>
                <a:lnTo>
                  <a:pt x="763675" y="40193"/>
                </a:lnTo>
                <a:lnTo>
                  <a:pt x="994787" y="0"/>
                </a:lnTo>
                <a:lnTo>
                  <a:pt x="1276141" y="10048"/>
                </a:lnTo>
              </a:path>
            </a:pathLst>
          </a:cu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Frihandsfigur 29"/>
          <p:cNvSpPr/>
          <p:nvPr/>
        </p:nvSpPr>
        <p:spPr>
          <a:xfrm>
            <a:off x="401934" y="2039815"/>
            <a:ext cx="1647930" cy="1406770"/>
          </a:xfrm>
          <a:custGeom>
            <a:avLst/>
            <a:gdLst>
              <a:gd name="connsiteX0" fmla="*/ 0 w 1647930"/>
              <a:gd name="connsiteY0" fmla="*/ 0 h 1406770"/>
              <a:gd name="connsiteX1" fmla="*/ 301451 w 1647930"/>
              <a:gd name="connsiteY1" fmla="*/ 60290 h 1406770"/>
              <a:gd name="connsiteX2" fmla="*/ 422031 w 1647930"/>
              <a:gd name="connsiteY2" fmla="*/ 200967 h 1406770"/>
              <a:gd name="connsiteX3" fmla="*/ 532563 w 1647930"/>
              <a:gd name="connsiteY3" fmla="*/ 422031 h 1406770"/>
              <a:gd name="connsiteX4" fmla="*/ 683288 w 1647930"/>
              <a:gd name="connsiteY4" fmla="*/ 452176 h 1406770"/>
              <a:gd name="connsiteX5" fmla="*/ 1004835 w 1647930"/>
              <a:gd name="connsiteY5" fmla="*/ 693337 h 1406770"/>
              <a:gd name="connsiteX6" fmla="*/ 1195754 w 1647930"/>
              <a:gd name="connsiteY6" fmla="*/ 944545 h 1406770"/>
              <a:gd name="connsiteX7" fmla="*/ 1647930 w 1647930"/>
              <a:gd name="connsiteY7" fmla="*/ 1406770 h 140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7930" h="1406770">
                <a:moveTo>
                  <a:pt x="0" y="0"/>
                </a:moveTo>
                <a:lnTo>
                  <a:pt x="301451" y="60290"/>
                </a:lnTo>
                <a:lnTo>
                  <a:pt x="422031" y="200967"/>
                </a:lnTo>
                <a:lnTo>
                  <a:pt x="532563" y="422031"/>
                </a:lnTo>
                <a:lnTo>
                  <a:pt x="683288" y="452176"/>
                </a:lnTo>
                <a:lnTo>
                  <a:pt x="1004835" y="693337"/>
                </a:lnTo>
                <a:lnTo>
                  <a:pt x="1195754" y="944545"/>
                </a:lnTo>
                <a:lnTo>
                  <a:pt x="1647930" y="1406770"/>
                </a:lnTo>
              </a:path>
            </a:pathLst>
          </a:cu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Frihandsfigur 30"/>
          <p:cNvSpPr/>
          <p:nvPr/>
        </p:nvSpPr>
        <p:spPr>
          <a:xfrm>
            <a:off x="7747279" y="3215473"/>
            <a:ext cx="231112" cy="512465"/>
          </a:xfrm>
          <a:custGeom>
            <a:avLst/>
            <a:gdLst>
              <a:gd name="connsiteX0" fmla="*/ 0 w 231112"/>
              <a:gd name="connsiteY0" fmla="*/ 512465 h 512465"/>
              <a:gd name="connsiteX1" fmla="*/ 20097 w 231112"/>
              <a:gd name="connsiteY1" fmla="*/ 432079 h 512465"/>
              <a:gd name="connsiteX2" fmla="*/ 190919 w 231112"/>
              <a:gd name="connsiteY2" fmla="*/ 331595 h 512465"/>
              <a:gd name="connsiteX3" fmla="*/ 231112 w 231112"/>
              <a:gd name="connsiteY3" fmla="*/ 301450 h 512465"/>
              <a:gd name="connsiteX4" fmla="*/ 150725 w 231112"/>
              <a:gd name="connsiteY4" fmla="*/ 80386 h 512465"/>
              <a:gd name="connsiteX5" fmla="*/ 150725 w 231112"/>
              <a:gd name="connsiteY5" fmla="*/ 0 h 51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112" h="512465">
                <a:moveTo>
                  <a:pt x="0" y="512465"/>
                </a:moveTo>
                <a:lnTo>
                  <a:pt x="20097" y="432079"/>
                </a:lnTo>
                <a:lnTo>
                  <a:pt x="190919" y="331595"/>
                </a:lnTo>
                <a:lnTo>
                  <a:pt x="231112" y="301450"/>
                </a:lnTo>
                <a:lnTo>
                  <a:pt x="150725" y="80386"/>
                </a:lnTo>
                <a:lnTo>
                  <a:pt x="150725" y="0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2" name="Rak 31"/>
          <p:cNvCxnSpPr/>
          <p:nvPr/>
        </p:nvCxnSpPr>
        <p:spPr>
          <a:xfrm flipH="1" flipV="1">
            <a:off x="7596336" y="3471705"/>
            <a:ext cx="72008" cy="7200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/>
        </p:nvCxnSpPr>
        <p:spPr>
          <a:xfrm flipV="1">
            <a:off x="7589520" y="3876675"/>
            <a:ext cx="0" cy="1143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/>
        </p:nvCxnSpPr>
        <p:spPr>
          <a:xfrm flipV="1">
            <a:off x="6948264" y="3743325"/>
            <a:ext cx="319311" cy="30463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Swedish </a:t>
            </a:r>
            <a:r>
              <a:rPr lang="sv-SE" dirty="0" err="1" smtClean="0"/>
              <a:t>Rail</a:t>
            </a:r>
            <a:r>
              <a:rPr lang="sv-SE" dirty="0" smtClean="0"/>
              <a:t> Market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105 million trips per </a:t>
            </a:r>
            <a:r>
              <a:rPr lang="sv-SE" dirty="0" err="1" smtClean="0"/>
              <a:t>year</a:t>
            </a:r>
            <a:r>
              <a:rPr lang="sv-SE" dirty="0" smtClean="0"/>
              <a:t> 1999 = 11,8 trips/</a:t>
            </a:r>
            <a:r>
              <a:rPr lang="sv-SE" dirty="0" err="1" smtClean="0"/>
              <a:t>pp</a:t>
            </a:r>
            <a:endParaRPr lang="sv-SE" dirty="0" smtClean="0"/>
          </a:p>
          <a:p>
            <a:r>
              <a:rPr lang="sv-SE" dirty="0" smtClean="0"/>
              <a:t>187 million trips per </a:t>
            </a:r>
            <a:r>
              <a:rPr lang="sv-SE" dirty="0" err="1" smtClean="0"/>
              <a:t>year</a:t>
            </a:r>
            <a:r>
              <a:rPr lang="sv-SE" dirty="0" smtClean="0"/>
              <a:t> 2011 = 19,7 trips/</a:t>
            </a:r>
            <a:r>
              <a:rPr lang="sv-SE" dirty="0" err="1" smtClean="0"/>
              <a:t>pp</a:t>
            </a:r>
            <a:endParaRPr lang="sv-SE" dirty="0" smtClean="0"/>
          </a:p>
        </p:txBody>
      </p:sp>
      <p:sp>
        <p:nvSpPr>
          <p:cNvPr id="4" name="textruta 3"/>
          <p:cNvSpPr txBox="1"/>
          <p:nvPr/>
        </p:nvSpPr>
        <p:spPr>
          <a:xfrm>
            <a:off x="3176339" y="4078813"/>
            <a:ext cx="3154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 smtClean="0"/>
              <a:t>TRACK CAPACITY </a:t>
            </a:r>
            <a:r>
              <a:rPr lang="sv-SE" b="1" dirty="0" smtClean="0">
                <a:solidFill>
                  <a:srgbClr val="FF0000"/>
                </a:solidFill>
              </a:rPr>
              <a:t>IS SOON FULL</a:t>
            </a:r>
          </a:p>
          <a:p>
            <a:pPr algn="ctr"/>
            <a:r>
              <a:rPr lang="sv-SE" dirty="0" smtClean="0"/>
              <a:t>WE HAVE </a:t>
            </a:r>
            <a:r>
              <a:rPr lang="sv-SE" b="1" dirty="0" smtClean="0">
                <a:solidFill>
                  <a:srgbClr val="FF0000"/>
                </a:solidFill>
              </a:rPr>
              <a:t>CAPACITY PROBLEMS</a:t>
            </a: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3378036" y="3432482"/>
            <a:ext cx="256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dirty="0" smtClean="0"/>
              <a:t>+ 82 million trips !!</a:t>
            </a:r>
          </a:p>
          <a:p>
            <a:pPr algn="ctr"/>
            <a:r>
              <a:rPr lang="sv-SE" dirty="0" err="1" smtClean="0"/>
              <a:t>People</a:t>
            </a:r>
            <a:r>
              <a:rPr lang="sv-SE" dirty="0" smtClean="0"/>
              <a:t> </a:t>
            </a:r>
            <a:r>
              <a:rPr lang="sv-SE" dirty="0" err="1" smtClean="0"/>
              <a:t>ride</a:t>
            </a:r>
            <a:r>
              <a:rPr lang="sv-SE" dirty="0" smtClean="0"/>
              <a:t> </a:t>
            </a:r>
            <a:r>
              <a:rPr lang="sv-SE" dirty="0" err="1" smtClean="0"/>
              <a:t>trains</a:t>
            </a:r>
            <a:r>
              <a:rPr lang="sv-SE" dirty="0" smtClean="0"/>
              <a:t> </a:t>
            </a:r>
            <a:r>
              <a:rPr lang="sv-SE" dirty="0" err="1" smtClean="0"/>
              <a:t>more</a:t>
            </a:r>
            <a:r>
              <a:rPr lang="sv-SE" dirty="0" smtClean="0"/>
              <a:t> 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809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Swedish </a:t>
            </a:r>
            <a:r>
              <a:rPr lang="sv-SE" dirty="0" err="1" smtClean="0"/>
              <a:t>Rail</a:t>
            </a:r>
            <a:r>
              <a:rPr lang="sv-SE" dirty="0" smtClean="0"/>
              <a:t> Market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105 million trips per </a:t>
            </a:r>
            <a:r>
              <a:rPr lang="sv-SE" dirty="0" err="1" smtClean="0"/>
              <a:t>year</a:t>
            </a:r>
            <a:r>
              <a:rPr lang="sv-SE" dirty="0" smtClean="0"/>
              <a:t> </a:t>
            </a:r>
            <a:r>
              <a:rPr lang="sv-SE" dirty="0" smtClean="0"/>
              <a:t>1999 = 11,8 trips/</a:t>
            </a:r>
            <a:r>
              <a:rPr lang="sv-SE" dirty="0" err="1" smtClean="0"/>
              <a:t>pp</a:t>
            </a:r>
            <a:endParaRPr lang="sv-SE" dirty="0" smtClean="0"/>
          </a:p>
          <a:p>
            <a:r>
              <a:rPr lang="sv-SE" dirty="0" smtClean="0"/>
              <a:t>187 million trips per </a:t>
            </a:r>
            <a:r>
              <a:rPr lang="sv-SE" dirty="0" err="1" smtClean="0"/>
              <a:t>year</a:t>
            </a:r>
            <a:r>
              <a:rPr lang="sv-SE" dirty="0" smtClean="0"/>
              <a:t> 2011 = 19,7 trips/</a:t>
            </a:r>
            <a:r>
              <a:rPr lang="sv-SE" dirty="0" err="1" smtClean="0"/>
              <a:t>pp</a:t>
            </a:r>
            <a:endParaRPr lang="sv-SE" dirty="0" smtClean="0"/>
          </a:p>
          <a:p>
            <a:r>
              <a:rPr lang="sv-SE" dirty="0" smtClean="0"/>
              <a:t>275 million trips per </a:t>
            </a:r>
            <a:r>
              <a:rPr lang="sv-SE" dirty="0" err="1" smtClean="0"/>
              <a:t>year</a:t>
            </a:r>
            <a:r>
              <a:rPr lang="sv-SE" dirty="0" smtClean="0"/>
              <a:t> 2023 = 27,0 trips/</a:t>
            </a:r>
            <a:r>
              <a:rPr lang="sv-SE" dirty="0" err="1" smtClean="0"/>
              <a:t>pp</a:t>
            </a:r>
            <a:endParaRPr lang="sv-SE" dirty="0" smtClean="0"/>
          </a:p>
        </p:txBody>
      </p:sp>
      <p:sp>
        <p:nvSpPr>
          <p:cNvPr id="4" name="textruta 3"/>
          <p:cNvSpPr txBox="1"/>
          <p:nvPr/>
        </p:nvSpPr>
        <p:spPr>
          <a:xfrm>
            <a:off x="3208560" y="4078813"/>
            <a:ext cx="3090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 smtClean="0"/>
              <a:t>TRACK IS </a:t>
            </a:r>
            <a:r>
              <a:rPr lang="sv-SE" b="1" dirty="0" smtClean="0">
                <a:solidFill>
                  <a:srgbClr val="FF0000"/>
                </a:solidFill>
              </a:rPr>
              <a:t>OVER LOADED </a:t>
            </a:r>
          </a:p>
          <a:p>
            <a:pPr algn="ctr"/>
            <a:r>
              <a:rPr lang="sv-SE" dirty="0" smtClean="0"/>
              <a:t>WE HAVE A </a:t>
            </a:r>
            <a:r>
              <a:rPr lang="sv-SE" b="1" dirty="0" smtClean="0">
                <a:solidFill>
                  <a:srgbClr val="FF0000"/>
                </a:solidFill>
              </a:rPr>
              <a:t>TRAFFIC COLLAPSE</a:t>
            </a: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2566438" y="5094915"/>
            <a:ext cx="45416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dirty="0" smtClean="0">
                <a:solidFill>
                  <a:srgbClr val="00B050"/>
                </a:solidFill>
              </a:rPr>
              <a:t>HIGH SPEED LINES GIVES</a:t>
            </a:r>
          </a:p>
          <a:p>
            <a:pPr algn="ctr"/>
            <a:r>
              <a:rPr lang="sv-SE" b="1" dirty="0" smtClean="0">
                <a:solidFill>
                  <a:srgbClr val="00B050"/>
                </a:solidFill>
              </a:rPr>
              <a:t>INCREASED CAPACITY AND MORE  TRAVLLERS</a:t>
            </a:r>
          </a:p>
          <a:p>
            <a:pPr algn="ctr"/>
            <a:r>
              <a:rPr lang="sv-SE" b="1" dirty="0" smtClean="0">
                <a:solidFill>
                  <a:srgbClr val="00B050"/>
                </a:solidFill>
              </a:rPr>
              <a:t>TRAFFIC COLLAPSE IS VOIDED </a:t>
            </a:r>
            <a:endParaRPr lang="sv-SE" b="1" dirty="0">
              <a:solidFill>
                <a:srgbClr val="00B05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2942472" y="3432482"/>
            <a:ext cx="3433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dirty="0" smtClean="0"/>
              <a:t>+ 88 million trips !!</a:t>
            </a:r>
          </a:p>
          <a:p>
            <a:pPr algn="ctr"/>
            <a:r>
              <a:rPr lang="sv-SE" dirty="0" err="1" smtClean="0"/>
              <a:t>People</a:t>
            </a:r>
            <a:r>
              <a:rPr lang="sv-SE" dirty="0" smtClean="0"/>
              <a:t> rides the </a:t>
            </a:r>
            <a:r>
              <a:rPr lang="sv-SE" dirty="0" err="1" smtClean="0"/>
              <a:t>train</a:t>
            </a:r>
            <a:r>
              <a:rPr lang="sv-SE" dirty="0" smtClean="0"/>
              <a:t> </a:t>
            </a:r>
            <a:r>
              <a:rPr lang="sv-SE" dirty="0" err="1" smtClean="0"/>
              <a:t>more</a:t>
            </a:r>
            <a:r>
              <a:rPr lang="sv-SE" dirty="0" smtClean="0"/>
              <a:t> </a:t>
            </a:r>
            <a:r>
              <a:rPr lang="sv-SE" dirty="0" err="1" smtClean="0"/>
              <a:t>often</a:t>
            </a:r>
            <a:r>
              <a:rPr lang="sv-SE" dirty="0" smtClean="0"/>
              <a:t> 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314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Infrastructure</a:t>
            </a:r>
            <a:r>
              <a:rPr lang="sv-SE" dirty="0" smtClean="0"/>
              <a:t> </a:t>
            </a:r>
            <a:r>
              <a:rPr lang="sv-SE" dirty="0" err="1" smtClean="0"/>
              <a:t>cost</a:t>
            </a:r>
            <a:r>
              <a:rPr lang="sv-SE" dirty="0" smtClean="0"/>
              <a:t> per meter?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1619672" y="1340768"/>
            <a:ext cx="7128792" cy="4968552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Rak 6"/>
          <p:cNvCxnSpPr/>
          <p:nvPr/>
        </p:nvCxnSpPr>
        <p:spPr>
          <a:xfrm>
            <a:off x="1547664" y="1340768"/>
            <a:ext cx="0" cy="504056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/>
        </p:nvCxnSpPr>
        <p:spPr>
          <a:xfrm flipH="1">
            <a:off x="1331640" y="1340768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 flipH="1">
            <a:off x="1331640" y="1844824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 flipH="1">
            <a:off x="1331640" y="2348880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 flipH="1">
            <a:off x="1331640" y="2852936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 flipH="1">
            <a:off x="1331640" y="3356992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 flipH="1">
            <a:off x="1331640" y="3861048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 flipH="1">
            <a:off x="1331640" y="4365104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/>
        </p:nvCxnSpPr>
        <p:spPr>
          <a:xfrm flipH="1">
            <a:off x="1331640" y="4869160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/>
        </p:nvCxnSpPr>
        <p:spPr>
          <a:xfrm flipH="1">
            <a:off x="1331640" y="5373216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ruta 30"/>
          <p:cNvSpPr txBox="1"/>
          <p:nvPr/>
        </p:nvSpPr>
        <p:spPr>
          <a:xfrm>
            <a:off x="452257" y="263691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70 000</a:t>
            </a:r>
            <a:endParaRPr lang="sv-SE" dirty="0"/>
          </a:p>
        </p:txBody>
      </p:sp>
      <p:sp>
        <p:nvSpPr>
          <p:cNvPr id="32" name="textruta 31"/>
          <p:cNvSpPr txBox="1"/>
          <p:nvPr/>
        </p:nvSpPr>
        <p:spPr>
          <a:xfrm>
            <a:off x="427688" y="3156567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60 000</a:t>
            </a:r>
            <a:endParaRPr lang="sv-SE" dirty="0"/>
          </a:p>
        </p:txBody>
      </p:sp>
      <p:sp>
        <p:nvSpPr>
          <p:cNvPr id="33" name="textruta 32"/>
          <p:cNvSpPr txBox="1"/>
          <p:nvPr/>
        </p:nvSpPr>
        <p:spPr>
          <a:xfrm>
            <a:off x="419058" y="365202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50 000</a:t>
            </a:r>
            <a:endParaRPr lang="sv-SE" dirty="0"/>
          </a:p>
        </p:txBody>
      </p:sp>
      <p:sp>
        <p:nvSpPr>
          <p:cNvPr id="34" name="textruta 33"/>
          <p:cNvSpPr txBox="1"/>
          <p:nvPr/>
        </p:nvSpPr>
        <p:spPr>
          <a:xfrm>
            <a:off x="442997" y="414908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40 000</a:t>
            </a:r>
            <a:endParaRPr lang="sv-SE" dirty="0"/>
          </a:p>
        </p:txBody>
      </p:sp>
      <p:sp>
        <p:nvSpPr>
          <p:cNvPr id="35" name="textruta 34"/>
          <p:cNvSpPr txBox="1"/>
          <p:nvPr/>
        </p:nvSpPr>
        <p:spPr>
          <a:xfrm>
            <a:off x="442997" y="4689665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30 000</a:t>
            </a:r>
            <a:endParaRPr lang="sv-SE" dirty="0"/>
          </a:p>
        </p:txBody>
      </p:sp>
      <p:sp>
        <p:nvSpPr>
          <p:cNvPr id="37" name="textruta 36"/>
          <p:cNvSpPr txBox="1"/>
          <p:nvPr/>
        </p:nvSpPr>
        <p:spPr>
          <a:xfrm>
            <a:off x="382190" y="5158405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20 000</a:t>
            </a:r>
            <a:endParaRPr lang="sv-SE" dirty="0"/>
          </a:p>
        </p:txBody>
      </p:sp>
      <p:sp>
        <p:nvSpPr>
          <p:cNvPr id="39" name="textruta 38"/>
          <p:cNvSpPr txBox="1"/>
          <p:nvPr/>
        </p:nvSpPr>
        <p:spPr>
          <a:xfrm>
            <a:off x="508979" y="2135471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80 000</a:t>
            </a:r>
            <a:endParaRPr lang="sv-SE" dirty="0"/>
          </a:p>
        </p:txBody>
      </p:sp>
      <p:sp>
        <p:nvSpPr>
          <p:cNvPr id="40" name="textruta 39"/>
          <p:cNvSpPr txBox="1"/>
          <p:nvPr/>
        </p:nvSpPr>
        <p:spPr>
          <a:xfrm>
            <a:off x="333112" y="1613306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 90 000</a:t>
            </a:r>
            <a:endParaRPr lang="sv-SE" dirty="0"/>
          </a:p>
        </p:txBody>
      </p:sp>
      <p:sp>
        <p:nvSpPr>
          <p:cNvPr id="41" name="textruta 40"/>
          <p:cNvSpPr txBox="1"/>
          <p:nvPr/>
        </p:nvSpPr>
        <p:spPr>
          <a:xfrm>
            <a:off x="427688" y="1165394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100 000</a:t>
            </a:r>
            <a:endParaRPr lang="sv-SE" dirty="0"/>
          </a:p>
        </p:txBody>
      </p:sp>
      <p:sp>
        <p:nvSpPr>
          <p:cNvPr id="56" name="textruta 55"/>
          <p:cNvSpPr txBox="1"/>
          <p:nvPr/>
        </p:nvSpPr>
        <p:spPr>
          <a:xfrm>
            <a:off x="4572000" y="1772816"/>
            <a:ext cx="1258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Botnia </a:t>
            </a:r>
            <a:r>
              <a:rPr lang="sv-SE" dirty="0" err="1" smtClean="0"/>
              <a:t>line</a:t>
            </a:r>
            <a:endParaRPr lang="sv-SE" dirty="0" smtClean="0"/>
          </a:p>
          <a:p>
            <a:r>
              <a:rPr lang="sv-SE" dirty="0" smtClean="0"/>
              <a:t>&gt; 250 km/h</a:t>
            </a:r>
            <a:endParaRPr lang="sv-SE" dirty="0"/>
          </a:p>
        </p:txBody>
      </p:sp>
      <p:sp>
        <p:nvSpPr>
          <p:cNvPr id="60" name="Rektangel 59"/>
          <p:cNvSpPr/>
          <p:nvPr/>
        </p:nvSpPr>
        <p:spPr>
          <a:xfrm>
            <a:off x="1547664" y="6309320"/>
            <a:ext cx="7128792" cy="548680"/>
          </a:xfrm>
          <a:prstGeom prst="rect">
            <a:avLst/>
          </a:prstGeom>
          <a:gradFill>
            <a:gsLst>
              <a:gs pos="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7" name="Rektangel 66"/>
          <p:cNvSpPr/>
          <p:nvPr/>
        </p:nvSpPr>
        <p:spPr>
          <a:xfrm>
            <a:off x="1835696" y="3789040"/>
            <a:ext cx="720080" cy="25202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Rektangel 67"/>
          <p:cNvSpPr/>
          <p:nvPr/>
        </p:nvSpPr>
        <p:spPr>
          <a:xfrm>
            <a:off x="2843808" y="5085184"/>
            <a:ext cx="720080" cy="12241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9" name="Rektangel 68"/>
          <p:cNvSpPr/>
          <p:nvPr/>
        </p:nvSpPr>
        <p:spPr>
          <a:xfrm>
            <a:off x="3851920" y="5805264"/>
            <a:ext cx="720080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0" name="Rektangel 69"/>
          <p:cNvSpPr/>
          <p:nvPr/>
        </p:nvSpPr>
        <p:spPr>
          <a:xfrm>
            <a:off x="4860032" y="4437112"/>
            <a:ext cx="720080" cy="18722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textruta 42"/>
          <p:cNvSpPr txBox="1"/>
          <p:nvPr/>
        </p:nvSpPr>
        <p:spPr>
          <a:xfrm>
            <a:off x="937942" y="97143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  SEK</a:t>
            </a:r>
            <a:endParaRPr lang="sv-SE" dirty="0"/>
          </a:p>
        </p:txBody>
      </p:sp>
      <p:cxnSp>
        <p:nvCxnSpPr>
          <p:cNvPr id="44" name="Rak 43"/>
          <p:cNvCxnSpPr/>
          <p:nvPr/>
        </p:nvCxnSpPr>
        <p:spPr>
          <a:xfrm flipH="1">
            <a:off x="1331640" y="5877272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ruta 44"/>
          <p:cNvSpPr txBox="1"/>
          <p:nvPr/>
        </p:nvSpPr>
        <p:spPr>
          <a:xfrm>
            <a:off x="359560" y="5677663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10 000</a:t>
            </a:r>
            <a:endParaRPr lang="sv-SE" dirty="0"/>
          </a:p>
        </p:txBody>
      </p:sp>
      <p:cxnSp>
        <p:nvCxnSpPr>
          <p:cNvPr id="46" name="Rak 45"/>
          <p:cNvCxnSpPr/>
          <p:nvPr/>
        </p:nvCxnSpPr>
        <p:spPr>
          <a:xfrm flipH="1">
            <a:off x="1331640" y="6309320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ruta 49"/>
          <p:cNvSpPr txBox="1"/>
          <p:nvPr/>
        </p:nvSpPr>
        <p:spPr>
          <a:xfrm>
            <a:off x="683568" y="6093296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  0</a:t>
            </a:r>
            <a:endParaRPr lang="sv-SE" dirty="0"/>
          </a:p>
        </p:txBody>
      </p:sp>
      <p:sp>
        <p:nvSpPr>
          <p:cNvPr id="54" name="textruta 53"/>
          <p:cNvSpPr txBox="1"/>
          <p:nvPr/>
        </p:nvSpPr>
        <p:spPr>
          <a:xfrm>
            <a:off x="1682321" y="3140968"/>
            <a:ext cx="943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 smtClean="0"/>
              <a:t>Express </a:t>
            </a:r>
          </a:p>
          <a:p>
            <a:pPr algn="ctr"/>
            <a:r>
              <a:rPr lang="sv-SE" dirty="0" smtClean="0"/>
              <a:t>Way</a:t>
            </a:r>
          </a:p>
        </p:txBody>
      </p:sp>
      <p:sp>
        <p:nvSpPr>
          <p:cNvPr id="52" name="Rektangel 51"/>
          <p:cNvSpPr/>
          <p:nvPr/>
        </p:nvSpPr>
        <p:spPr>
          <a:xfrm>
            <a:off x="6012160" y="4797152"/>
            <a:ext cx="720080" cy="151216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7" name="textruta 56"/>
          <p:cNvSpPr txBox="1"/>
          <p:nvPr/>
        </p:nvSpPr>
        <p:spPr>
          <a:xfrm>
            <a:off x="5724128" y="2924944"/>
            <a:ext cx="1288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Global HSR </a:t>
            </a:r>
          </a:p>
          <a:p>
            <a:r>
              <a:rPr lang="sv-SE" dirty="0" smtClean="0"/>
              <a:t>&lt; 250 km/h</a:t>
            </a:r>
            <a:endParaRPr lang="sv-SE" dirty="0"/>
          </a:p>
        </p:txBody>
      </p:sp>
      <p:sp>
        <p:nvSpPr>
          <p:cNvPr id="59" name="Rektangel 58"/>
          <p:cNvSpPr/>
          <p:nvPr/>
        </p:nvSpPr>
        <p:spPr>
          <a:xfrm>
            <a:off x="7236296" y="5229200"/>
            <a:ext cx="720080" cy="10801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1" name="textruta 70"/>
          <p:cNvSpPr txBox="1"/>
          <p:nvPr/>
        </p:nvSpPr>
        <p:spPr>
          <a:xfrm>
            <a:off x="6948264" y="2420888"/>
            <a:ext cx="1548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Conventional</a:t>
            </a:r>
          </a:p>
          <a:p>
            <a:r>
              <a:rPr lang="sv-SE" dirty="0" err="1" smtClean="0"/>
              <a:t>Rail</a:t>
            </a:r>
            <a:r>
              <a:rPr lang="sv-SE" dirty="0" smtClean="0"/>
              <a:t> in Sweden</a:t>
            </a:r>
            <a:endParaRPr lang="sv-SE" dirty="0"/>
          </a:p>
        </p:txBody>
      </p:sp>
      <p:sp>
        <p:nvSpPr>
          <p:cNvPr id="78" name="Rektangel 77"/>
          <p:cNvSpPr/>
          <p:nvPr/>
        </p:nvSpPr>
        <p:spPr>
          <a:xfrm>
            <a:off x="4860032" y="4149080"/>
            <a:ext cx="720080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9" name="Rektangel 78"/>
          <p:cNvSpPr/>
          <p:nvPr/>
        </p:nvSpPr>
        <p:spPr>
          <a:xfrm>
            <a:off x="7236296" y="4941168"/>
            <a:ext cx="720080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1" name="Rektangel 80"/>
          <p:cNvSpPr/>
          <p:nvPr/>
        </p:nvSpPr>
        <p:spPr>
          <a:xfrm>
            <a:off x="4860032" y="4293096"/>
            <a:ext cx="720080" cy="1440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2" name="Rektangel 81"/>
          <p:cNvSpPr/>
          <p:nvPr/>
        </p:nvSpPr>
        <p:spPr>
          <a:xfrm>
            <a:off x="7236296" y="5085184"/>
            <a:ext cx="720080" cy="1440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4" name="Rektangel 83"/>
          <p:cNvSpPr/>
          <p:nvPr/>
        </p:nvSpPr>
        <p:spPr>
          <a:xfrm>
            <a:off x="6012160" y="4653136"/>
            <a:ext cx="720080" cy="1440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5" name="Rektangel 84"/>
          <p:cNvSpPr/>
          <p:nvPr/>
        </p:nvSpPr>
        <p:spPr>
          <a:xfrm>
            <a:off x="2843808" y="5085184"/>
            <a:ext cx="720080" cy="1440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6" name="Rektangel 85"/>
          <p:cNvSpPr/>
          <p:nvPr/>
        </p:nvSpPr>
        <p:spPr>
          <a:xfrm>
            <a:off x="1835696" y="3789040"/>
            <a:ext cx="720080" cy="1440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6" name="textruta 65"/>
          <p:cNvSpPr txBox="1"/>
          <p:nvPr/>
        </p:nvSpPr>
        <p:spPr>
          <a:xfrm>
            <a:off x="2699792" y="4725144"/>
            <a:ext cx="1073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High</a:t>
            </a:r>
            <a:r>
              <a:rPr lang="sv-SE" dirty="0" smtClean="0"/>
              <a:t> Way</a:t>
            </a:r>
            <a:endParaRPr lang="sv-SE" dirty="0"/>
          </a:p>
        </p:txBody>
      </p:sp>
      <p:sp>
        <p:nvSpPr>
          <p:cNvPr id="55" name="textruta 54"/>
          <p:cNvSpPr txBox="1"/>
          <p:nvPr/>
        </p:nvSpPr>
        <p:spPr>
          <a:xfrm>
            <a:off x="3851920" y="5445224"/>
            <a:ext cx="659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Road</a:t>
            </a:r>
            <a:endParaRPr lang="sv-SE" dirty="0"/>
          </a:p>
        </p:txBody>
      </p:sp>
      <p:sp>
        <p:nvSpPr>
          <p:cNvPr id="92" name="textruta 91"/>
          <p:cNvSpPr txBox="1"/>
          <p:nvPr/>
        </p:nvSpPr>
        <p:spPr>
          <a:xfrm>
            <a:off x="4788024" y="3933056"/>
            <a:ext cx="800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Ballast</a:t>
            </a:r>
          </a:p>
        </p:txBody>
      </p:sp>
      <p:sp>
        <p:nvSpPr>
          <p:cNvPr id="93" name="textruta 92"/>
          <p:cNvSpPr txBox="1"/>
          <p:nvPr/>
        </p:nvSpPr>
        <p:spPr>
          <a:xfrm>
            <a:off x="5004048" y="4149080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>
                <a:solidFill>
                  <a:schemeClr val="bg1"/>
                </a:solidFill>
              </a:rPr>
              <a:t>Rail</a:t>
            </a:r>
            <a:endParaRPr lang="sv-SE" dirty="0" smtClean="0">
              <a:solidFill>
                <a:schemeClr val="bg1"/>
              </a:solidFill>
            </a:endParaRPr>
          </a:p>
        </p:txBody>
      </p:sp>
      <p:sp>
        <p:nvSpPr>
          <p:cNvPr id="94" name="textruta 93"/>
          <p:cNvSpPr txBox="1"/>
          <p:nvPr/>
        </p:nvSpPr>
        <p:spPr>
          <a:xfrm>
            <a:off x="4644008" y="5589240"/>
            <a:ext cx="1039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Sub</a:t>
            </a:r>
            <a:r>
              <a:rPr lang="sv-SE" dirty="0" smtClean="0"/>
              <a:t>-</a:t>
            </a:r>
          </a:p>
          <a:p>
            <a:r>
              <a:rPr lang="sv-SE" dirty="0" err="1" smtClean="0"/>
              <a:t>structure</a:t>
            </a:r>
            <a:endParaRPr lang="sv-SE" dirty="0" smtClean="0"/>
          </a:p>
        </p:txBody>
      </p:sp>
      <p:sp>
        <p:nvSpPr>
          <p:cNvPr id="95" name="textruta 94"/>
          <p:cNvSpPr txBox="1"/>
          <p:nvPr/>
        </p:nvSpPr>
        <p:spPr>
          <a:xfrm>
            <a:off x="1619672" y="5517232"/>
            <a:ext cx="1039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Sub</a:t>
            </a:r>
            <a:r>
              <a:rPr lang="sv-SE" dirty="0" smtClean="0"/>
              <a:t>-</a:t>
            </a:r>
          </a:p>
          <a:p>
            <a:r>
              <a:rPr lang="sv-SE" dirty="0" err="1" smtClean="0"/>
              <a:t>structure</a:t>
            </a:r>
            <a:endParaRPr lang="sv-SE" dirty="0" smtClean="0"/>
          </a:p>
        </p:txBody>
      </p:sp>
      <p:sp>
        <p:nvSpPr>
          <p:cNvPr id="96" name="textruta 95"/>
          <p:cNvSpPr txBox="1"/>
          <p:nvPr/>
        </p:nvSpPr>
        <p:spPr>
          <a:xfrm>
            <a:off x="1835696" y="3645024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>
                <a:solidFill>
                  <a:schemeClr val="bg1"/>
                </a:solidFill>
              </a:rPr>
              <a:t>Asphalt</a:t>
            </a:r>
            <a:endParaRPr lang="sv-SE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Infrastructure</a:t>
            </a:r>
            <a:r>
              <a:rPr lang="sv-SE" dirty="0" smtClean="0"/>
              <a:t> per meter?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1619672" y="1340768"/>
            <a:ext cx="7128792" cy="4968552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Rak 6"/>
          <p:cNvCxnSpPr/>
          <p:nvPr/>
        </p:nvCxnSpPr>
        <p:spPr>
          <a:xfrm>
            <a:off x="1547664" y="1340768"/>
            <a:ext cx="0" cy="504056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/>
        </p:nvCxnSpPr>
        <p:spPr>
          <a:xfrm flipH="1">
            <a:off x="1331640" y="1340768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 flipH="1">
            <a:off x="1331640" y="1844824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 flipH="1">
            <a:off x="1331640" y="2348880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 flipH="1">
            <a:off x="1331640" y="2852936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 flipH="1">
            <a:off x="1331640" y="3356992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 flipH="1">
            <a:off x="1331640" y="3861048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 flipH="1">
            <a:off x="1331640" y="4365104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/>
        </p:nvCxnSpPr>
        <p:spPr>
          <a:xfrm flipH="1">
            <a:off x="1331640" y="4869160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/>
        </p:nvCxnSpPr>
        <p:spPr>
          <a:xfrm flipH="1">
            <a:off x="1331640" y="5373216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ruta 30"/>
          <p:cNvSpPr txBox="1"/>
          <p:nvPr/>
        </p:nvSpPr>
        <p:spPr>
          <a:xfrm>
            <a:off x="452257" y="263691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70 000</a:t>
            </a:r>
            <a:endParaRPr lang="sv-SE" dirty="0"/>
          </a:p>
        </p:txBody>
      </p:sp>
      <p:sp>
        <p:nvSpPr>
          <p:cNvPr id="32" name="textruta 31"/>
          <p:cNvSpPr txBox="1"/>
          <p:nvPr/>
        </p:nvSpPr>
        <p:spPr>
          <a:xfrm>
            <a:off x="427688" y="3156567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60 000</a:t>
            </a:r>
            <a:endParaRPr lang="sv-SE" dirty="0"/>
          </a:p>
        </p:txBody>
      </p:sp>
      <p:sp>
        <p:nvSpPr>
          <p:cNvPr id="33" name="textruta 32"/>
          <p:cNvSpPr txBox="1"/>
          <p:nvPr/>
        </p:nvSpPr>
        <p:spPr>
          <a:xfrm>
            <a:off x="419058" y="365202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50 000</a:t>
            </a:r>
            <a:endParaRPr lang="sv-SE" dirty="0"/>
          </a:p>
        </p:txBody>
      </p:sp>
      <p:sp>
        <p:nvSpPr>
          <p:cNvPr id="34" name="textruta 33"/>
          <p:cNvSpPr txBox="1"/>
          <p:nvPr/>
        </p:nvSpPr>
        <p:spPr>
          <a:xfrm>
            <a:off x="442997" y="414908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40 000</a:t>
            </a:r>
            <a:endParaRPr lang="sv-SE" dirty="0"/>
          </a:p>
        </p:txBody>
      </p:sp>
      <p:sp>
        <p:nvSpPr>
          <p:cNvPr id="35" name="textruta 34"/>
          <p:cNvSpPr txBox="1"/>
          <p:nvPr/>
        </p:nvSpPr>
        <p:spPr>
          <a:xfrm>
            <a:off x="442997" y="4689665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30 000</a:t>
            </a:r>
            <a:endParaRPr lang="sv-SE" dirty="0"/>
          </a:p>
        </p:txBody>
      </p:sp>
      <p:sp>
        <p:nvSpPr>
          <p:cNvPr id="37" name="textruta 36"/>
          <p:cNvSpPr txBox="1"/>
          <p:nvPr/>
        </p:nvSpPr>
        <p:spPr>
          <a:xfrm>
            <a:off x="382190" y="5158405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20 000</a:t>
            </a:r>
            <a:endParaRPr lang="sv-SE" dirty="0"/>
          </a:p>
        </p:txBody>
      </p:sp>
      <p:sp>
        <p:nvSpPr>
          <p:cNvPr id="39" name="textruta 38"/>
          <p:cNvSpPr txBox="1"/>
          <p:nvPr/>
        </p:nvSpPr>
        <p:spPr>
          <a:xfrm>
            <a:off x="508979" y="2135471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80 000</a:t>
            </a:r>
            <a:endParaRPr lang="sv-SE" dirty="0"/>
          </a:p>
        </p:txBody>
      </p:sp>
      <p:sp>
        <p:nvSpPr>
          <p:cNvPr id="40" name="textruta 39"/>
          <p:cNvSpPr txBox="1"/>
          <p:nvPr/>
        </p:nvSpPr>
        <p:spPr>
          <a:xfrm>
            <a:off x="333112" y="1613306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 90 000</a:t>
            </a:r>
            <a:endParaRPr lang="sv-SE" dirty="0"/>
          </a:p>
        </p:txBody>
      </p:sp>
      <p:sp>
        <p:nvSpPr>
          <p:cNvPr id="41" name="textruta 40"/>
          <p:cNvSpPr txBox="1"/>
          <p:nvPr/>
        </p:nvSpPr>
        <p:spPr>
          <a:xfrm>
            <a:off x="427688" y="1165394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100 000</a:t>
            </a:r>
            <a:endParaRPr lang="sv-SE" dirty="0"/>
          </a:p>
        </p:txBody>
      </p:sp>
      <p:sp>
        <p:nvSpPr>
          <p:cNvPr id="56" name="textruta 55"/>
          <p:cNvSpPr txBox="1"/>
          <p:nvPr/>
        </p:nvSpPr>
        <p:spPr>
          <a:xfrm>
            <a:off x="4572000" y="1772816"/>
            <a:ext cx="1258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Botnia </a:t>
            </a:r>
            <a:r>
              <a:rPr lang="sv-SE" dirty="0" err="1" smtClean="0"/>
              <a:t>line</a:t>
            </a:r>
            <a:endParaRPr lang="sv-SE" dirty="0" smtClean="0"/>
          </a:p>
          <a:p>
            <a:r>
              <a:rPr lang="sv-SE" dirty="0" smtClean="0"/>
              <a:t>&lt; 250 km/h</a:t>
            </a:r>
            <a:endParaRPr lang="sv-SE" dirty="0"/>
          </a:p>
        </p:txBody>
      </p:sp>
      <p:sp>
        <p:nvSpPr>
          <p:cNvPr id="60" name="Rektangel 59"/>
          <p:cNvSpPr/>
          <p:nvPr/>
        </p:nvSpPr>
        <p:spPr>
          <a:xfrm>
            <a:off x="1547664" y="6309320"/>
            <a:ext cx="7128792" cy="548680"/>
          </a:xfrm>
          <a:prstGeom prst="rect">
            <a:avLst/>
          </a:prstGeom>
          <a:gradFill>
            <a:gsLst>
              <a:gs pos="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7" name="Rektangel 66"/>
          <p:cNvSpPr/>
          <p:nvPr/>
        </p:nvSpPr>
        <p:spPr>
          <a:xfrm>
            <a:off x="1835696" y="3789040"/>
            <a:ext cx="720080" cy="25202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Rektangel 67"/>
          <p:cNvSpPr/>
          <p:nvPr/>
        </p:nvSpPr>
        <p:spPr>
          <a:xfrm>
            <a:off x="2843808" y="5085184"/>
            <a:ext cx="720080" cy="12241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9" name="Rektangel 68"/>
          <p:cNvSpPr/>
          <p:nvPr/>
        </p:nvSpPr>
        <p:spPr>
          <a:xfrm>
            <a:off x="3851920" y="5805264"/>
            <a:ext cx="720080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0" name="Rektangel 69"/>
          <p:cNvSpPr/>
          <p:nvPr/>
        </p:nvSpPr>
        <p:spPr>
          <a:xfrm>
            <a:off x="4860032" y="2492896"/>
            <a:ext cx="720080" cy="38164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textruta 42"/>
          <p:cNvSpPr txBox="1"/>
          <p:nvPr/>
        </p:nvSpPr>
        <p:spPr>
          <a:xfrm>
            <a:off x="937942" y="97143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  SEK</a:t>
            </a:r>
            <a:endParaRPr lang="sv-SE" dirty="0"/>
          </a:p>
        </p:txBody>
      </p:sp>
      <p:cxnSp>
        <p:nvCxnSpPr>
          <p:cNvPr id="44" name="Rak 43"/>
          <p:cNvCxnSpPr/>
          <p:nvPr/>
        </p:nvCxnSpPr>
        <p:spPr>
          <a:xfrm flipH="1">
            <a:off x="1331640" y="5877272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ruta 44"/>
          <p:cNvSpPr txBox="1"/>
          <p:nvPr/>
        </p:nvSpPr>
        <p:spPr>
          <a:xfrm>
            <a:off x="359560" y="5677663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10 000</a:t>
            </a:r>
            <a:endParaRPr lang="sv-SE" dirty="0"/>
          </a:p>
        </p:txBody>
      </p:sp>
      <p:cxnSp>
        <p:nvCxnSpPr>
          <p:cNvPr id="46" name="Rak 45"/>
          <p:cNvCxnSpPr/>
          <p:nvPr/>
        </p:nvCxnSpPr>
        <p:spPr>
          <a:xfrm flipH="1">
            <a:off x="1331640" y="6309320"/>
            <a:ext cx="2160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ruta 49"/>
          <p:cNvSpPr txBox="1"/>
          <p:nvPr/>
        </p:nvSpPr>
        <p:spPr>
          <a:xfrm>
            <a:off x="683568" y="6093296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  0</a:t>
            </a:r>
            <a:endParaRPr lang="sv-SE" dirty="0"/>
          </a:p>
        </p:txBody>
      </p:sp>
      <p:sp>
        <p:nvSpPr>
          <p:cNvPr id="54" name="textruta 53"/>
          <p:cNvSpPr txBox="1"/>
          <p:nvPr/>
        </p:nvSpPr>
        <p:spPr>
          <a:xfrm>
            <a:off x="1478481" y="3140968"/>
            <a:ext cx="1350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 smtClean="0"/>
              <a:t>Express Way</a:t>
            </a:r>
          </a:p>
        </p:txBody>
      </p:sp>
      <p:sp>
        <p:nvSpPr>
          <p:cNvPr id="52" name="Rektangel 51"/>
          <p:cNvSpPr/>
          <p:nvPr/>
        </p:nvSpPr>
        <p:spPr>
          <a:xfrm>
            <a:off x="6012160" y="3861048"/>
            <a:ext cx="720080" cy="24482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7" name="textruta 56"/>
          <p:cNvSpPr txBox="1"/>
          <p:nvPr/>
        </p:nvSpPr>
        <p:spPr>
          <a:xfrm>
            <a:off x="5724128" y="2924944"/>
            <a:ext cx="1288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Global HSR</a:t>
            </a:r>
          </a:p>
          <a:p>
            <a:r>
              <a:rPr lang="sv-SE" dirty="0" smtClean="0"/>
              <a:t>&gt; 250 km/h</a:t>
            </a:r>
            <a:endParaRPr lang="sv-SE" dirty="0"/>
          </a:p>
        </p:txBody>
      </p:sp>
      <p:sp>
        <p:nvSpPr>
          <p:cNvPr id="59" name="Rektangel 58"/>
          <p:cNvSpPr/>
          <p:nvPr/>
        </p:nvSpPr>
        <p:spPr>
          <a:xfrm>
            <a:off x="7236296" y="3068960"/>
            <a:ext cx="720080" cy="32403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1" name="textruta 70"/>
          <p:cNvSpPr txBox="1"/>
          <p:nvPr/>
        </p:nvSpPr>
        <p:spPr>
          <a:xfrm>
            <a:off x="6948264" y="2420888"/>
            <a:ext cx="1548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Conventional </a:t>
            </a:r>
          </a:p>
          <a:p>
            <a:r>
              <a:rPr lang="sv-SE" dirty="0" err="1" smtClean="0"/>
              <a:t>Rail</a:t>
            </a:r>
            <a:r>
              <a:rPr lang="sv-SE" dirty="0" smtClean="0"/>
              <a:t> in Sweden</a:t>
            </a:r>
            <a:endParaRPr lang="sv-SE" dirty="0"/>
          </a:p>
        </p:txBody>
      </p:sp>
      <p:sp>
        <p:nvSpPr>
          <p:cNvPr id="72" name="Rektangel 71"/>
          <p:cNvSpPr/>
          <p:nvPr/>
        </p:nvSpPr>
        <p:spPr>
          <a:xfrm>
            <a:off x="4860032" y="2420888"/>
            <a:ext cx="720080" cy="7920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3" name="Rektangel 72"/>
          <p:cNvSpPr/>
          <p:nvPr/>
        </p:nvSpPr>
        <p:spPr>
          <a:xfrm>
            <a:off x="6012160" y="3645024"/>
            <a:ext cx="720080" cy="86409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4" name="Rektangel 73"/>
          <p:cNvSpPr/>
          <p:nvPr/>
        </p:nvSpPr>
        <p:spPr>
          <a:xfrm>
            <a:off x="7236296" y="3068960"/>
            <a:ext cx="720080" cy="93610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5" name="Rektangel 74"/>
          <p:cNvSpPr/>
          <p:nvPr/>
        </p:nvSpPr>
        <p:spPr>
          <a:xfrm>
            <a:off x="6012160" y="4509120"/>
            <a:ext cx="720080" cy="1440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6" name="Rektangel 75"/>
          <p:cNvSpPr/>
          <p:nvPr/>
        </p:nvSpPr>
        <p:spPr>
          <a:xfrm>
            <a:off x="7236296" y="4005064"/>
            <a:ext cx="720080" cy="9361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7" name="Rektangel 76"/>
          <p:cNvSpPr/>
          <p:nvPr/>
        </p:nvSpPr>
        <p:spPr>
          <a:xfrm>
            <a:off x="4860032" y="3212976"/>
            <a:ext cx="720080" cy="9361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8" name="Rektangel 77"/>
          <p:cNvSpPr/>
          <p:nvPr/>
        </p:nvSpPr>
        <p:spPr>
          <a:xfrm>
            <a:off x="4860032" y="4149080"/>
            <a:ext cx="720080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9" name="Rektangel 78"/>
          <p:cNvSpPr/>
          <p:nvPr/>
        </p:nvSpPr>
        <p:spPr>
          <a:xfrm>
            <a:off x="7236296" y="4941168"/>
            <a:ext cx="720080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1" name="Rektangel 80"/>
          <p:cNvSpPr/>
          <p:nvPr/>
        </p:nvSpPr>
        <p:spPr>
          <a:xfrm>
            <a:off x="4860032" y="4293096"/>
            <a:ext cx="720080" cy="1440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2" name="Rektangel 81"/>
          <p:cNvSpPr/>
          <p:nvPr/>
        </p:nvSpPr>
        <p:spPr>
          <a:xfrm>
            <a:off x="7236296" y="5085184"/>
            <a:ext cx="720080" cy="1440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4" name="Rektangel 83"/>
          <p:cNvSpPr/>
          <p:nvPr/>
        </p:nvSpPr>
        <p:spPr>
          <a:xfrm>
            <a:off x="6012160" y="4653136"/>
            <a:ext cx="720080" cy="1440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5" name="Rektangel 84"/>
          <p:cNvSpPr/>
          <p:nvPr/>
        </p:nvSpPr>
        <p:spPr>
          <a:xfrm>
            <a:off x="2843808" y="5085184"/>
            <a:ext cx="720080" cy="1440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6" name="Rektangel 85"/>
          <p:cNvSpPr/>
          <p:nvPr/>
        </p:nvSpPr>
        <p:spPr>
          <a:xfrm>
            <a:off x="1835696" y="3789040"/>
            <a:ext cx="720080" cy="1440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6" name="textruta 65"/>
          <p:cNvSpPr txBox="1"/>
          <p:nvPr/>
        </p:nvSpPr>
        <p:spPr>
          <a:xfrm>
            <a:off x="2699792" y="4725144"/>
            <a:ext cx="1073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High</a:t>
            </a:r>
            <a:r>
              <a:rPr lang="sv-SE" dirty="0" smtClean="0"/>
              <a:t> Way</a:t>
            </a:r>
            <a:endParaRPr lang="sv-SE" dirty="0"/>
          </a:p>
        </p:txBody>
      </p:sp>
      <p:sp>
        <p:nvSpPr>
          <p:cNvPr id="55" name="textruta 54"/>
          <p:cNvSpPr txBox="1"/>
          <p:nvPr/>
        </p:nvSpPr>
        <p:spPr>
          <a:xfrm>
            <a:off x="3707904" y="5445224"/>
            <a:ext cx="659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Road</a:t>
            </a:r>
            <a:endParaRPr lang="sv-SE" dirty="0"/>
          </a:p>
        </p:txBody>
      </p:sp>
      <p:sp>
        <p:nvSpPr>
          <p:cNvPr id="90" name="textruta 89"/>
          <p:cNvSpPr txBox="1"/>
          <p:nvPr/>
        </p:nvSpPr>
        <p:spPr>
          <a:xfrm>
            <a:off x="4529976" y="2482504"/>
            <a:ext cx="1474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Electrification</a:t>
            </a:r>
            <a:endParaRPr lang="sv-SE" dirty="0" smtClean="0"/>
          </a:p>
        </p:txBody>
      </p:sp>
      <p:sp>
        <p:nvSpPr>
          <p:cNvPr id="91" name="textruta 90"/>
          <p:cNvSpPr txBox="1"/>
          <p:nvPr/>
        </p:nvSpPr>
        <p:spPr>
          <a:xfrm>
            <a:off x="4725086" y="3501008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Signalling</a:t>
            </a:r>
            <a:endParaRPr lang="sv-SE" dirty="0" smtClean="0"/>
          </a:p>
        </p:txBody>
      </p:sp>
      <p:sp>
        <p:nvSpPr>
          <p:cNvPr id="92" name="textruta 91"/>
          <p:cNvSpPr txBox="1"/>
          <p:nvPr/>
        </p:nvSpPr>
        <p:spPr>
          <a:xfrm>
            <a:off x="4788024" y="3933056"/>
            <a:ext cx="800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Ballast</a:t>
            </a:r>
          </a:p>
        </p:txBody>
      </p:sp>
      <p:sp>
        <p:nvSpPr>
          <p:cNvPr id="93" name="textruta 92"/>
          <p:cNvSpPr txBox="1"/>
          <p:nvPr/>
        </p:nvSpPr>
        <p:spPr>
          <a:xfrm>
            <a:off x="5004048" y="4149080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>
                <a:solidFill>
                  <a:schemeClr val="bg1"/>
                </a:solidFill>
              </a:rPr>
              <a:t>Rail</a:t>
            </a:r>
            <a:endParaRPr lang="sv-SE" dirty="0" smtClean="0">
              <a:solidFill>
                <a:schemeClr val="bg1"/>
              </a:solidFill>
            </a:endParaRPr>
          </a:p>
        </p:txBody>
      </p:sp>
      <p:sp>
        <p:nvSpPr>
          <p:cNvPr id="94" name="textruta 93"/>
          <p:cNvSpPr txBox="1"/>
          <p:nvPr/>
        </p:nvSpPr>
        <p:spPr>
          <a:xfrm>
            <a:off x="4644008" y="5589240"/>
            <a:ext cx="1039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Sub</a:t>
            </a:r>
            <a:r>
              <a:rPr lang="sv-SE" dirty="0" smtClean="0"/>
              <a:t>-</a:t>
            </a:r>
          </a:p>
          <a:p>
            <a:r>
              <a:rPr lang="sv-SE" dirty="0" err="1" smtClean="0"/>
              <a:t>structure</a:t>
            </a:r>
            <a:endParaRPr lang="sv-SE" dirty="0" smtClean="0"/>
          </a:p>
        </p:txBody>
      </p:sp>
      <p:sp>
        <p:nvSpPr>
          <p:cNvPr id="95" name="textruta 94"/>
          <p:cNvSpPr txBox="1"/>
          <p:nvPr/>
        </p:nvSpPr>
        <p:spPr>
          <a:xfrm>
            <a:off x="1619672" y="5517232"/>
            <a:ext cx="1039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Sub</a:t>
            </a:r>
            <a:r>
              <a:rPr lang="sv-SE" dirty="0" smtClean="0"/>
              <a:t>-</a:t>
            </a:r>
          </a:p>
          <a:p>
            <a:r>
              <a:rPr lang="sv-SE" dirty="0" err="1" smtClean="0"/>
              <a:t>structure</a:t>
            </a:r>
            <a:endParaRPr lang="sv-SE" dirty="0" smtClean="0"/>
          </a:p>
        </p:txBody>
      </p:sp>
      <p:sp>
        <p:nvSpPr>
          <p:cNvPr id="96" name="textruta 95"/>
          <p:cNvSpPr txBox="1"/>
          <p:nvPr/>
        </p:nvSpPr>
        <p:spPr>
          <a:xfrm>
            <a:off x="1835696" y="3645024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>
                <a:solidFill>
                  <a:schemeClr val="bg1"/>
                </a:solidFill>
              </a:rPr>
              <a:t>Asphalt</a:t>
            </a:r>
            <a:endParaRPr lang="sv-S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5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ktangel 94"/>
          <p:cNvSpPr/>
          <p:nvPr/>
        </p:nvSpPr>
        <p:spPr>
          <a:xfrm>
            <a:off x="5292080" y="1772816"/>
            <a:ext cx="7200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Electrification</a:t>
            </a:r>
            <a:endParaRPr lang="sv-SE" dirty="0"/>
          </a:p>
        </p:txBody>
      </p:sp>
      <p:sp>
        <p:nvSpPr>
          <p:cNvPr id="19" name="Rektangel 18"/>
          <p:cNvSpPr/>
          <p:nvPr/>
        </p:nvSpPr>
        <p:spPr>
          <a:xfrm>
            <a:off x="1547664" y="1772816"/>
            <a:ext cx="7200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ktangel 19"/>
          <p:cNvSpPr/>
          <p:nvPr/>
        </p:nvSpPr>
        <p:spPr>
          <a:xfrm>
            <a:off x="6948264" y="1772816"/>
            <a:ext cx="7200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Frihandsfigur 20"/>
          <p:cNvSpPr/>
          <p:nvPr/>
        </p:nvSpPr>
        <p:spPr>
          <a:xfrm>
            <a:off x="1620982" y="1801091"/>
            <a:ext cx="554182" cy="332509"/>
          </a:xfrm>
          <a:custGeom>
            <a:avLst/>
            <a:gdLst>
              <a:gd name="connsiteX0" fmla="*/ 0 w 554182"/>
              <a:gd name="connsiteY0" fmla="*/ 0 h 332509"/>
              <a:gd name="connsiteX1" fmla="*/ 554182 w 554182"/>
              <a:gd name="connsiteY1" fmla="*/ 0 h 332509"/>
              <a:gd name="connsiteX2" fmla="*/ 13854 w 554182"/>
              <a:gd name="connsiteY2" fmla="*/ 332509 h 332509"/>
              <a:gd name="connsiteX3" fmla="*/ 484909 w 554182"/>
              <a:gd name="connsiteY3" fmla="*/ 332509 h 332509"/>
              <a:gd name="connsiteX4" fmla="*/ 484909 w 554182"/>
              <a:gd name="connsiteY4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182" h="332509">
                <a:moveTo>
                  <a:pt x="0" y="0"/>
                </a:moveTo>
                <a:lnTo>
                  <a:pt x="554182" y="0"/>
                </a:lnTo>
                <a:lnTo>
                  <a:pt x="13854" y="332509"/>
                </a:lnTo>
                <a:lnTo>
                  <a:pt x="484909" y="332509"/>
                </a:lnTo>
                <a:lnTo>
                  <a:pt x="484909" y="332509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Frihandsfigur 22"/>
          <p:cNvSpPr/>
          <p:nvPr/>
        </p:nvSpPr>
        <p:spPr>
          <a:xfrm>
            <a:off x="2840182" y="1787236"/>
            <a:ext cx="526473" cy="360219"/>
          </a:xfrm>
          <a:custGeom>
            <a:avLst/>
            <a:gdLst>
              <a:gd name="connsiteX0" fmla="*/ 484909 w 526473"/>
              <a:gd name="connsiteY0" fmla="*/ 0 h 360219"/>
              <a:gd name="connsiteX1" fmla="*/ 0 w 526473"/>
              <a:gd name="connsiteY1" fmla="*/ 0 h 360219"/>
              <a:gd name="connsiteX2" fmla="*/ 526473 w 526473"/>
              <a:gd name="connsiteY2" fmla="*/ 360219 h 360219"/>
              <a:gd name="connsiteX3" fmla="*/ 83127 w 526473"/>
              <a:gd name="connsiteY3" fmla="*/ 360219 h 360219"/>
              <a:gd name="connsiteX4" fmla="*/ 83127 w 526473"/>
              <a:gd name="connsiteY4" fmla="*/ 360219 h 36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473" h="360219">
                <a:moveTo>
                  <a:pt x="484909" y="0"/>
                </a:moveTo>
                <a:lnTo>
                  <a:pt x="0" y="0"/>
                </a:lnTo>
                <a:lnTo>
                  <a:pt x="526473" y="360219"/>
                </a:lnTo>
                <a:lnTo>
                  <a:pt x="83127" y="360219"/>
                </a:lnTo>
                <a:lnTo>
                  <a:pt x="83127" y="360219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4" name="Rektangel 93"/>
          <p:cNvSpPr/>
          <p:nvPr/>
        </p:nvSpPr>
        <p:spPr>
          <a:xfrm>
            <a:off x="3347864" y="1772816"/>
            <a:ext cx="7200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6" name="Frihandsfigur 95"/>
          <p:cNvSpPr/>
          <p:nvPr/>
        </p:nvSpPr>
        <p:spPr>
          <a:xfrm>
            <a:off x="6444208" y="1772816"/>
            <a:ext cx="526473" cy="360219"/>
          </a:xfrm>
          <a:custGeom>
            <a:avLst/>
            <a:gdLst>
              <a:gd name="connsiteX0" fmla="*/ 484909 w 526473"/>
              <a:gd name="connsiteY0" fmla="*/ 0 h 360219"/>
              <a:gd name="connsiteX1" fmla="*/ 0 w 526473"/>
              <a:gd name="connsiteY1" fmla="*/ 0 h 360219"/>
              <a:gd name="connsiteX2" fmla="*/ 526473 w 526473"/>
              <a:gd name="connsiteY2" fmla="*/ 360219 h 360219"/>
              <a:gd name="connsiteX3" fmla="*/ 83127 w 526473"/>
              <a:gd name="connsiteY3" fmla="*/ 360219 h 360219"/>
              <a:gd name="connsiteX4" fmla="*/ 83127 w 526473"/>
              <a:gd name="connsiteY4" fmla="*/ 360219 h 36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473" h="360219">
                <a:moveTo>
                  <a:pt x="484909" y="0"/>
                </a:moveTo>
                <a:lnTo>
                  <a:pt x="0" y="0"/>
                </a:lnTo>
                <a:lnTo>
                  <a:pt x="526473" y="360219"/>
                </a:lnTo>
                <a:lnTo>
                  <a:pt x="83127" y="360219"/>
                </a:lnTo>
                <a:lnTo>
                  <a:pt x="83127" y="360219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7" name="Frihandsfigur 96"/>
          <p:cNvSpPr/>
          <p:nvPr/>
        </p:nvSpPr>
        <p:spPr>
          <a:xfrm>
            <a:off x="5364088" y="1772816"/>
            <a:ext cx="554182" cy="332509"/>
          </a:xfrm>
          <a:custGeom>
            <a:avLst/>
            <a:gdLst>
              <a:gd name="connsiteX0" fmla="*/ 0 w 554182"/>
              <a:gd name="connsiteY0" fmla="*/ 0 h 332509"/>
              <a:gd name="connsiteX1" fmla="*/ 554182 w 554182"/>
              <a:gd name="connsiteY1" fmla="*/ 0 h 332509"/>
              <a:gd name="connsiteX2" fmla="*/ 13854 w 554182"/>
              <a:gd name="connsiteY2" fmla="*/ 332509 h 332509"/>
              <a:gd name="connsiteX3" fmla="*/ 484909 w 554182"/>
              <a:gd name="connsiteY3" fmla="*/ 332509 h 332509"/>
              <a:gd name="connsiteX4" fmla="*/ 484909 w 554182"/>
              <a:gd name="connsiteY4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182" h="332509">
                <a:moveTo>
                  <a:pt x="0" y="0"/>
                </a:moveTo>
                <a:lnTo>
                  <a:pt x="554182" y="0"/>
                </a:lnTo>
                <a:lnTo>
                  <a:pt x="13854" y="332509"/>
                </a:lnTo>
                <a:lnTo>
                  <a:pt x="484909" y="332509"/>
                </a:lnTo>
                <a:lnTo>
                  <a:pt x="484909" y="332509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textruta 49"/>
          <p:cNvSpPr txBox="1"/>
          <p:nvPr/>
        </p:nvSpPr>
        <p:spPr>
          <a:xfrm>
            <a:off x="1187624" y="6309320"/>
            <a:ext cx="1766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Conventional </a:t>
            </a:r>
            <a:r>
              <a:rPr lang="sv-SE" dirty="0" err="1" smtClean="0"/>
              <a:t>rail</a:t>
            </a:r>
            <a:endParaRPr lang="sv-SE" dirty="0"/>
          </a:p>
        </p:txBody>
      </p:sp>
      <p:sp>
        <p:nvSpPr>
          <p:cNvPr id="51" name="textruta 50"/>
          <p:cNvSpPr txBox="1"/>
          <p:nvPr/>
        </p:nvSpPr>
        <p:spPr>
          <a:xfrm>
            <a:off x="5004048" y="6309320"/>
            <a:ext cx="1574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High</a:t>
            </a:r>
            <a:r>
              <a:rPr lang="sv-SE" dirty="0" smtClean="0"/>
              <a:t> speed </a:t>
            </a:r>
            <a:r>
              <a:rPr lang="sv-SE" dirty="0" err="1" smtClean="0"/>
              <a:t>rail</a:t>
            </a:r>
            <a:endParaRPr lang="sv-SE" dirty="0"/>
          </a:p>
        </p:txBody>
      </p:sp>
      <p:sp>
        <p:nvSpPr>
          <p:cNvPr id="52" name="textruta 51"/>
          <p:cNvSpPr txBox="1"/>
          <p:nvPr/>
        </p:nvSpPr>
        <p:spPr>
          <a:xfrm>
            <a:off x="4067944" y="2564904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0 SEK/m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ktangel 94"/>
          <p:cNvSpPr/>
          <p:nvPr/>
        </p:nvSpPr>
        <p:spPr>
          <a:xfrm>
            <a:off x="5292080" y="1772816"/>
            <a:ext cx="7200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Signalling</a:t>
            </a:r>
            <a:r>
              <a:rPr lang="sv-SE" dirty="0" smtClean="0"/>
              <a:t> system</a:t>
            </a:r>
            <a:endParaRPr lang="sv-SE" dirty="0"/>
          </a:p>
        </p:txBody>
      </p:sp>
      <p:sp>
        <p:nvSpPr>
          <p:cNvPr id="19" name="Rektangel 18"/>
          <p:cNvSpPr/>
          <p:nvPr/>
        </p:nvSpPr>
        <p:spPr>
          <a:xfrm>
            <a:off x="1547664" y="1772816"/>
            <a:ext cx="7200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ktangel 19"/>
          <p:cNvSpPr/>
          <p:nvPr/>
        </p:nvSpPr>
        <p:spPr>
          <a:xfrm>
            <a:off x="6948264" y="1772816"/>
            <a:ext cx="7200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Frihandsfigur 20"/>
          <p:cNvSpPr/>
          <p:nvPr/>
        </p:nvSpPr>
        <p:spPr>
          <a:xfrm>
            <a:off x="1620982" y="1801091"/>
            <a:ext cx="554182" cy="332509"/>
          </a:xfrm>
          <a:custGeom>
            <a:avLst/>
            <a:gdLst>
              <a:gd name="connsiteX0" fmla="*/ 0 w 554182"/>
              <a:gd name="connsiteY0" fmla="*/ 0 h 332509"/>
              <a:gd name="connsiteX1" fmla="*/ 554182 w 554182"/>
              <a:gd name="connsiteY1" fmla="*/ 0 h 332509"/>
              <a:gd name="connsiteX2" fmla="*/ 13854 w 554182"/>
              <a:gd name="connsiteY2" fmla="*/ 332509 h 332509"/>
              <a:gd name="connsiteX3" fmla="*/ 484909 w 554182"/>
              <a:gd name="connsiteY3" fmla="*/ 332509 h 332509"/>
              <a:gd name="connsiteX4" fmla="*/ 484909 w 554182"/>
              <a:gd name="connsiteY4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182" h="332509">
                <a:moveTo>
                  <a:pt x="0" y="0"/>
                </a:moveTo>
                <a:lnTo>
                  <a:pt x="554182" y="0"/>
                </a:lnTo>
                <a:lnTo>
                  <a:pt x="13854" y="332509"/>
                </a:lnTo>
                <a:lnTo>
                  <a:pt x="484909" y="332509"/>
                </a:lnTo>
                <a:lnTo>
                  <a:pt x="484909" y="332509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Frihandsfigur 22"/>
          <p:cNvSpPr/>
          <p:nvPr/>
        </p:nvSpPr>
        <p:spPr>
          <a:xfrm>
            <a:off x="2840182" y="1787236"/>
            <a:ext cx="526473" cy="360219"/>
          </a:xfrm>
          <a:custGeom>
            <a:avLst/>
            <a:gdLst>
              <a:gd name="connsiteX0" fmla="*/ 484909 w 526473"/>
              <a:gd name="connsiteY0" fmla="*/ 0 h 360219"/>
              <a:gd name="connsiteX1" fmla="*/ 0 w 526473"/>
              <a:gd name="connsiteY1" fmla="*/ 0 h 360219"/>
              <a:gd name="connsiteX2" fmla="*/ 526473 w 526473"/>
              <a:gd name="connsiteY2" fmla="*/ 360219 h 360219"/>
              <a:gd name="connsiteX3" fmla="*/ 83127 w 526473"/>
              <a:gd name="connsiteY3" fmla="*/ 360219 h 360219"/>
              <a:gd name="connsiteX4" fmla="*/ 83127 w 526473"/>
              <a:gd name="connsiteY4" fmla="*/ 360219 h 36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473" h="360219">
                <a:moveTo>
                  <a:pt x="484909" y="0"/>
                </a:moveTo>
                <a:lnTo>
                  <a:pt x="0" y="0"/>
                </a:lnTo>
                <a:lnTo>
                  <a:pt x="526473" y="360219"/>
                </a:lnTo>
                <a:lnTo>
                  <a:pt x="83127" y="360219"/>
                </a:lnTo>
                <a:lnTo>
                  <a:pt x="83127" y="360219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Ellips 23"/>
          <p:cNvSpPr/>
          <p:nvPr/>
        </p:nvSpPr>
        <p:spPr>
          <a:xfrm>
            <a:off x="3131840" y="2276872"/>
            <a:ext cx="14401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6" name="Rak 25"/>
          <p:cNvCxnSpPr/>
          <p:nvPr/>
        </p:nvCxnSpPr>
        <p:spPr>
          <a:xfrm>
            <a:off x="3203848" y="2780928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ktangel 93"/>
          <p:cNvSpPr/>
          <p:nvPr/>
        </p:nvSpPr>
        <p:spPr>
          <a:xfrm>
            <a:off x="3347864" y="1772816"/>
            <a:ext cx="7200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6" name="Frihandsfigur 95"/>
          <p:cNvSpPr/>
          <p:nvPr/>
        </p:nvSpPr>
        <p:spPr>
          <a:xfrm>
            <a:off x="6444208" y="1772816"/>
            <a:ext cx="526473" cy="360219"/>
          </a:xfrm>
          <a:custGeom>
            <a:avLst/>
            <a:gdLst>
              <a:gd name="connsiteX0" fmla="*/ 484909 w 526473"/>
              <a:gd name="connsiteY0" fmla="*/ 0 h 360219"/>
              <a:gd name="connsiteX1" fmla="*/ 0 w 526473"/>
              <a:gd name="connsiteY1" fmla="*/ 0 h 360219"/>
              <a:gd name="connsiteX2" fmla="*/ 526473 w 526473"/>
              <a:gd name="connsiteY2" fmla="*/ 360219 h 360219"/>
              <a:gd name="connsiteX3" fmla="*/ 83127 w 526473"/>
              <a:gd name="connsiteY3" fmla="*/ 360219 h 360219"/>
              <a:gd name="connsiteX4" fmla="*/ 83127 w 526473"/>
              <a:gd name="connsiteY4" fmla="*/ 360219 h 36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473" h="360219">
                <a:moveTo>
                  <a:pt x="484909" y="0"/>
                </a:moveTo>
                <a:lnTo>
                  <a:pt x="0" y="0"/>
                </a:lnTo>
                <a:lnTo>
                  <a:pt x="526473" y="360219"/>
                </a:lnTo>
                <a:lnTo>
                  <a:pt x="83127" y="360219"/>
                </a:lnTo>
                <a:lnTo>
                  <a:pt x="83127" y="360219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7" name="Frihandsfigur 96"/>
          <p:cNvSpPr/>
          <p:nvPr/>
        </p:nvSpPr>
        <p:spPr>
          <a:xfrm>
            <a:off x="5364088" y="1772816"/>
            <a:ext cx="554182" cy="332509"/>
          </a:xfrm>
          <a:custGeom>
            <a:avLst/>
            <a:gdLst>
              <a:gd name="connsiteX0" fmla="*/ 0 w 554182"/>
              <a:gd name="connsiteY0" fmla="*/ 0 h 332509"/>
              <a:gd name="connsiteX1" fmla="*/ 554182 w 554182"/>
              <a:gd name="connsiteY1" fmla="*/ 0 h 332509"/>
              <a:gd name="connsiteX2" fmla="*/ 13854 w 554182"/>
              <a:gd name="connsiteY2" fmla="*/ 332509 h 332509"/>
              <a:gd name="connsiteX3" fmla="*/ 484909 w 554182"/>
              <a:gd name="connsiteY3" fmla="*/ 332509 h 332509"/>
              <a:gd name="connsiteX4" fmla="*/ 484909 w 554182"/>
              <a:gd name="connsiteY4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182" h="332509">
                <a:moveTo>
                  <a:pt x="0" y="0"/>
                </a:moveTo>
                <a:lnTo>
                  <a:pt x="554182" y="0"/>
                </a:lnTo>
                <a:lnTo>
                  <a:pt x="13854" y="332509"/>
                </a:lnTo>
                <a:lnTo>
                  <a:pt x="484909" y="332509"/>
                </a:lnTo>
                <a:lnTo>
                  <a:pt x="484909" y="332509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8" name="textruta 107"/>
          <p:cNvSpPr txBox="1"/>
          <p:nvPr/>
        </p:nvSpPr>
        <p:spPr>
          <a:xfrm>
            <a:off x="1187624" y="6309320"/>
            <a:ext cx="1766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Conventional </a:t>
            </a:r>
            <a:r>
              <a:rPr lang="sv-SE" dirty="0" err="1" smtClean="0"/>
              <a:t>rail</a:t>
            </a:r>
            <a:endParaRPr lang="sv-SE" dirty="0"/>
          </a:p>
        </p:txBody>
      </p:sp>
      <p:sp>
        <p:nvSpPr>
          <p:cNvPr id="109" name="textruta 108"/>
          <p:cNvSpPr txBox="1"/>
          <p:nvPr/>
        </p:nvSpPr>
        <p:spPr>
          <a:xfrm>
            <a:off x="5004048" y="6309320"/>
            <a:ext cx="1574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High</a:t>
            </a:r>
            <a:r>
              <a:rPr lang="sv-SE" dirty="0" smtClean="0"/>
              <a:t> speed </a:t>
            </a:r>
            <a:r>
              <a:rPr lang="sv-SE" dirty="0" err="1" smtClean="0"/>
              <a:t>rail</a:t>
            </a:r>
            <a:endParaRPr lang="sv-SE" dirty="0"/>
          </a:p>
        </p:txBody>
      </p:sp>
      <p:sp>
        <p:nvSpPr>
          <p:cNvPr id="111" name="textruta 110"/>
          <p:cNvSpPr txBox="1"/>
          <p:nvPr/>
        </p:nvSpPr>
        <p:spPr>
          <a:xfrm>
            <a:off x="3635896" y="2924944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20 000 SEK/m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ktangel 94"/>
          <p:cNvSpPr/>
          <p:nvPr/>
        </p:nvSpPr>
        <p:spPr>
          <a:xfrm>
            <a:off x="5292080" y="1772816"/>
            <a:ext cx="7200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Superstructure</a:t>
            </a:r>
            <a:endParaRPr lang="sv-SE" dirty="0"/>
          </a:p>
        </p:txBody>
      </p:sp>
      <p:sp>
        <p:nvSpPr>
          <p:cNvPr id="5" name="Parallelltrapets 4"/>
          <p:cNvSpPr/>
          <p:nvPr/>
        </p:nvSpPr>
        <p:spPr>
          <a:xfrm>
            <a:off x="1619672" y="3212976"/>
            <a:ext cx="1728192" cy="288032"/>
          </a:xfrm>
          <a:prstGeom prst="trapezoid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1907704" y="3212976"/>
            <a:ext cx="432048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2627784" y="3212976"/>
            <a:ext cx="432048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Rak 9"/>
          <p:cNvCxnSpPr/>
          <p:nvPr/>
        </p:nvCxnSpPr>
        <p:spPr>
          <a:xfrm>
            <a:off x="1979712" y="3140968"/>
            <a:ext cx="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>
            <a:off x="2267744" y="3140968"/>
            <a:ext cx="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>
            <a:off x="2699792" y="3140968"/>
            <a:ext cx="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>
            <a:off x="2987824" y="3140968"/>
            <a:ext cx="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ktangel 18"/>
          <p:cNvSpPr/>
          <p:nvPr/>
        </p:nvSpPr>
        <p:spPr>
          <a:xfrm>
            <a:off x="1547664" y="1772816"/>
            <a:ext cx="7200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ktangel 19"/>
          <p:cNvSpPr/>
          <p:nvPr/>
        </p:nvSpPr>
        <p:spPr>
          <a:xfrm>
            <a:off x="6948264" y="1772816"/>
            <a:ext cx="7200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Frihandsfigur 20"/>
          <p:cNvSpPr/>
          <p:nvPr/>
        </p:nvSpPr>
        <p:spPr>
          <a:xfrm>
            <a:off x="1620982" y="1801091"/>
            <a:ext cx="554182" cy="332509"/>
          </a:xfrm>
          <a:custGeom>
            <a:avLst/>
            <a:gdLst>
              <a:gd name="connsiteX0" fmla="*/ 0 w 554182"/>
              <a:gd name="connsiteY0" fmla="*/ 0 h 332509"/>
              <a:gd name="connsiteX1" fmla="*/ 554182 w 554182"/>
              <a:gd name="connsiteY1" fmla="*/ 0 h 332509"/>
              <a:gd name="connsiteX2" fmla="*/ 13854 w 554182"/>
              <a:gd name="connsiteY2" fmla="*/ 332509 h 332509"/>
              <a:gd name="connsiteX3" fmla="*/ 484909 w 554182"/>
              <a:gd name="connsiteY3" fmla="*/ 332509 h 332509"/>
              <a:gd name="connsiteX4" fmla="*/ 484909 w 554182"/>
              <a:gd name="connsiteY4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182" h="332509">
                <a:moveTo>
                  <a:pt x="0" y="0"/>
                </a:moveTo>
                <a:lnTo>
                  <a:pt x="554182" y="0"/>
                </a:lnTo>
                <a:lnTo>
                  <a:pt x="13854" y="332509"/>
                </a:lnTo>
                <a:lnTo>
                  <a:pt x="484909" y="332509"/>
                </a:lnTo>
                <a:lnTo>
                  <a:pt x="484909" y="332509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Frihandsfigur 22"/>
          <p:cNvSpPr/>
          <p:nvPr/>
        </p:nvSpPr>
        <p:spPr>
          <a:xfrm>
            <a:off x="2840182" y="1787236"/>
            <a:ext cx="526473" cy="360219"/>
          </a:xfrm>
          <a:custGeom>
            <a:avLst/>
            <a:gdLst>
              <a:gd name="connsiteX0" fmla="*/ 484909 w 526473"/>
              <a:gd name="connsiteY0" fmla="*/ 0 h 360219"/>
              <a:gd name="connsiteX1" fmla="*/ 0 w 526473"/>
              <a:gd name="connsiteY1" fmla="*/ 0 h 360219"/>
              <a:gd name="connsiteX2" fmla="*/ 526473 w 526473"/>
              <a:gd name="connsiteY2" fmla="*/ 360219 h 360219"/>
              <a:gd name="connsiteX3" fmla="*/ 83127 w 526473"/>
              <a:gd name="connsiteY3" fmla="*/ 360219 h 360219"/>
              <a:gd name="connsiteX4" fmla="*/ 83127 w 526473"/>
              <a:gd name="connsiteY4" fmla="*/ 360219 h 36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473" h="360219">
                <a:moveTo>
                  <a:pt x="484909" y="0"/>
                </a:moveTo>
                <a:lnTo>
                  <a:pt x="0" y="0"/>
                </a:lnTo>
                <a:lnTo>
                  <a:pt x="526473" y="360219"/>
                </a:lnTo>
                <a:lnTo>
                  <a:pt x="83127" y="360219"/>
                </a:lnTo>
                <a:lnTo>
                  <a:pt x="83127" y="360219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Ellips 23"/>
          <p:cNvSpPr/>
          <p:nvPr/>
        </p:nvSpPr>
        <p:spPr>
          <a:xfrm>
            <a:off x="3131840" y="2276872"/>
            <a:ext cx="14401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6" name="Rak 25"/>
          <p:cNvCxnSpPr/>
          <p:nvPr/>
        </p:nvCxnSpPr>
        <p:spPr>
          <a:xfrm>
            <a:off x="3203848" y="2780928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ktangel 68"/>
          <p:cNvSpPr/>
          <p:nvPr/>
        </p:nvSpPr>
        <p:spPr>
          <a:xfrm>
            <a:off x="5580112" y="3212976"/>
            <a:ext cx="432048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0" name="Rektangel 69"/>
          <p:cNvSpPr/>
          <p:nvPr/>
        </p:nvSpPr>
        <p:spPr>
          <a:xfrm>
            <a:off x="6300192" y="3212976"/>
            <a:ext cx="432048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1" name="Rak 70"/>
          <p:cNvCxnSpPr/>
          <p:nvPr/>
        </p:nvCxnSpPr>
        <p:spPr>
          <a:xfrm>
            <a:off x="5652120" y="3140968"/>
            <a:ext cx="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ak 71"/>
          <p:cNvCxnSpPr/>
          <p:nvPr/>
        </p:nvCxnSpPr>
        <p:spPr>
          <a:xfrm>
            <a:off x="5940152" y="3140968"/>
            <a:ext cx="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ak 72"/>
          <p:cNvCxnSpPr/>
          <p:nvPr/>
        </p:nvCxnSpPr>
        <p:spPr>
          <a:xfrm>
            <a:off x="6372200" y="3140968"/>
            <a:ext cx="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ak 73"/>
          <p:cNvCxnSpPr/>
          <p:nvPr/>
        </p:nvCxnSpPr>
        <p:spPr>
          <a:xfrm>
            <a:off x="6660232" y="3140968"/>
            <a:ext cx="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ktangel 93"/>
          <p:cNvSpPr/>
          <p:nvPr/>
        </p:nvSpPr>
        <p:spPr>
          <a:xfrm>
            <a:off x="3347864" y="1772816"/>
            <a:ext cx="7200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6" name="Frihandsfigur 95"/>
          <p:cNvSpPr/>
          <p:nvPr/>
        </p:nvSpPr>
        <p:spPr>
          <a:xfrm>
            <a:off x="6444208" y="1772816"/>
            <a:ext cx="526473" cy="360219"/>
          </a:xfrm>
          <a:custGeom>
            <a:avLst/>
            <a:gdLst>
              <a:gd name="connsiteX0" fmla="*/ 484909 w 526473"/>
              <a:gd name="connsiteY0" fmla="*/ 0 h 360219"/>
              <a:gd name="connsiteX1" fmla="*/ 0 w 526473"/>
              <a:gd name="connsiteY1" fmla="*/ 0 h 360219"/>
              <a:gd name="connsiteX2" fmla="*/ 526473 w 526473"/>
              <a:gd name="connsiteY2" fmla="*/ 360219 h 360219"/>
              <a:gd name="connsiteX3" fmla="*/ 83127 w 526473"/>
              <a:gd name="connsiteY3" fmla="*/ 360219 h 360219"/>
              <a:gd name="connsiteX4" fmla="*/ 83127 w 526473"/>
              <a:gd name="connsiteY4" fmla="*/ 360219 h 36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473" h="360219">
                <a:moveTo>
                  <a:pt x="484909" y="0"/>
                </a:moveTo>
                <a:lnTo>
                  <a:pt x="0" y="0"/>
                </a:lnTo>
                <a:lnTo>
                  <a:pt x="526473" y="360219"/>
                </a:lnTo>
                <a:lnTo>
                  <a:pt x="83127" y="360219"/>
                </a:lnTo>
                <a:lnTo>
                  <a:pt x="83127" y="360219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7" name="Frihandsfigur 96"/>
          <p:cNvSpPr/>
          <p:nvPr/>
        </p:nvSpPr>
        <p:spPr>
          <a:xfrm>
            <a:off x="5364088" y="1772816"/>
            <a:ext cx="554182" cy="332509"/>
          </a:xfrm>
          <a:custGeom>
            <a:avLst/>
            <a:gdLst>
              <a:gd name="connsiteX0" fmla="*/ 0 w 554182"/>
              <a:gd name="connsiteY0" fmla="*/ 0 h 332509"/>
              <a:gd name="connsiteX1" fmla="*/ 554182 w 554182"/>
              <a:gd name="connsiteY1" fmla="*/ 0 h 332509"/>
              <a:gd name="connsiteX2" fmla="*/ 13854 w 554182"/>
              <a:gd name="connsiteY2" fmla="*/ 332509 h 332509"/>
              <a:gd name="connsiteX3" fmla="*/ 484909 w 554182"/>
              <a:gd name="connsiteY3" fmla="*/ 332509 h 332509"/>
              <a:gd name="connsiteX4" fmla="*/ 484909 w 554182"/>
              <a:gd name="connsiteY4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182" h="332509">
                <a:moveTo>
                  <a:pt x="0" y="0"/>
                </a:moveTo>
                <a:lnTo>
                  <a:pt x="554182" y="0"/>
                </a:lnTo>
                <a:lnTo>
                  <a:pt x="13854" y="332509"/>
                </a:lnTo>
                <a:lnTo>
                  <a:pt x="484909" y="332509"/>
                </a:lnTo>
                <a:lnTo>
                  <a:pt x="484909" y="332509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8" name="textruta 107"/>
          <p:cNvSpPr txBox="1"/>
          <p:nvPr/>
        </p:nvSpPr>
        <p:spPr>
          <a:xfrm>
            <a:off x="1187624" y="6309320"/>
            <a:ext cx="1766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Conventional </a:t>
            </a:r>
            <a:r>
              <a:rPr lang="sv-SE" dirty="0" err="1" smtClean="0"/>
              <a:t>rail</a:t>
            </a:r>
            <a:endParaRPr lang="sv-SE" dirty="0"/>
          </a:p>
        </p:txBody>
      </p:sp>
      <p:sp>
        <p:nvSpPr>
          <p:cNvPr id="109" name="textruta 108"/>
          <p:cNvSpPr txBox="1"/>
          <p:nvPr/>
        </p:nvSpPr>
        <p:spPr>
          <a:xfrm>
            <a:off x="5004048" y="6309320"/>
            <a:ext cx="1574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High</a:t>
            </a:r>
            <a:r>
              <a:rPr lang="sv-SE" dirty="0" smtClean="0"/>
              <a:t> speed </a:t>
            </a:r>
            <a:r>
              <a:rPr lang="sv-SE" dirty="0" err="1" smtClean="0"/>
              <a:t>rail</a:t>
            </a:r>
            <a:endParaRPr lang="sv-SE" dirty="0"/>
          </a:p>
        </p:txBody>
      </p:sp>
      <p:sp>
        <p:nvSpPr>
          <p:cNvPr id="52" name="textruta 51"/>
          <p:cNvSpPr txBox="1"/>
          <p:nvPr/>
        </p:nvSpPr>
        <p:spPr>
          <a:xfrm>
            <a:off x="3779912" y="3429000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5000 SEK/m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ktangel 97"/>
          <p:cNvSpPr/>
          <p:nvPr/>
        </p:nvSpPr>
        <p:spPr>
          <a:xfrm>
            <a:off x="5724128" y="3645024"/>
            <a:ext cx="792088" cy="17918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5" name="Rektangel 94"/>
          <p:cNvSpPr/>
          <p:nvPr/>
        </p:nvSpPr>
        <p:spPr>
          <a:xfrm>
            <a:off x="5292080" y="1772816"/>
            <a:ext cx="7200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Substructure</a:t>
            </a:r>
            <a:endParaRPr lang="sv-SE" dirty="0"/>
          </a:p>
        </p:txBody>
      </p:sp>
      <p:sp>
        <p:nvSpPr>
          <p:cNvPr id="4" name="Parallelltrapets 3"/>
          <p:cNvSpPr/>
          <p:nvPr/>
        </p:nvSpPr>
        <p:spPr>
          <a:xfrm>
            <a:off x="539552" y="3501008"/>
            <a:ext cx="3888432" cy="864096"/>
          </a:xfrm>
          <a:prstGeom prst="trapezoid">
            <a:avLst>
              <a:gd name="adj" fmla="val 9907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arallelltrapets 4"/>
          <p:cNvSpPr/>
          <p:nvPr/>
        </p:nvSpPr>
        <p:spPr>
          <a:xfrm>
            <a:off x="1619672" y="3212976"/>
            <a:ext cx="1728192" cy="288032"/>
          </a:xfrm>
          <a:prstGeom prst="trapezoid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1907704" y="3212976"/>
            <a:ext cx="432048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2627784" y="3212976"/>
            <a:ext cx="432048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Rak 9"/>
          <p:cNvCxnSpPr/>
          <p:nvPr/>
        </p:nvCxnSpPr>
        <p:spPr>
          <a:xfrm>
            <a:off x="1979712" y="3140968"/>
            <a:ext cx="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>
            <a:off x="2267744" y="3140968"/>
            <a:ext cx="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>
            <a:off x="2699792" y="3140968"/>
            <a:ext cx="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>
            <a:off x="2987824" y="3140968"/>
            <a:ext cx="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ktangel 18"/>
          <p:cNvSpPr/>
          <p:nvPr/>
        </p:nvSpPr>
        <p:spPr>
          <a:xfrm>
            <a:off x="1547664" y="1772816"/>
            <a:ext cx="7200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ktangel 19"/>
          <p:cNvSpPr/>
          <p:nvPr/>
        </p:nvSpPr>
        <p:spPr>
          <a:xfrm>
            <a:off x="6948264" y="1772816"/>
            <a:ext cx="7200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Frihandsfigur 20"/>
          <p:cNvSpPr/>
          <p:nvPr/>
        </p:nvSpPr>
        <p:spPr>
          <a:xfrm>
            <a:off x="1620982" y="1801091"/>
            <a:ext cx="554182" cy="332509"/>
          </a:xfrm>
          <a:custGeom>
            <a:avLst/>
            <a:gdLst>
              <a:gd name="connsiteX0" fmla="*/ 0 w 554182"/>
              <a:gd name="connsiteY0" fmla="*/ 0 h 332509"/>
              <a:gd name="connsiteX1" fmla="*/ 554182 w 554182"/>
              <a:gd name="connsiteY1" fmla="*/ 0 h 332509"/>
              <a:gd name="connsiteX2" fmla="*/ 13854 w 554182"/>
              <a:gd name="connsiteY2" fmla="*/ 332509 h 332509"/>
              <a:gd name="connsiteX3" fmla="*/ 484909 w 554182"/>
              <a:gd name="connsiteY3" fmla="*/ 332509 h 332509"/>
              <a:gd name="connsiteX4" fmla="*/ 484909 w 554182"/>
              <a:gd name="connsiteY4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182" h="332509">
                <a:moveTo>
                  <a:pt x="0" y="0"/>
                </a:moveTo>
                <a:lnTo>
                  <a:pt x="554182" y="0"/>
                </a:lnTo>
                <a:lnTo>
                  <a:pt x="13854" y="332509"/>
                </a:lnTo>
                <a:lnTo>
                  <a:pt x="484909" y="332509"/>
                </a:lnTo>
                <a:lnTo>
                  <a:pt x="484909" y="332509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Frihandsfigur 22"/>
          <p:cNvSpPr/>
          <p:nvPr/>
        </p:nvSpPr>
        <p:spPr>
          <a:xfrm>
            <a:off x="2840182" y="1787236"/>
            <a:ext cx="526473" cy="360219"/>
          </a:xfrm>
          <a:custGeom>
            <a:avLst/>
            <a:gdLst>
              <a:gd name="connsiteX0" fmla="*/ 484909 w 526473"/>
              <a:gd name="connsiteY0" fmla="*/ 0 h 360219"/>
              <a:gd name="connsiteX1" fmla="*/ 0 w 526473"/>
              <a:gd name="connsiteY1" fmla="*/ 0 h 360219"/>
              <a:gd name="connsiteX2" fmla="*/ 526473 w 526473"/>
              <a:gd name="connsiteY2" fmla="*/ 360219 h 360219"/>
              <a:gd name="connsiteX3" fmla="*/ 83127 w 526473"/>
              <a:gd name="connsiteY3" fmla="*/ 360219 h 360219"/>
              <a:gd name="connsiteX4" fmla="*/ 83127 w 526473"/>
              <a:gd name="connsiteY4" fmla="*/ 360219 h 36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473" h="360219">
                <a:moveTo>
                  <a:pt x="484909" y="0"/>
                </a:moveTo>
                <a:lnTo>
                  <a:pt x="0" y="0"/>
                </a:lnTo>
                <a:lnTo>
                  <a:pt x="526473" y="360219"/>
                </a:lnTo>
                <a:lnTo>
                  <a:pt x="83127" y="360219"/>
                </a:lnTo>
                <a:lnTo>
                  <a:pt x="83127" y="360219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Ellips 23"/>
          <p:cNvSpPr/>
          <p:nvPr/>
        </p:nvSpPr>
        <p:spPr>
          <a:xfrm>
            <a:off x="3131840" y="2276872"/>
            <a:ext cx="14401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6" name="Rak 25"/>
          <p:cNvCxnSpPr/>
          <p:nvPr/>
        </p:nvCxnSpPr>
        <p:spPr>
          <a:xfrm>
            <a:off x="3203848" y="2780928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/>
        </p:nvCxnSpPr>
        <p:spPr>
          <a:xfrm>
            <a:off x="539552" y="4365104"/>
            <a:ext cx="0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/>
        </p:nvCxnSpPr>
        <p:spPr>
          <a:xfrm>
            <a:off x="4427984" y="4365104"/>
            <a:ext cx="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/>
        </p:nvCxnSpPr>
        <p:spPr>
          <a:xfrm flipH="1">
            <a:off x="395536" y="3501008"/>
            <a:ext cx="1008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/>
        </p:nvCxnSpPr>
        <p:spPr>
          <a:xfrm>
            <a:off x="395536" y="4365104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/>
        </p:nvCxnSpPr>
        <p:spPr>
          <a:xfrm>
            <a:off x="539552" y="4797152"/>
            <a:ext cx="3888432" cy="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/>
        </p:nvCxnSpPr>
        <p:spPr>
          <a:xfrm>
            <a:off x="467544" y="3501008"/>
            <a:ext cx="0" cy="864096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ruta 42"/>
          <p:cNvSpPr txBox="1"/>
          <p:nvPr/>
        </p:nvSpPr>
        <p:spPr>
          <a:xfrm>
            <a:off x="0" y="378904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3 m</a:t>
            </a:r>
            <a:endParaRPr lang="sv-SE" dirty="0"/>
          </a:p>
        </p:txBody>
      </p:sp>
      <p:sp>
        <p:nvSpPr>
          <p:cNvPr id="45" name="textruta 44"/>
          <p:cNvSpPr txBox="1"/>
          <p:nvPr/>
        </p:nvSpPr>
        <p:spPr>
          <a:xfrm>
            <a:off x="2051720" y="4437112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26 m</a:t>
            </a:r>
            <a:endParaRPr lang="sv-SE" dirty="0"/>
          </a:p>
        </p:txBody>
      </p:sp>
      <p:sp>
        <p:nvSpPr>
          <p:cNvPr id="46" name="Rektangel 45"/>
          <p:cNvSpPr/>
          <p:nvPr/>
        </p:nvSpPr>
        <p:spPr>
          <a:xfrm>
            <a:off x="5364088" y="3212976"/>
            <a:ext cx="1584176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9" name="Rektangel 68"/>
          <p:cNvSpPr/>
          <p:nvPr/>
        </p:nvSpPr>
        <p:spPr>
          <a:xfrm>
            <a:off x="5580112" y="3212976"/>
            <a:ext cx="432048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0" name="Rektangel 69"/>
          <p:cNvSpPr/>
          <p:nvPr/>
        </p:nvSpPr>
        <p:spPr>
          <a:xfrm>
            <a:off x="6300192" y="3212976"/>
            <a:ext cx="432048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1" name="Rak 70"/>
          <p:cNvCxnSpPr/>
          <p:nvPr/>
        </p:nvCxnSpPr>
        <p:spPr>
          <a:xfrm>
            <a:off x="5652120" y="3140968"/>
            <a:ext cx="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ak 71"/>
          <p:cNvCxnSpPr/>
          <p:nvPr/>
        </p:nvCxnSpPr>
        <p:spPr>
          <a:xfrm>
            <a:off x="5940152" y="3140968"/>
            <a:ext cx="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ak 72"/>
          <p:cNvCxnSpPr/>
          <p:nvPr/>
        </p:nvCxnSpPr>
        <p:spPr>
          <a:xfrm>
            <a:off x="6372200" y="3140968"/>
            <a:ext cx="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ak 73"/>
          <p:cNvCxnSpPr/>
          <p:nvPr/>
        </p:nvCxnSpPr>
        <p:spPr>
          <a:xfrm>
            <a:off x="6660232" y="3140968"/>
            <a:ext cx="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ktangel 74"/>
          <p:cNvSpPr/>
          <p:nvPr/>
        </p:nvSpPr>
        <p:spPr>
          <a:xfrm>
            <a:off x="4788024" y="3501008"/>
            <a:ext cx="266429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3" name="Rak 82"/>
          <p:cNvCxnSpPr>
            <a:stCxn id="75" idx="1"/>
          </p:cNvCxnSpPr>
          <p:nvPr/>
        </p:nvCxnSpPr>
        <p:spPr>
          <a:xfrm>
            <a:off x="4788024" y="3573016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ak 83"/>
          <p:cNvCxnSpPr>
            <a:stCxn id="75" idx="3"/>
          </p:cNvCxnSpPr>
          <p:nvPr/>
        </p:nvCxnSpPr>
        <p:spPr>
          <a:xfrm>
            <a:off x="7452320" y="3573016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ruta 84"/>
          <p:cNvSpPr txBox="1"/>
          <p:nvPr/>
        </p:nvSpPr>
        <p:spPr>
          <a:xfrm>
            <a:off x="5868144" y="3645024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13 m</a:t>
            </a:r>
            <a:endParaRPr lang="sv-SE" dirty="0"/>
          </a:p>
        </p:txBody>
      </p:sp>
      <p:cxnSp>
        <p:nvCxnSpPr>
          <p:cNvPr id="86" name="Rak 85"/>
          <p:cNvCxnSpPr/>
          <p:nvPr/>
        </p:nvCxnSpPr>
        <p:spPr>
          <a:xfrm>
            <a:off x="4788024" y="3933056"/>
            <a:ext cx="2664296" cy="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ak 88"/>
          <p:cNvCxnSpPr/>
          <p:nvPr/>
        </p:nvCxnSpPr>
        <p:spPr>
          <a:xfrm flipV="1">
            <a:off x="5364088" y="2924944"/>
            <a:ext cx="0" cy="288032"/>
          </a:xfrm>
          <a:prstGeom prst="line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ak 90"/>
          <p:cNvCxnSpPr/>
          <p:nvPr/>
        </p:nvCxnSpPr>
        <p:spPr>
          <a:xfrm flipV="1">
            <a:off x="6948264" y="2924944"/>
            <a:ext cx="0" cy="288032"/>
          </a:xfrm>
          <a:prstGeom prst="line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ak 91"/>
          <p:cNvCxnSpPr/>
          <p:nvPr/>
        </p:nvCxnSpPr>
        <p:spPr>
          <a:xfrm flipV="1">
            <a:off x="7452320" y="3212976"/>
            <a:ext cx="0" cy="288032"/>
          </a:xfrm>
          <a:prstGeom prst="line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ak 92"/>
          <p:cNvCxnSpPr/>
          <p:nvPr/>
        </p:nvCxnSpPr>
        <p:spPr>
          <a:xfrm flipV="1">
            <a:off x="4788024" y="3212976"/>
            <a:ext cx="0" cy="288032"/>
          </a:xfrm>
          <a:prstGeom prst="line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ktangel 93"/>
          <p:cNvSpPr/>
          <p:nvPr/>
        </p:nvSpPr>
        <p:spPr>
          <a:xfrm>
            <a:off x="3347864" y="1772816"/>
            <a:ext cx="7200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6" name="Frihandsfigur 95"/>
          <p:cNvSpPr/>
          <p:nvPr/>
        </p:nvSpPr>
        <p:spPr>
          <a:xfrm>
            <a:off x="6444208" y="1772816"/>
            <a:ext cx="526473" cy="360219"/>
          </a:xfrm>
          <a:custGeom>
            <a:avLst/>
            <a:gdLst>
              <a:gd name="connsiteX0" fmla="*/ 484909 w 526473"/>
              <a:gd name="connsiteY0" fmla="*/ 0 h 360219"/>
              <a:gd name="connsiteX1" fmla="*/ 0 w 526473"/>
              <a:gd name="connsiteY1" fmla="*/ 0 h 360219"/>
              <a:gd name="connsiteX2" fmla="*/ 526473 w 526473"/>
              <a:gd name="connsiteY2" fmla="*/ 360219 h 360219"/>
              <a:gd name="connsiteX3" fmla="*/ 83127 w 526473"/>
              <a:gd name="connsiteY3" fmla="*/ 360219 h 360219"/>
              <a:gd name="connsiteX4" fmla="*/ 83127 w 526473"/>
              <a:gd name="connsiteY4" fmla="*/ 360219 h 36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473" h="360219">
                <a:moveTo>
                  <a:pt x="484909" y="0"/>
                </a:moveTo>
                <a:lnTo>
                  <a:pt x="0" y="0"/>
                </a:lnTo>
                <a:lnTo>
                  <a:pt x="526473" y="360219"/>
                </a:lnTo>
                <a:lnTo>
                  <a:pt x="83127" y="360219"/>
                </a:lnTo>
                <a:lnTo>
                  <a:pt x="83127" y="360219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7" name="Frihandsfigur 96"/>
          <p:cNvSpPr/>
          <p:nvPr/>
        </p:nvSpPr>
        <p:spPr>
          <a:xfrm>
            <a:off x="5364088" y="1772816"/>
            <a:ext cx="554182" cy="332509"/>
          </a:xfrm>
          <a:custGeom>
            <a:avLst/>
            <a:gdLst>
              <a:gd name="connsiteX0" fmla="*/ 0 w 554182"/>
              <a:gd name="connsiteY0" fmla="*/ 0 h 332509"/>
              <a:gd name="connsiteX1" fmla="*/ 554182 w 554182"/>
              <a:gd name="connsiteY1" fmla="*/ 0 h 332509"/>
              <a:gd name="connsiteX2" fmla="*/ 13854 w 554182"/>
              <a:gd name="connsiteY2" fmla="*/ 332509 h 332509"/>
              <a:gd name="connsiteX3" fmla="*/ 484909 w 554182"/>
              <a:gd name="connsiteY3" fmla="*/ 332509 h 332509"/>
              <a:gd name="connsiteX4" fmla="*/ 484909 w 554182"/>
              <a:gd name="connsiteY4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182" h="332509">
                <a:moveTo>
                  <a:pt x="0" y="0"/>
                </a:moveTo>
                <a:lnTo>
                  <a:pt x="554182" y="0"/>
                </a:lnTo>
                <a:lnTo>
                  <a:pt x="13854" y="332509"/>
                </a:lnTo>
                <a:lnTo>
                  <a:pt x="484909" y="332509"/>
                </a:lnTo>
                <a:lnTo>
                  <a:pt x="484909" y="332509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9" name="Rak 98"/>
          <p:cNvCxnSpPr/>
          <p:nvPr/>
        </p:nvCxnSpPr>
        <p:spPr>
          <a:xfrm>
            <a:off x="5724128" y="5445224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ak 99"/>
          <p:cNvCxnSpPr/>
          <p:nvPr/>
        </p:nvCxnSpPr>
        <p:spPr>
          <a:xfrm>
            <a:off x="6516216" y="5445224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Rak 104"/>
          <p:cNvCxnSpPr/>
          <p:nvPr/>
        </p:nvCxnSpPr>
        <p:spPr>
          <a:xfrm>
            <a:off x="5724128" y="5733256"/>
            <a:ext cx="792088" cy="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ruta 106"/>
          <p:cNvSpPr txBox="1"/>
          <p:nvPr/>
        </p:nvSpPr>
        <p:spPr>
          <a:xfrm>
            <a:off x="5868144" y="5445224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6 m</a:t>
            </a:r>
            <a:endParaRPr lang="sv-SE" dirty="0"/>
          </a:p>
        </p:txBody>
      </p:sp>
      <p:sp>
        <p:nvSpPr>
          <p:cNvPr id="108" name="textruta 107"/>
          <p:cNvSpPr txBox="1"/>
          <p:nvPr/>
        </p:nvSpPr>
        <p:spPr>
          <a:xfrm>
            <a:off x="1187624" y="6309320"/>
            <a:ext cx="1766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Conventional </a:t>
            </a:r>
            <a:r>
              <a:rPr lang="sv-SE" dirty="0" err="1" smtClean="0"/>
              <a:t>rail</a:t>
            </a:r>
            <a:endParaRPr lang="sv-SE" dirty="0"/>
          </a:p>
        </p:txBody>
      </p:sp>
      <p:sp>
        <p:nvSpPr>
          <p:cNvPr id="109" name="textruta 108"/>
          <p:cNvSpPr txBox="1"/>
          <p:nvPr/>
        </p:nvSpPr>
        <p:spPr>
          <a:xfrm>
            <a:off x="5004048" y="6309320"/>
            <a:ext cx="1574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High</a:t>
            </a:r>
            <a:r>
              <a:rPr lang="sv-SE" dirty="0" smtClean="0"/>
              <a:t> speed </a:t>
            </a:r>
            <a:r>
              <a:rPr lang="sv-SE" dirty="0" err="1" smtClean="0"/>
              <a:t>rail</a:t>
            </a:r>
            <a:endParaRPr lang="sv-SE" dirty="0"/>
          </a:p>
        </p:txBody>
      </p:sp>
      <p:sp>
        <p:nvSpPr>
          <p:cNvPr id="52" name="textruta 51"/>
          <p:cNvSpPr txBox="1"/>
          <p:nvPr/>
        </p:nvSpPr>
        <p:spPr>
          <a:xfrm>
            <a:off x="1691680" y="3789040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34 000 SEK/m</a:t>
            </a:r>
            <a:endParaRPr lang="sv-SE" dirty="0"/>
          </a:p>
        </p:txBody>
      </p:sp>
      <p:sp>
        <p:nvSpPr>
          <p:cNvPr id="53" name="textruta 52"/>
          <p:cNvSpPr txBox="1"/>
          <p:nvPr/>
        </p:nvSpPr>
        <p:spPr>
          <a:xfrm>
            <a:off x="5364088" y="3284984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45 000 SEK/m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ktangel 97"/>
          <p:cNvSpPr/>
          <p:nvPr/>
        </p:nvSpPr>
        <p:spPr>
          <a:xfrm>
            <a:off x="5724128" y="3645024"/>
            <a:ext cx="792088" cy="17918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5" name="Rektangel 94"/>
          <p:cNvSpPr/>
          <p:nvPr/>
        </p:nvSpPr>
        <p:spPr>
          <a:xfrm>
            <a:off x="5292080" y="1772816"/>
            <a:ext cx="7200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Land </a:t>
            </a:r>
            <a:r>
              <a:rPr lang="sv-SE" dirty="0" err="1" smtClean="0"/>
              <a:t>use</a:t>
            </a:r>
            <a:endParaRPr lang="sv-SE" dirty="0"/>
          </a:p>
        </p:txBody>
      </p:sp>
      <p:sp>
        <p:nvSpPr>
          <p:cNvPr id="4" name="Parallelltrapets 3"/>
          <p:cNvSpPr/>
          <p:nvPr/>
        </p:nvSpPr>
        <p:spPr>
          <a:xfrm>
            <a:off x="539552" y="3501008"/>
            <a:ext cx="3888432" cy="864096"/>
          </a:xfrm>
          <a:prstGeom prst="trapezoid">
            <a:avLst>
              <a:gd name="adj" fmla="val 9907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arallelltrapets 4"/>
          <p:cNvSpPr/>
          <p:nvPr/>
        </p:nvSpPr>
        <p:spPr>
          <a:xfrm>
            <a:off x="1619672" y="3212976"/>
            <a:ext cx="1728192" cy="288032"/>
          </a:xfrm>
          <a:prstGeom prst="trapezoid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1907704" y="3212976"/>
            <a:ext cx="432048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2627784" y="3212976"/>
            <a:ext cx="432048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Rak 9"/>
          <p:cNvCxnSpPr/>
          <p:nvPr/>
        </p:nvCxnSpPr>
        <p:spPr>
          <a:xfrm>
            <a:off x="1979712" y="3140968"/>
            <a:ext cx="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>
            <a:off x="2267744" y="3140968"/>
            <a:ext cx="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>
            <a:off x="2699792" y="3140968"/>
            <a:ext cx="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>
            <a:off x="2987824" y="3140968"/>
            <a:ext cx="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ktangel 18"/>
          <p:cNvSpPr/>
          <p:nvPr/>
        </p:nvSpPr>
        <p:spPr>
          <a:xfrm>
            <a:off x="1547664" y="1772816"/>
            <a:ext cx="7200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ktangel 19"/>
          <p:cNvSpPr/>
          <p:nvPr/>
        </p:nvSpPr>
        <p:spPr>
          <a:xfrm>
            <a:off x="6948264" y="1772816"/>
            <a:ext cx="7200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Frihandsfigur 20"/>
          <p:cNvSpPr/>
          <p:nvPr/>
        </p:nvSpPr>
        <p:spPr>
          <a:xfrm>
            <a:off x="1620982" y="1801091"/>
            <a:ext cx="554182" cy="332509"/>
          </a:xfrm>
          <a:custGeom>
            <a:avLst/>
            <a:gdLst>
              <a:gd name="connsiteX0" fmla="*/ 0 w 554182"/>
              <a:gd name="connsiteY0" fmla="*/ 0 h 332509"/>
              <a:gd name="connsiteX1" fmla="*/ 554182 w 554182"/>
              <a:gd name="connsiteY1" fmla="*/ 0 h 332509"/>
              <a:gd name="connsiteX2" fmla="*/ 13854 w 554182"/>
              <a:gd name="connsiteY2" fmla="*/ 332509 h 332509"/>
              <a:gd name="connsiteX3" fmla="*/ 484909 w 554182"/>
              <a:gd name="connsiteY3" fmla="*/ 332509 h 332509"/>
              <a:gd name="connsiteX4" fmla="*/ 484909 w 554182"/>
              <a:gd name="connsiteY4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182" h="332509">
                <a:moveTo>
                  <a:pt x="0" y="0"/>
                </a:moveTo>
                <a:lnTo>
                  <a:pt x="554182" y="0"/>
                </a:lnTo>
                <a:lnTo>
                  <a:pt x="13854" y="332509"/>
                </a:lnTo>
                <a:lnTo>
                  <a:pt x="484909" y="332509"/>
                </a:lnTo>
                <a:lnTo>
                  <a:pt x="484909" y="332509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Frihandsfigur 22"/>
          <p:cNvSpPr/>
          <p:nvPr/>
        </p:nvSpPr>
        <p:spPr>
          <a:xfrm>
            <a:off x="2840182" y="1787236"/>
            <a:ext cx="526473" cy="360219"/>
          </a:xfrm>
          <a:custGeom>
            <a:avLst/>
            <a:gdLst>
              <a:gd name="connsiteX0" fmla="*/ 484909 w 526473"/>
              <a:gd name="connsiteY0" fmla="*/ 0 h 360219"/>
              <a:gd name="connsiteX1" fmla="*/ 0 w 526473"/>
              <a:gd name="connsiteY1" fmla="*/ 0 h 360219"/>
              <a:gd name="connsiteX2" fmla="*/ 526473 w 526473"/>
              <a:gd name="connsiteY2" fmla="*/ 360219 h 360219"/>
              <a:gd name="connsiteX3" fmla="*/ 83127 w 526473"/>
              <a:gd name="connsiteY3" fmla="*/ 360219 h 360219"/>
              <a:gd name="connsiteX4" fmla="*/ 83127 w 526473"/>
              <a:gd name="connsiteY4" fmla="*/ 360219 h 36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473" h="360219">
                <a:moveTo>
                  <a:pt x="484909" y="0"/>
                </a:moveTo>
                <a:lnTo>
                  <a:pt x="0" y="0"/>
                </a:lnTo>
                <a:lnTo>
                  <a:pt x="526473" y="360219"/>
                </a:lnTo>
                <a:lnTo>
                  <a:pt x="83127" y="360219"/>
                </a:lnTo>
                <a:lnTo>
                  <a:pt x="83127" y="360219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Ellips 23"/>
          <p:cNvSpPr/>
          <p:nvPr/>
        </p:nvSpPr>
        <p:spPr>
          <a:xfrm>
            <a:off x="3131840" y="2276872"/>
            <a:ext cx="14401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6" name="Rak 25"/>
          <p:cNvCxnSpPr/>
          <p:nvPr/>
        </p:nvCxnSpPr>
        <p:spPr>
          <a:xfrm>
            <a:off x="3203848" y="2780928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/>
        </p:nvCxnSpPr>
        <p:spPr>
          <a:xfrm>
            <a:off x="539552" y="4365104"/>
            <a:ext cx="0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/>
        </p:nvCxnSpPr>
        <p:spPr>
          <a:xfrm>
            <a:off x="4427984" y="4365104"/>
            <a:ext cx="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/>
        </p:nvCxnSpPr>
        <p:spPr>
          <a:xfrm flipH="1">
            <a:off x="395536" y="3501008"/>
            <a:ext cx="1008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/>
        </p:nvCxnSpPr>
        <p:spPr>
          <a:xfrm>
            <a:off x="395536" y="4365104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/>
        </p:nvCxnSpPr>
        <p:spPr>
          <a:xfrm>
            <a:off x="539552" y="4797152"/>
            <a:ext cx="3888432" cy="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/>
        </p:nvCxnSpPr>
        <p:spPr>
          <a:xfrm>
            <a:off x="467544" y="3501008"/>
            <a:ext cx="0" cy="864096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ruta 42"/>
          <p:cNvSpPr txBox="1"/>
          <p:nvPr/>
        </p:nvSpPr>
        <p:spPr>
          <a:xfrm>
            <a:off x="0" y="378904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3 m</a:t>
            </a:r>
            <a:endParaRPr lang="sv-SE" dirty="0"/>
          </a:p>
        </p:txBody>
      </p:sp>
      <p:sp>
        <p:nvSpPr>
          <p:cNvPr id="45" name="textruta 44"/>
          <p:cNvSpPr txBox="1"/>
          <p:nvPr/>
        </p:nvSpPr>
        <p:spPr>
          <a:xfrm>
            <a:off x="2051720" y="4437112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26 m</a:t>
            </a:r>
            <a:endParaRPr lang="sv-SE" dirty="0"/>
          </a:p>
        </p:txBody>
      </p:sp>
      <p:sp>
        <p:nvSpPr>
          <p:cNvPr id="46" name="Rektangel 45"/>
          <p:cNvSpPr/>
          <p:nvPr/>
        </p:nvSpPr>
        <p:spPr>
          <a:xfrm>
            <a:off x="5364088" y="3212976"/>
            <a:ext cx="1584176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9" name="Rektangel 68"/>
          <p:cNvSpPr/>
          <p:nvPr/>
        </p:nvSpPr>
        <p:spPr>
          <a:xfrm>
            <a:off x="5580112" y="3212976"/>
            <a:ext cx="432048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0" name="Rektangel 69"/>
          <p:cNvSpPr/>
          <p:nvPr/>
        </p:nvSpPr>
        <p:spPr>
          <a:xfrm>
            <a:off x="6300192" y="3212976"/>
            <a:ext cx="432048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1" name="Rak 70"/>
          <p:cNvCxnSpPr/>
          <p:nvPr/>
        </p:nvCxnSpPr>
        <p:spPr>
          <a:xfrm>
            <a:off x="5652120" y="3140968"/>
            <a:ext cx="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ak 71"/>
          <p:cNvCxnSpPr/>
          <p:nvPr/>
        </p:nvCxnSpPr>
        <p:spPr>
          <a:xfrm>
            <a:off x="5940152" y="3140968"/>
            <a:ext cx="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ak 72"/>
          <p:cNvCxnSpPr/>
          <p:nvPr/>
        </p:nvCxnSpPr>
        <p:spPr>
          <a:xfrm>
            <a:off x="6372200" y="3140968"/>
            <a:ext cx="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ak 73"/>
          <p:cNvCxnSpPr/>
          <p:nvPr/>
        </p:nvCxnSpPr>
        <p:spPr>
          <a:xfrm>
            <a:off x="6660232" y="3140968"/>
            <a:ext cx="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ktangel 74"/>
          <p:cNvSpPr/>
          <p:nvPr/>
        </p:nvSpPr>
        <p:spPr>
          <a:xfrm>
            <a:off x="4788024" y="3501008"/>
            <a:ext cx="266429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3" name="Rak 82"/>
          <p:cNvCxnSpPr>
            <a:stCxn id="75" idx="1"/>
          </p:cNvCxnSpPr>
          <p:nvPr/>
        </p:nvCxnSpPr>
        <p:spPr>
          <a:xfrm>
            <a:off x="4788024" y="3573016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ak 83"/>
          <p:cNvCxnSpPr>
            <a:stCxn id="75" idx="3"/>
          </p:cNvCxnSpPr>
          <p:nvPr/>
        </p:nvCxnSpPr>
        <p:spPr>
          <a:xfrm>
            <a:off x="7452320" y="3573016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ruta 84"/>
          <p:cNvSpPr txBox="1"/>
          <p:nvPr/>
        </p:nvSpPr>
        <p:spPr>
          <a:xfrm>
            <a:off x="5868144" y="3645024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13 m</a:t>
            </a:r>
            <a:endParaRPr lang="sv-SE" dirty="0"/>
          </a:p>
        </p:txBody>
      </p:sp>
      <p:cxnSp>
        <p:nvCxnSpPr>
          <p:cNvPr id="86" name="Rak 85"/>
          <p:cNvCxnSpPr/>
          <p:nvPr/>
        </p:nvCxnSpPr>
        <p:spPr>
          <a:xfrm>
            <a:off x="4788024" y="3933056"/>
            <a:ext cx="2664296" cy="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ak 88"/>
          <p:cNvCxnSpPr/>
          <p:nvPr/>
        </p:nvCxnSpPr>
        <p:spPr>
          <a:xfrm flipV="1">
            <a:off x="5364088" y="2924944"/>
            <a:ext cx="0" cy="288032"/>
          </a:xfrm>
          <a:prstGeom prst="line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ak 90"/>
          <p:cNvCxnSpPr/>
          <p:nvPr/>
        </p:nvCxnSpPr>
        <p:spPr>
          <a:xfrm flipV="1">
            <a:off x="6948264" y="2924944"/>
            <a:ext cx="0" cy="288032"/>
          </a:xfrm>
          <a:prstGeom prst="line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ak 91"/>
          <p:cNvCxnSpPr/>
          <p:nvPr/>
        </p:nvCxnSpPr>
        <p:spPr>
          <a:xfrm flipV="1">
            <a:off x="7452320" y="3212976"/>
            <a:ext cx="0" cy="288032"/>
          </a:xfrm>
          <a:prstGeom prst="line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ak 92"/>
          <p:cNvCxnSpPr/>
          <p:nvPr/>
        </p:nvCxnSpPr>
        <p:spPr>
          <a:xfrm flipV="1">
            <a:off x="4788024" y="3212976"/>
            <a:ext cx="0" cy="288032"/>
          </a:xfrm>
          <a:prstGeom prst="line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ktangel 93"/>
          <p:cNvSpPr/>
          <p:nvPr/>
        </p:nvSpPr>
        <p:spPr>
          <a:xfrm>
            <a:off x="3347864" y="1772816"/>
            <a:ext cx="7200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6" name="Frihandsfigur 95"/>
          <p:cNvSpPr/>
          <p:nvPr/>
        </p:nvSpPr>
        <p:spPr>
          <a:xfrm>
            <a:off x="6444208" y="1772816"/>
            <a:ext cx="526473" cy="360219"/>
          </a:xfrm>
          <a:custGeom>
            <a:avLst/>
            <a:gdLst>
              <a:gd name="connsiteX0" fmla="*/ 484909 w 526473"/>
              <a:gd name="connsiteY0" fmla="*/ 0 h 360219"/>
              <a:gd name="connsiteX1" fmla="*/ 0 w 526473"/>
              <a:gd name="connsiteY1" fmla="*/ 0 h 360219"/>
              <a:gd name="connsiteX2" fmla="*/ 526473 w 526473"/>
              <a:gd name="connsiteY2" fmla="*/ 360219 h 360219"/>
              <a:gd name="connsiteX3" fmla="*/ 83127 w 526473"/>
              <a:gd name="connsiteY3" fmla="*/ 360219 h 360219"/>
              <a:gd name="connsiteX4" fmla="*/ 83127 w 526473"/>
              <a:gd name="connsiteY4" fmla="*/ 360219 h 36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473" h="360219">
                <a:moveTo>
                  <a:pt x="484909" y="0"/>
                </a:moveTo>
                <a:lnTo>
                  <a:pt x="0" y="0"/>
                </a:lnTo>
                <a:lnTo>
                  <a:pt x="526473" y="360219"/>
                </a:lnTo>
                <a:lnTo>
                  <a:pt x="83127" y="360219"/>
                </a:lnTo>
                <a:lnTo>
                  <a:pt x="83127" y="360219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7" name="Frihandsfigur 96"/>
          <p:cNvSpPr/>
          <p:nvPr/>
        </p:nvSpPr>
        <p:spPr>
          <a:xfrm>
            <a:off x="5364088" y="1772816"/>
            <a:ext cx="554182" cy="332509"/>
          </a:xfrm>
          <a:custGeom>
            <a:avLst/>
            <a:gdLst>
              <a:gd name="connsiteX0" fmla="*/ 0 w 554182"/>
              <a:gd name="connsiteY0" fmla="*/ 0 h 332509"/>
              <a:gd name="connsiteX1" fmla="*/ 554182 w 554182"/>
              <a:gd name="connsiteY1" fmla="*/ 0 h 332509"/>
              <a:gd name="connsiteX2" fmla="*/ 13854 w 554182"/>
              <a:gd name="connsiteY2" fmla="*/ 332509 h 332509"/>
              <a:gd name="connsiteX3" fmla="*/ 484909 w 554182"/>
              <a:gd name="connsiteY3" fmla="*/ 332509 h 332509"/>
              <a:gd name="connsiteX4" fmla="*/ 484909 w 554182"/>
              <a:gd name="connsiteY4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182" h="332509">
                <a:moveTo>
                  <a:pt x="0" y="0"/>
                </a:moveTo>
                <a:lnTo>
                  <a:pt x="554182" y="0"/>
                </a:lnTo>
                <a:lnTo>
                  <a:pt x="13854" y="332509"/>
                </a:lnTo>
                <a:lnTo>
                  <a:pt x="484909" y="332509"/>
                </a:lnTo>
                <a:lnTo>
                  <a:pt x="484909" y="332509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9" name="Rak 98"/>
          <p:cNvCxnSpPr/>
          <p:nvPr/>
        </p:nvCxnSpPr>
        <p:spPr>
          <a:xfrm>
            <a:off x="5724128" y="5445224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ak 99"/>
          <p:cNvCxnSpPr/>
          <p:nvPr/>
        </p:nvCxnSpPr>
        <p:spPr>
          <a:xfrm>
            <a:off x="6516216" y="5445224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Rak 104"/>
          <p:cNvCxnSpPr/>
          <p:nvPr/>
        </p:nvCxnSpPr>
        <p:spPr>
          <a:xfrm>
            <a:off x="5724128" y="5733256"/>
            <a:ext cx="792088" cy="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ruta 106"/>
          <p:cNvSpPr txBox="1"/>
          <p:nvPr/>
        </p:nvSpPr>
        <p:spPr>
          <a:xfrm>
            <a:off x="5868144" y="5445224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6 m</a:t>
            </a:r>
            <a:endParaRPr lang="sv-SE" dirty="0"/>
          </a:p>
        </p:txBody>
      </p:sp>
      <p:sp>
        <p:nvSpPr>
          <p:cNvPr id="108" name="textruta 107"/>
          <p:cNvSpPr txBox="1"/>
          <p:nvPr/>
        </p:nvSpPr>
        <p:spPr>
          <a:xfrm>
            <a:off x="1187624" y="6309320"/>
            <a:ext cx="1766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Conventional </a:t>
            </a:r>
            <a:r>
              <a:rPr lang="sv-SE" dirty="0" err="1" smtClean="0"/>
              <a:t>rail</a:t>
            </a:r>
            <a:endParaRPr lang="sv-SE" dirty="0"/>
          </a:p>
        </p:txBody>
      </p:sp>
      <p:sp>
        <p:nvSpPr>
          <p:cNvPr id="109" name="textruta 108"/>
          <p:cNvSpPr txBox="1"/>
          <p:nvPr/>
        </p:nvSpPr>
        <p:spPr>
          <a:xfrm>
            <a:off x="5004048" y="6309320"/>
            <a:ext cx="1574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High</a:t>
            </a:r>
            <a:r>
              <a:rPr lang="sv-SE" dirty="0" smtClean="0"/>
              <a:t> speed </a:t>
            </a:r>
            <a:r>
              <a:rPr lang="sv-SE" dirty="0" err="1" smtClean="0"/>
              <a:t>rail</a:t>
            </a:r>
            <a:endParaRPr lang="sv-SE" dirty="0"/>
          </a:p>
        </p:txBody>
      </p:sp>
      <p:sp>
        <p:nvSpPr>
          <p:cNvPr id="52" name="textruta 51"/>
          <p:cNvSpPr txBox="1"/>
          <p:nvPr/>
        </p:nvSpPr>
        <p:spPr>
          <a:xfrm>
            <a:off x="1619672" y="594928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4</a:t>
            </a:r>
            <a:r>
              <a:rPr lang="sv-SE" dirty="0" smtClean="0"/>
              <a:t> 000 SEK/m</a:t>
            </a:r>
            <a:endParaRPr lang="sv-SE" dirty="0"/>
          </a:p>
        </p:txBody>
      </p:sp>
      <p:sp>
        <p:nvSpPr>
          <p:cNvPr id="53" name="textruta 52"/>
          <p:cNvSpPr txBox="1"/>
          <p:nvPr/>
        </p:nvSpPr>
        <p:spPr>
          <a:xfrm>
            <a:off x="5508104" y="5949280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100 SEK/m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Land </a:t>
            </a:r>
            <a:r>
              <a:rPr lang="sv-SE" dirty="0" err="1" smtClean="0"/>
              <a:t>use</a:t>
            </a:r>
            <a:r>
              <a:rPr lang="sv-SE" dirty="0" smtClean="0"/>
              <a:t> CR and HSR</a:t>
            </a:r>
            <a:endParaRPr lang="sv-S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80" t="37225" r="1580" b="10272"/>
          <a:stretch>
            <a:fillRect/>
          </a:stretch>
        </p:blipFill>
        <p:spPr bwMode="auto">
          <a:xfrm>
            <a:off x="755576" y="1412776"/>
            <a:ext cx="7423371" cy="29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580" t="37225" r="1580" b="10272"/>
          <a:stretch>
            <a:fillRect/>
          </a:stretch>
        </p:blipFill>
        <p:spPr bwMode="auto">
          <a:xfrm>
            <a:off x="755576" y="3941676"/>
            <a:ext cx="7423371" cy="29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ihandsfigur 5"/>
          <p:cNvSpPr/>
          <p:nvPr/>
        </p:nvSpPr>
        <p:spPr>
          <a:xfrm>
            <a:off x="873303" y="2132856"/>
            <a:ext cx="7304926" cy="936104"/>
          </a:xfrm>
          <a:custGeom>
            <a:avLst/>
            <a:gdLst>
              <a:gd name="connsiteX0" fmla="*/ 7263830 w 7304926"/>
              <a:gd name="connsiteY0" fmla="*/ 0 h 770562"/>
              <a:gd name="connsiteX1" fmla="*/ 6369978 w 7304926"/>
              <a:gd name="connsiteY1" fmla="*/ 61645 h 770562"/>
              <a:gd name="connsiteX2" fmla="*/ 5794625 w 7304926"/>
              <a:gd name="connsiteY2" fmla="*/ 92468 h 770562"/>
              <a:gd name="connsiteX3" fmla="*/ 5393933 w 7304926"/>
              <a:gd name="connsiteY3" fmla="*/ 102742 h 770562"/>
              <a:gd name="connsiteX4" fmla="*/ 4417888 w 7304926"/>
              <a:gd name="connsiteY4" fmla="*/ 205483 h 770562"/>
              <a:gd name="connsiteX5" fmla="*/ 3791164 w 7304926"/>
              <a:gd name="connsiteY5" fmla="*/ 277403 h 770562"/>
              <a:gd name="connsiteX6" fmla="*/ 3503488 w 7304926"/>
              <a:gd name="connsiteY6" fmla="*/ 318499 h 770562"/>
              <a:gd name="connsiteX7" fmla="*/ 2856216 w 7304926"/>
              <a:gd name="connsiteY7" fmla="*/ 277403 h 770562"/>
              <a:gd name="connsiteX8" fmla="*/ 2373331 w 7304926"/>
              <a:gd name="connsiteY8" fmla="*/ 277403 h 770562"/>
              <a:gd name="connsiteX9" fmla="*/ 1921268 w 7304926"/>
              <a:gd name="connsiteY9" fmla="*/ 287677 h 770562"/>
              <a:gd name="connsiteX10" fmla="*/ 1643866 w 7304926"/>
              <a:gd name="connsiteY10" fmla="*/ 359596 h 770562"/>
              <a:gd name="connsiteX11" fmla="*/ 1356189 w 7304926"/>
              <a:gd name="connsiteY11" fmla="*/ 380144 h 770562"/>
              <a:gd name="connsiteX12" fmla="*/ 1150706 w 7304926"/>
              <a:gd name="connsiteY12" fmla="*/ 400692 h 770562"/>
              <a:gd name="connsiteX13" fmla="*/ 626724 w 7304926"/>
              <a:gd name="connsiteY13" fmla="*/ 380144 h 770562"/>
              <a:gd name="connsiteX14" fmla="*/ 226032 w 7304926"/>
              <a:gd name="connsiteY14" fmla="*/ 236306 h 770562"/>
              <a:gd name="connsiteX15" fmla="*/ 30823 w 7304926"/>
              <a:gd name="connsiteY15" fmla="*/ 318499 h 770562"/>
              <a:gd name="connsiteX16" fmla="*/ 0 w 7304926"/>
              <a:gd name="connsiteY16" fmla="*/ 575353 h 770562"/>
              <a:gd name="connsiteX17" fmla="*/ 113016 w 7304926"/>
              <a:gd name="connsiteY17" fmla="*/ 750014 h 770562"/>
              <a:gd name="connsiteX18" fmla="*/ 339048 w 7304926"/>
              <a:gd name="connsiteY18" fmla="*/ 760288 h 770562"/>
              <a:gd name="connsiteX19" fmla="*/ 647272 w 7304926"/>
              <a:gd name="connsiteY19" fmla="*/ 770562 h 770562"/>
              <a:gd name="connsiteX20" fmla="*/ 1191803 w 7304926"/>
              <a:gd name="connsiteY20" fmla="*/ 575353 h 770562"/>
              <a:gd name="connsiteX21" fmla="*/ 1561672 w 7304926"/>
              <a:gd name="connsiteY21" fmla="*/ 565079 h 770562"/>
              <a:gd name="connsiteX22" fmla="*/ 2126751 w 7304926"/>
              <a:gd name="connsiteY22" fmla="*/ 575353 h 770562"/>
              <a:gd name="connsiteX23" fmla="*/ 2619910 w 7304926"/>
              <a:gd name="connsiteY23" fmla="*/ 544531 h 770562"/>
              <a:gd name="connsiteX24" fmla="*/ 3421295 w 7304926"/>
              <a:gd name="connsiteY24" fmla="*/ 441789 h 770562"/>
              <a:gd name="connsiteX25" fmla="*/ 3585681 w 7304926"/>
              <a:gd name="connsiteY25" fmla="*/ 441789 h 770562"/>
              <a:gd name="connsiteX26" fmla="*/ 4469259 w 7304926"/>
              <a:gd name="connsiteY26" fmla="*/ 452063 h 770562"/>
              <a:gd name="connsiteX27" fmla="*/ 6030931 w 7304926"/>
              <a:gd name="connsiteY27" fmla="*/ 328773 h 770562"/>
              <a:gd name="connsiteX28" fmla="*/ 6914508 w 7304926"/>
              <a:gd name="connsiteY28" fmla="*/ 277403 h 770562"/>
              <a:gd name="connsiteX29" fmla="*/ 7304926 w 7304926"/>
              <a:gd name="connsiteY29" fmla="*/ 215758 h 770562"/>
              <a:gd name="connsiteX30" fmla="*/ 7263830 w 7304926"/>
              <a:gd name="connsiteY30" fmla="*/ 0 h 77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304926" h="770562">
                <a:moveTo>
                  <a:pt x="7263830" y="0"/>
                </a:moveTo>
                <a:lnTo>
                  <a:pt x="6369978" y="61645"/>
                </a:lnTo>
                <a:lnTo>
                  <a:pt x="5794625" y="92468"/>
                </a:lnTo>
                <a:lnTo>
                  <a:pt x="5393933" y="102742"/>
                </a:lnTo>
                <a:lnTo>
                  <a:pt x="4417888" y="205483"/>
                </a:lnTo>
                <a:lnTo>
                  <a:pt x="3791164" y="277403"/>
                </a:lnTo>
                <a:lnTo>
                  <a:pt x="3503488" y="318499"/>
                </a:lnTo>
                <a:lnTo>
                  <a:pt x="2856216" y="277403"/>
                </a:lnTo>
                <a:lnTo>
                  <a:pt x="2373331" y="277403"/>
                </a:lnTo>
                <a:lnTo>
                  <a:pt x="1921268" y="287677"/>
                </a:lnTo>
                <a:lnTo>
                  <a:pt x="1643866" y="359596"/>
                </a:lnTo>
                <a:lnTo>
                  <a:pt x="1356189" y="380144"/>
                </a:lnTo>
                <a:lnTo>
                  <a:pt x="1150706" y="400692"/>
                </a:lnTo>
                <a:lnTo>
                  <a:pt x="626724" y="380144"/>
                </a:lnTo>
                <a:lnTo>
                  <a:pt x="226032" y="236306"/>
                </a:lnTo>
                <a:lnTo>
                  <a:pt x="30823" y="318499"/>
                </a:lnTo>
                <a:lnTo>
                  <a:pt x="0" y="575353"/>
                </a:lnTo>
                <a:lnTo>
                  <a:pt x="113016" y="750014"/>
                </a:lnTo>
                <a:lnTo>
                  <a:pt x="339048" y="760288"/>
                </a:lnTo>
                <a:lnTo>
                  <a:pt x="647272" y="770562"/>
                </a:lnTo>
                <a:lnTo>
                  <a:pt x="1191803" y="575353"/>
                </a:lnTo>
                <a:lnTo>
                  <a:pt x="1561672" y="565079"/>
                </a:lnTo>
                <a:lnTo>
                  <a:pt x="2126751" y="575353"/>
                </a:lnTo>
                <a:lnTo>
                  <a:pt x="2619910" y="544531"/>
                </a:lnTo>
                <a:lnTo>
                  <a:pt x="3421295" y="441789"/>
                </a:lnTo>
                <a:lnTo>
                  <a:pt x="3585681" y="441789"/>
                </a:lnTo>
                <a:lnTo>
                  <a:pt x="4469259" y="452063"/>
                </a:lnTo>
                <a:lnTo>
                  <a:pt x="6030931" y="328773"/>
                </a:lnTo>
                <a:lnTo>
                  <a:pt x="6914508" y="277403"/>
                </a:lnTo>
                <a:lnTo>
                  <a:pt x="7304926" y="215758"/>
                </a:lnTo>
                <a:lnTo>
                  <a:pt x="7263830" y="0"/>
                </a:lnTo>
                <a:close/>
              </a:path>
            </a:pathLst>
          </a:custGeom>
          <a:solidFill>
            <a:srgbClr val="FFC000">
              <a:alpha val="4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Frihandsfigur 6"/>
          <p:cNvSpPr/>
          <p:nvPr/>
        </p:nvSpPr>
        <p:spPr>
          <a:xfrm>
            <a:off x="904126" y="4787757"/>
            <a:ext cx="7263829" cy="595901"/>
          </a:xfrm>
          <a:custGeom>
            <a:avLst/>
            <a:gdLst>
              <a:gd name="connsiteX0" fmla="*/ 10274 w 7263829"/>
              <a:gd name="connsiteY0" fmla="*/ 472612 h 595901"/>
              <a:gd name="connsiteX1" fmla="*/ 7263829 w 7263829"/>
              <a:gd name="connsiteY1" fmla="*/ 0 h 595901"/>
              <a:gd name="connsiteX2" fmla="*/ 7233007 w 7263829"/>
              <a:gd name="connsiteY2" fmla="*/ 82194 h 595901"/>
              <a:gd name="connsiteX3" fmla="*/ 0 w 7263829"/>
              <a:gd name="connsiteY3" fmla="*/ 595901 h 595901"/>
              <a:gd name="connsiteX4" fmla="*/ 10274 w 7263829"/>
              <a:gd name="connsiteY4" fmla="*/ 472612 h 59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3829" h="595901">
                <a:moveTo>
                  <a:pt x="10274" y="472612"/>
                </a:moveTo>
                <a:lnTo>
                  <a:pt x="7263829" y="0"/>
                </a:lnTo>
                <a:lnTo>
                  <a:pt x="7233007" y="82194"/>
                </a:lnTo>
                <a:lnTo>
                  <a:pt x="0" y="595901"/>
                </a:lnTo>
                <a:lnTo>
                  <a:pt x="10274" y="472612"/>
                </a:lnTo>
                <a:close/>
              </a:path>
            </a:pathLst>
          </a:custGeom>
          <a:solidFill>
            <a:srgbClr val="FFC000">
              <a:alpha val="4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 5"/>
          <p:cNvSpPr/>
          <p:nvPr/>
        </p:nvSpPr>
        <p:spPr>
          <a:xfrm>
            <a:off x="2771800" y="2924944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Frihandsfigur 27"/>
          <p:cNvSpPr/>
          <p:nvPr/>
        </p:nvSpPr>
        <p:spPr>
          <a:xfrm>
            <a:off x="0" y="457200"/>
            <a:ext cx="8229600" cy="6244046"/>
          </a:xfrm>
          <a:custGeom>
            <a:avLst/>
            <a:gdLst>
              <a:gd name="connsiteX0" fmla="*/ 4676503 w 8229600"/>
              <a:gd name="connsiteY0" fmla="*/ 0 h 6244046"/>
              <a:gd name="connsiteX1" fmla="*/ 26126 w 8229600"/>
              <a:gd name="connsiteY1" fmla="*/ 26126 h 6244046"/>
              <a:gd name="connsiteX2" fmla="*/ 0 w 8229600"/>
              <a:gd name="connsiteY2" fmla="*/ 6244046 h 6244046"/>
              <a:gd name="connsiteX3" fmla="*/ 248194 w 8229600"/>
              <a:gd name="connsiteY3" fmla="*/ 6244046 h 6244046"/>
              <a:gd name="connsiteX4" fmla="*/ 313509 w 8229600"/>
              <a:gd name="connsiteY4" fmla="*/ 6139543 h 6244046"/>
              <a:gd name="connsiteX5" fmla="*/ 365760 w 8229600"/>
              <a:gd name="connsiteY5" fmla="*/ 6100354 h 6244046"/>
              <a:gd name="connsiteX6" fmla="*/ 365760 w 8229600"/>
              <a:gd name="connsiteY6" fmla="*/ 6048103 h 6244046"/>
              <a:gd name="connsiteX7" fmla="*/ 431074 w 8229600"/>
              <a:gd name="connsiteY7" fmla="*/ 5904411 h 6244046"/>
              <a:gd name="connsiteX8" fmla="*/ 509451 w 8229600"/>
              <a:gd name="connsiteY8" fmla="*/ 5812971 h 6244046"/>
              <a:gd name="connsiteX9" fmla="*/ 613954 w 8229600"/>
              <a:gd name="connsiteY9" fmla="*/ 5721531 h 6244046"/>
              <a:gd name="connsiteX10" fmla="*/ 783771 w 8229600"/>
              <a:gd name="connsiteY10" fmla="*/ 5564777 h 6244046"/>
              <a:gd name="connsiteX11" fmla="*/ 992777 w 8229600"/>
              <a:gd name="connsiteY11" fmla="*/ 5564777 h 6244046"/>
              <a:gd name="connsiteX12" fmla="*/ 927463 w 8229600"/>
              <a:gd name="connsiteY12" fmla="*/ 5551714 h 6244046"/>
              <a:gd name="connsiteX13" fmla="*/ 1149531 w 8229600"/>
              <a:gd name="connsiteY13" fmla="*/ 5447211 h 6244046"/>
              <a:gd name="connsiteX14" fmla="*/ 1162594 w 8229600"/>
              <a:gd name="connsiteY14" fmla="*/ 5355771 h 6244046"/>
              <a:gd name="connsiteX15" fmla="*/ 1240971 w 8229600"/>
              <a:gd name="connsiteY15" fmla="*/ 5212080 h 6244046"/>
              <a:gd name="connsiteX16" fmla="*/ 1293223 w 8229600"/>
              <a:gd name="connsiteY16" fmla="*/ 5212080 h 6244046"/>
              <a:gd name="connsiteX17" fmla="*/ 1384663 w 8229600"/>
              <a:gd name="connsiteY17" fmla="*/ 5329646 h 6244046"/>
              <a:gd name="connsiteX18" fmla="*/ 1541417 w 8229600"/>
              <a:gd name="connsiteY18" fmla="*/ 5408023 h 6244046"/>
              <a:gd name="connsiteX19" fmla="*/ 1815737 w 8229600"/>
              <a:gd name="connsiteY19" fmla="*/ 5473337 h 6244046"/>
              <a:gd name="connsiteX20" fmla="*/ 1985554 w 8229600"/>
              <a:gd name="connsiteY20" fmla="*/ 5473337 h 6244046"/>
              <a:gd name="connsiteX21" fmla="*/ 2155371 w 8229600"/>
              <a:gd name="connsiteY21" fmla="*/ 5447211 h 6244046"/>
              <a:gd name="connsiteX22" fmla="*/ 2351314 w 8229600"/>
              <a:gd name="connsiteY22" fmla="*/ 5408023 h 6244046"/>
              <a:gd name="connsiteX23" fmla="*/ 3122023 w 8229600"/>
              <a:gd name="connsiteY23" fmla="*/ 5434149 h 6244046"/>
              <a:gd name="connsiteX24" fmla="*/ 3317966 w 8229600"/>
              <a:gd name="connsiteY24" fmla="*/ 5460274 h 6244046"/>
              <a:gd name="connsiteX25" fmla="*/ 3487783 w 8229600"/>
              <a:gd name="connsiteY25" fmla="*/ 5564777 h 6244046"/>
              <a:gd name="connsiteX26" fmla="*/ 3657600 w 8229600"/>
              <a:gd name="connsiteY26" fmla="*/ 5473337 h 6244046"/>
              <a:gd name="connsiteX27" fmla="*/ 3775166 w 8229600"/>
              <a:gd name="connsiteY27" fmla="*/ 5525589 h 6244046"/>
              <a:gd name="connsiteX28" fmla="*/ 3866606 w 8229600"/>
              <a:gd name="connsiteY28" fmla="*/ 5643154 h 6244046"/>
              <a:gd name="connsiteX29" fmla="*/ 3788229 w 8229600"/>
              <a:gd name="connsiteY29" fmla="*/ 5721531 h 6244046"/>
              <a:gd name="connsiteX30" fmla="*/ 3840480 w 8229600"/>
              <a:gd name="connsiteY30" fmla="*/ 5865223 h 6244046"/>
              <a:gd name="connsiteX31" fmla="*/ 3722914 w 8229600"/>
              <a:gd name="connsiteY31" fmla="*/ 6008914 h 6244046"/>
              <a:gd name="connsiteX32" fmla="*/ 3631474 w 8229600"/>
              <a:gd name="connsiteY32" fmla="*/ 6100354 h 6244046"/>
              <a:gd name="connsiteX33" fmla="*/ 3801291 w 8229600"/>
              <a:gd name="connsiteY33" fmla="*/ 6178731 h 6244046"/>
              <a:gd name="connsiteX34" fmla="*/ 3853543 w 8229600"/>
              <a:gd name="connsiteY34" fmla="*/ 6230983 h 6244046"/>
              <a:gd name="connsiteX35" fmla="*/ 7628709 w 8229600"/>
              <a:gd name="connsiteY35" fmla="*/ 6217920 h 6244046"/>
              <a:gd name="connsiteX36" fmla="*/ 7628709 w 8229600"/>
              <a:gd name="connsiteY36" fmla="*/ 6035040 h 6244046"/>
              <a:gd name="connsiteX37" fmla="*/ 7759337 w 8229600"/>
              <a:gd name="connsiteY37" fmla="*/ 5773783 h 6244046"/>
              <a:gd name="connsiteX38" fmla="*/ 7628709 w 8229600"/>
              <a:gd name="connsiteY38" fmla="*/ 5590903 h 6244046"/>
              <a:gd name="connsiteX39" fmla="*/ 7694023 w 8229600"/>
              <a:gd name="connsiteY39" fmla="*/ 5342709 h 6244046"/>
              <a:gd name="connsiteX40" fmla="*/ 7498080 w 8229600"/>
              <a:gd name="connsiteY40" fmla="*/ 5538651 h 6244046"/>
              <a:gd name="connsiteX41" fmla="*/ 7419703 w 8229600"/>
              <a:gd name="connsiteY41" fmla="*/ 5525589 h 6244046"/>
              <a:gd name="connsiteX42" fmla="*/ 7302137 w 8229600"/>
              <a:gd name="connsiteY42" fmla="*/ 5643154 h 6244046"/>
              <a:gd name="connsiteX43" fmla="*/ 7158446 w 8229600"/>
              <a:gd name="connsiteY43" fmla="*/ 5656217 h 6244046"/>
              <a:gd name="connsiteX44" fmla="*/ 7027817 w 8229600"/>
              <a:gd name="connsiteY44" fmla="*/ 5590903 h 6244046"/>
              <a:gd name="connsiteX45" fmla="*/ 6936377 w 8229600"/>
              <a:gd name="connsiteY45" fmla="*/ 5551714 h 6244046"/>
              <a:gd name="connsiteX46" fmla="*/ 6818811 w 8229600"/>
              <a:gd name="connsiteY46" fmla="*/ 5499463 h 6244046"/>
              <a:gd name="connsiteX47" fmla="*/ 6766560 w 8229600"/>
              <a:gd name="connsiteY47" fmla="*/ 5590903 h 6244046"/>
              <a:gd name="connsiteX48" fmla="*/ 6701246 w 8229600"/>
              <a:gd name="connsiteY48" fmla="*/ 5708469 h 6244046"/>
              <a:gd name="connsiteX49" fmla="*/ 6583680 w 8229600"/>
              <a:gd name="connsiteY49" fmla="*/ 5695406 h 6244046"/>
              <a:gd name="connsiteX50" fmla="*/ 6570617 w 8229600"/>
              <a:gd name="connsiteY50" fmla="*/ 5617029 h 6244046"/>
              <a:gd name="connsiteX51" fmla="*/ 6492240 w 8229600"/>
              <a:gd name="connsiteY51" fmla="*/ 5617029 h 6244046"/>
              <a:gd name="connsiteX52" fmla="*/ 6348549 w 8229600"/>
              <a:gd name="connsiteY52" fmla="*/ 5590903 h 6244046"/>
              <a:gd name="connsiteX53" fmla="*/ 6439989 w 8229600"/>
              <a:gd name="connsiteY53" fmla="*/ 5447211 h 6244046"/>
              <a:gd name="connsiteX54" fmla="*/ 6322423 w 8229600"/>
              <a:gd name="connsiteY54" fmla="*/ 5355771 h 6244046"/>
              <a:gd name="connsiteX55" fmla="*/ 6257109 w 8229600"/>
              <a:gd name="connsiteY55" fmla="*/ 5290457 h 6244046"/>
              <a:gd name="connsiteX56" fmla="*/ 6230983 w 8229600"/>
              <a:gd name="connsiteY56" fmla="*/ 5172891 h 6244046"/>
              <a:gd name="connsiteX57" fmla="*/ 6113417 w 8229600"/>
              <a:gd name="connsiteY57" fmla="*/ 5133703 h 6244046"/>
              <a:gd name="connsiteX58" fmla="*/ 6074229 w 8229600"/>
              <a:gd name="connsiteY58" fmla="*/ 5055326 h 6244046"/>
              <a:gd name="connsiteX59" fmla="*/ 6374674 w 8229600"/>
              <a:gd name="connsiteY59" fmla="*/ 4898571 h 6244046"/>
              <a:gd name="connsiteX60" fmla="*/ 6622869 w 8229600"/>
              <a:gd name="connsiteY60" fmla="*/ 4885509 h 6244046"/>
              <a:gd name="connsiteX61" fmla="*/ 6648994 w 8229600"/>
              <a:gd name="connsiteY61" fmla="*/ 4702629 h 6244046"/>
              <a:gd name="connsiteX62" fmla="*/ 6923314 w 8229600"/>
              <a:gd name="connsiteY62" fmla="*/ 4663440 h 6244046"/>
              <a:gd name="connsiteX63" fmla="*/ 7132320 w 8229600"/>
              <a:gd name="connsiteY63" fmla="*/ 4506686 h 6244046"/>
              <a:gd name="connsiteX64" fmla="*/ 7302137 w 8229600"/>
              <a:gd name="connsiteY64" fmla="*/ 4493623 h 6244046"/>
              <a:gd name="connsiteX65" fmla="*/ 7563394 w 8229600"/>
              <a:gd name="connsiteY65" fmla="*/ 4506686 h 6244046"/>
              <a:gd name="connsiteX66" fmla="*/ 7524206 w 8229600"/>
              <a:gd name="connsiteY66" fmla="*/ 4532811 h 6244046"/>
              <a:gd name="connsiteX67" fmla="*/ 7785463 w 8229600"/>
              <a:gd name="connsiteY67" fmla="*/ 4519749 h 6244046"/>
              <a:gd name="connsiteX68" fmla="*/ 8020594 w 8229600"/>
              <a:gd name="connsiteY68" fmla="*/ 4467497 h 6244046"/>
              <a:gd name="connsiteX69" fmla="*/ 8216537 w 8229600"/>
              <a:gd name="connsiteY69" fmla="*/ 4428309 h 6244046"/>
              <a:gd name="connsiteX70" fmla="*/ 8229600 w 8229600"/>
              <a:gd name="connsiteY70" fmla="*/ 4271554 h 6244046"/>
              <a:gd name="connsiteX71" fmla="*/ 8112034 w 8229600"/>
              <a:gd name="connsiteY71" fmla="*/ 4114800 h 6244046"/>
              <a:gd name="connsiteX72" fmla="*/ 7929154 w 8229600"/>
              <a:gd name="connsiteY72" fmla="*/ 3931920 h 6244046"/>
              <a:gd name="connsiteX73" fmla="*/ 7628709 w 8229600"/>
              <a:gd name="connsiteY73" fmla="*/ 3879669 h 6244046"/>
              <a:gd name="connsiteX74" fmla="*/ 7550331 w 8229600"/>
              <a:gd name="connsiteY74" fmla="*/ 3827417 h 6244046"/>
              <a:gd name="connsiteX75" fmla="*/ 7537269 w 8229600"/>
              <a:gd name="connsiteY75" fmla="*/ 3827417 h 6244046"/>
              <a:gd name="connsiteX76" fmla="*/ 7576457 w 8229600"/>
              <a:gd name="connsiteY76" fmla="*/ 3735977 h 6244046"/>
              <a:gd name="connsiteX77" fmla="*/ 7615646 w 8229600"/>
              <a:gd name="connsiteY77" fmla="*/ 3631474 h 6244046"/>
              <a:gd name="connsiteX78" fmla="*/ 7628709 w 8229600"/>
              <a:gd name="connsiteY78" fmla="*/ 3592286 h 6244046"/>
              <a:gd name="connsiteX79" fmla="*/ 7576457 w 8229600"/>
              <a:gd name="connsiteY79" fmla="*/ 3540034 h 6244046"/>
              <a:gd name="connsiteX80" fmla="*/ 7654834 w 8229600"/>
              <a:gd name="connsiteY80" fmla="*/ 3304903 h 6244046"/>
              <a:gd name="connsiteX81" fmla="*/ 7171509 w 8229600"/>
              <a:gd name="connsiteY81" fmla="*/ 3644537 h 6244046"/>
              <a:gd name="connsiteX82" fmla="*/ 7145383 w 8229600"/>
              <a:gd name="connsiteY82" fmla="*/ 3735977 h 6244046"/>
              <a:gd name="connsiteX83" fmla="*/ 7210697 w 8229600"/>
              <a:gd name="connsiteY83" fmla="*/ 3788229 h 6244046"/>
              <a:gd name="connsiteX84" fmla="*/ 7367451 w 8229600"/>
              <a:gd name="connsiteY84" fmla="*/ 3788229 h 6244046"/>
              <a:gd name="connsiteX85" fmla="*/ 7419703 w 8229600"/>
              <a:gd name="connsiteY85" fmla="*/ 3827417 h 6244046"/>
              <a:gd name="connsiteX86" fmla="*/ 7289074 w 8229600"/>
              <a:gd name="connsiteY86" fmla="*/ 3931920 h 6244046"/>
              <a:gd name="connsiteX87" fmla="*/ 7106194 w 8229600"/>
              <a:gd name="connsiteY87" fmla="*/ 4036423 h 6244046"/>
              <a:gd name="connsiteX88" fmla="*/ 7040880 w 8229600"/>
              <a:gd name="connsiteY88" fmla="*/ 3931920 h 6244046"/>
              <a:gd name="connsiteX89" fmla="*/ 6871063 w 8229600"/>
              <a:gd name="connsiteY89" fmla="*/ 3931920 h 6244046"/>
              <a:gd name="connsiteX90" fmla="*/ 6858000 w 8229600"/>
              <a:gd name="connsiteY90" fmla="*/ 3866606 h 6244046"/>
              <a:gd name="connsiteX91" fmla="*/ 7001691 w 8229600"/>
              <a:gd name="connsiteY91" fmla="*/ 3775166 h 6244046"/>
              <a:gd name="connsiteX92" fmla="*/ 6923314 w 8229600"/>
              <a:gd name="connsiteY92" fmla="*/ 3696789 h 6244046"/>
              <a:gd name="connsiteX93" fmla="*/ 6844937 w 8229600"/>
              <a:gd name="connsiteY93" fmla="*/ 3696789 h 6244046"/>
              <a:gd name="connsiteX94" fmla="*/ 6622869 w 8229600"/>
              <a:gd name="connsiteY94" fmla="*/ 3657600 h 6244046"/>
              <a:gd name="connsiteX95" fmla="*/ 6544491 w 8229600"/>
              <a:gd name="connsiteY95" fmla="*/ 3866606 h 6244046"/>
              <a:gd name="connsiteX96" fmla="*/ 6426926 w 8229600"/>
              <a:gd name="connsiteY96" fmla="*/ 4101737 h 6244046"/>
              <a:gd name="connsiteX97" fmla="*/ 6361611 w 8229600"/>
              <a:gd name="connsiteY97" fmla="*/ 4232366 h 6244046"/>
              <a:gd name="connsiteX98" fmla="*/ 6335486 w 8229600"/>
              <a:gd name="connsiteY98" fmla="*/ 4389120 h 6244046"/>
              <a:gd name="connsiteX99" fmla="*/ 6217920 w 8229600"/>
              <a:gd name="connsiteY99" fmla="*/ 4454434 h 6244046"/>
              <a:gd name="connsiteX100" fmla="*/ 6204857 w 8229600"/>
              <a:gd name="connsiteY100" fmla="*/ 4545874 h 6244046"/>
              <a:gd name="connsiteX101" fmla="*/ 6309360 w 8229600"/>
              <a:gd name="connsiteY101" fmla="*/ 4598126 h 6244046"/>
              <a:gd name="connsiteX102" fmla="*/ 6570617 w 8229600"/>
              <a:gd name="connsiteY102" fmla="*/ 4663440 h 6244046"/>
              <a:gd name="connsiteX103" fmla="*/ 6531429 w 8229600"/>
              <a:gd name="connsiteY103" fmla="*/ 4833257 h 6244046"/>
              <a:gd name="connsiteX104" fmla="*/ 6309360 w 8229600"/>
              <a:gd name="connsiteY104" fmla="*/ 4833257 h 6244046"/>
              <a:gd name="connsiteX105" fmla="*/ 6126480 w 8229600"/>
              <a:gd name="connsiteY105" fmla="*/ 4911634 h 6244046"/>
              <a:gd name="connsiteX106" fmla="*/ 5995851 w 8229600"/>
              <a:gd name="connsiteY106" fmla="*/ 4872446 h 6244046"/>
              <a:gd name="connsiteX107" fmla="*/ 5734594 w 8229600"/>
              <a:gd name="connsiteY107" fmla="*/ 4898571 h 6244046"/>
              <a:gd name="connsiteX108" fmla="*/ 5773783 w 8229600"/>
              <a:gd name="connsiteY108" fmla="*/ 5055326 h 6244046"/>
              <a:gd name="connsiteX109" fmla="*/ 5538651 w 8229600"/>
              <a:gd name="connsiteY109" fmla="*/ 4990011 h 6244046"/>
              <a:gd name="connsiteX110" fmla="*/ 5590903 w 8229600"/>
              <a:gd name="connsiteY110" fmla="*/ 5146766 h 6244046"/>
              <a:gd name="connsiteX111" fmla="*/ 5656217 w 8229600"/>
              <a:gd name="connsiteY111" fmla="*/ 5225143 h 6244046"/>
              <a:gd name="connsiteX112" fmla="*/ 5826034 w 8229600"/>
              <a:gd name="connsiteY112" fmla="*/ 5368834 h 6244046"/>
              <a:gd name="connsiteX113" fmla="*/ 5812971 w 8229600"/>
              <a:gd name="connsiteY113" fmla="*/ 5590903 h 6244046"/>
              <a:gd name="connsiteX114" fmla="*/ 5669280 w 8229600"/>
              <a:gd name="connsiteY114" fmla="*/ 5512526 h 6244046"/>
              <a:gd name="connsiteX115" fmla="*/ 5603966 w 8229600"/>
              <a:gd name="connsiteY115" fmla="*/ 5617029 h 6244046"/>
              <a:gd name="connsiteX116" fmla="*/ 5603966 w 8229600"/>
              <a:gd name="connsiteY116" fmla="*/ 5682343 h 6244046"/>
              <a:gd name="connsiteX117" fmla="*/ 5499463 w 8229600"/>
              <a:gd name="connsiteY117" fmla="*/ 5682343 h 6244046"/>
              <a:gd name="connsiteX118" fmla="*/ 5408023 w 8229600"/>
              <a:gd name="connsiteY118" fmla="*/ 5590903 h 6244046"/>
              <a:gd name="connsiteX119" fmla="*/ 5355771 w 8229600"/>
              <a:gd name="connsiteY119" fmla="*/ 5460274 h 6244046"/>
              <a:gd name="connsiteX120" fmla="*/ 5590903 w 8229600"/>
              <a:gd name="connsiteY120" fmla="*/ 5460274 h 6244046"/>
              <a:gd name="connsiteX121" fmla="*/ 5551714 w 8229600"/>
              <a:gd name="connsiteY121" fmla="*/ 5316583 h 6244046"/>
              <a:gd name="connsiteX122" fmla="*/ 5368834 w 8229600"/>
              <a:gd name="connsiteY122" fmla="*/ 5381897 h 6244046"/>
              <a:gd name="connsiteX123" fmla="*/ 5290457 w 8229600"/>
              <a:gd name="connsiteY123" fmla="*/ 5199017 h 6244046"/>
              <a:gd name="connsiteX124" fmla="*/ 5146766 w 8229600"/>
              <a:gd name="connsiteY124" fmla="*/ 5055326 h 6244046"/>
              <a:gd name="connsiteX125" fmla="*/ 5159829 w 8229600"/>
              <a:gd name="connsiteY125" fmla="*/ 4898571 h 6244046"/>
              <a:gd name="connsiteX126" fmla="*/ 5029200 w 8229600"/>
              <a:gd name="connsiteY126" fmla="*/ 4728754 h 6244046"/>
              <a:gd name="connsiteX127" fmla="*/ 4950823 w 8229600"/>
              <a:gd name="connsiteY127" fmla="*/ 4572000 h 6244046"/>
              <a:gd name="connsiteX128" fmla="*/ 4794069 w 8229600"/>
              <a:gd name="connsiteY128" fmla="*/ 4480560 h 6244046"/>
              <a:gd name="connsiteX129" fmla="*/ 4611189 w 8229600"/>
              <a:gd name="connsiteY129" fmla="*/ 4258491 h 6244046"/>
              <a:gd name="connsiteX130" fmla="*/ 4558937 w 8229600"/>
              <a:gd name="connsiteY130" fmla="*/ 4010297 h 6244046"/>
              <a:gd name="connsiteX131" fmla="*/ 4415246 w 8229600"/>
              <a:gd name="connsiteY131" fmla="*/ 4075611 h 6244046"/>
              <a:gd name="connsiteX132" fmla="*/ 4389120 w 8229600"/>
              <a:gd name="connsiteY132" fmla="*/ 3971109 h 6244046"/>
              <a:gd name="connsiteX133" fmla="*/ 4271554 w 8229600"/>
              <a:gd name="connsiteY133" fmla="*/ 3997234 h 6244046"/>
              <a:gd name="connsiteX134" fmla="*/ 4232366 w 8229600"/>
              <a:gd name="connsiteY134" fmla="*/ 4010297 h 6244046"/>
              <a:gd name="connsiteX135" fmla="*/ 4219303 w 8229600"/>
              <a:gd name="connsiteY135" fmla="*/ 4140926 h 6244046"/>
              <a:gd name="connsiteX136" fmla="*/ 4297680 w 8229600"/>
              <a:gd name="connsiteY136" fmla="*/ 4232366 h 6244046"/>
              <a:gd name="connsiteX137" fmla="*/ 4323806 w 8229600"/>
              <a:gd name="connsiteY137" fmla="*/ 4349931 h 6244046"/>
              <a:gd name="connsiteX138" fmla="*/ 4362994 w 8229600"/>
              <a:gd name="connsiteY138" fmla="*/ 4572000 h 6244046"/>
              <a:gd name="connsiteX139" fmla="*/ 4506686 w 8229600"/>
              <a:gd name="connsiteY139" fmla="*/ 4676503 h 6244046"/>
              <a:gd name="connsiteX140" fmla="*/ 4598126 w 8229600"/>
              <a:gd name="connsiteY140" fmla="*/ 4754880 h 6244046"/>
              <a:gd name="connsiteX141" fmla="*/ 4754880 w 8229600"/>
              <a:gd name="connsiteY141" fmla="*/ 4794069 h 6244046"/>
              <a:gd name="connsiteX142" fmla="*/ 4898571 w 8229600"/>
              <a:gd name="connsiteY142" fmla="*/ 4924697 h 6244046"/>
              <a:gd name="connsiteX143" fmla="*/ 4963886 w 8229600"/>
              <a:gd name="connsiteY143" fmla="*/ 5107577 h 6244046"/>
              <a:gd name="connsiteX144" fmla="*/ 4924697 w 8229600"/>
              <a:gd name="connsiteY144" fmla="*/ 5107577 h 6244046"/>
              <a:gd name="connsiteX145" fmla="*/ 4807131 w 8229600"/>
              <a:gd name="connsiteY145" fmla="*/ 4976949 h 6244046"/>
              <a:gd name="connsiteX146" fmla="*/ 4767943 w 8229600"/>
              <a:gd name="connsiteY146" fmla="*/ 4976949 h 6244046"/>
              <a:gd name="connsiteX147" fmla="*/ 4676503 w 8229600"/>
              <a:gd name="connsiteY147" fmla="*/ 5081451 h 6244046"/>
              <a:gd name="connsiteX148" fmla="*/ 4846320 w 8229600"/>
              <a:gd name="connsiteY148" fmla="*/ 5120640 h 6244046"/>
              <a:gd name="connsiteX149" fmla="*/ 4781006 w 8229600"/>
              <a:gd name="connsiteY149" fmla="*/ 5329646 h 6244046"/>
              <a:gd name="connsiteX150" fmla="*/ 4663440 w 8229600"/>
              <a:gd name="connsiteY150" fmla="*/ 5342709 h 6244046"/>
              <a:gd name="connsiteX151" fmla="*/ 4598126 w 8229600"/>
              <a:gd name="connsiteY151" fmla="*/ 5394960 h 6244046"/>
              <a:gd name="connsiteX152" fmla="*/ 4558937 w 8229600"/>
              <a:gd name="connsiteY152" fmla="*/ 5434149 h 6244046"/>
              <a:gd name="connsiteX153" fmla="*/ 4467497 w 8229600"/>
              <a:gd name="connsiteY153" fmla="*/ 5447211 h 6244046"/>
              <a:gd name="connsiteX154" fmla="*/ 4467497 w 8229600"/>
              <a:gd name="connsiteY154" fmla="*/ 5564777 h 6244046"/>
              <a:gd name="connsiteX155" fmla="*/ 4467497 w 8229600"/>
              <a:gd name="connsiteY155" fmla="*/ 5682343 h 6244046"/>
              <a:gd name="connsiteX156" fmla="*/ 4219303 w 8229600"/>
              <a:gd name="connsiteY156" fmla="*/ 5499463 h 6244046"/>
              <a:gd name="connsiteX157" fmla="*/ 4088674 w 8229600"/>
              <a:gd name="connsiteY157" fmla="*/ 5486400 h 6244046"/>
              <a:gd name="connsiteX158" fmla="*/ 4062549 w 8229600"/>
              <a:gd name="connsiteY158" fmla="*/ 5381897 h 6244046"/>
              <a:gd name="connsiteX159" fmla="*/ 4297680 w 8229600"/>
              <a:gd name="connsiteY159" fmla="*/ 5381897 h 6244046"/>
              <a:gd name="connsiteX160" fmla="*/ 4480560 w 8229600"/>
              <a:gd name="connsiteY160" fmla="*/ 5394960 h 6244046"/>
              <a:gd name="connsiteX161" fmla="*/ 4506686 w 8229600"/>
              <a:gd name="connsiteY161" fmla="*/ 5368834 h 6244046"/>
              <a:gd name="connsiteX162" fmla="*/ 4637314 w 8229600"/>
              <a:gd name="connsiteY162" fmla="*/ 5342709 h 6244046"/>
              <a:gd name="connsiteX163" fmla="*/ 4611189 w 8229600"/>
              <a:gd name="connsiteY163" fmla="*/ 5238206 h 6244046"/>
              <a:gd name="connsiteX164" fmla="*/ 4572000 w 8229600"/>
              <a:gd name="connsiteY164" fmla="*/ 5081451 h 6244046"/>
              <a:gd name="connsiteX165" fmla="*/ 4310743 w 8229600"/>
              <a:gd name="connsiteY165" fmla="*/ 4885509 h 6244046"/>
              <a:gd name="connsiteX166" fmla="*/ 3971109 w 8229600"/>
              <a:gd name="connsiteY166" fmla="*/ 4480560 h 6244046"/>
              <a:gd name="connsiteX167" fmla="*/ 3827417 w 8229600"/>
              <a:gd name="connsiteY167" fmla="*/ 4362994 h 6244046"/>
              <a:gd name="connsiteX168" fmla="*/ 3840480 w 8229600"/>
              <a:gd name="connsiteY168" fmla="*/ 4206240 h 6244046"/>
              <a:gd name="connsiteX169" fmla="*/ 3709851 w 8229600"/>
              <a:gd name="connsiteY169" fmla="*/ 4167051 h 6244046"/>
              <a:gd name="connsiteX170" fmla="*/ 3500846 w 8229600"/>
              <a:gd name="connsiteY170" fmla="*/ 4206240 h 6244046"/>
              <a:gd name="connsiteX171" fmla="*/ 3357154 w 8229600"/>
              <a:gd name="connsiteY171" fmla="*/ 4271554 h 6244046"/>
              <a:gd name="connsiteX172" fmla="*/ 3331029 w 8229600"/>
              <a:gd name="connsiteY172" fmla="*/ 4297680 h 6244046"/>
              <a:gd name="connsiteX173" fmla="*/ 3174274 w 8229600"/>
              <a:gd name="connsiteY173" fmla="*/ 4284617 h 6244046"/>
              <a:gd name="connsiteX174" fmla="*/ 3043646 w 8229600"/>
              <a:gd name="connsiteY174" fmla="*/ 4219303 h 6244046"/>
              <a:gd name="connsiteX175" fmla="*/ 2965269 w 8229600"/>
              <a:gd name="connsiteY175" fmla="*/ 4219303 h 6244046"/>
              <a:gd name="connsiteX176" fmla="*/ 2899954 w 8229600"/>
              <a:gd name="connsiteY176" fmla="*/ 4310743 h 6244046"/>
              <a:gd name="connsiteX177" fmla="*/ 2886891 w 8229600"/>
              <a:gd name="connsiteY177" fmla="*/ 4441371 h 6244046"/>
              <a:gd name="connsiteX178" fmla="*/ 2795451 w 8229600"/>
              <a:gd name="connsiteY178" fmla="*/ 4519749 h 6244046"/>
              <a:gd name="connsiteX179" fmla="*/ 2677886 w 8229600"/>
              <a:gd name="connsiteY179" fmla="*/ 4572000 h 6244046"/>
              <a:gd name="connsiteX180" fmla="*/ 2455817 w 8229600"/>
              <a:gd name="connsiteY180" fmla="*/ 4454434 h 6244046"/>
              <a:gd name="connsiteX181" fmla="*/ 2286000 w 8229600"/>
              <a:gd name="connsiteY181" fmla="*/ 4702629 h 6244046"/>
              <a:gd name="connsiteX182" fmla="*/ 2259874 w 8229600"/>
              <a:gd name="connsiteY182" fmla="*/ 4794069 h 6244046"/>
              <a:gd name="connsiteX183" fmla="*/ 2272937 w 8229600"/>
              <a:gd name="connsiteY183" fmla="*/ 4885509 h 6244046"/>
              <a:gd name="connsiteX184" fmla="*/ 2233749 w 8229600"/>
              <a:gd name="connsiteY184" fmla="*/ 4963886 h 6244046"/>
              <a:gd name="connsiteX185" fmla="*/ 2063931 w 8229600"/>
              <a:gd name="connsiteY185" fmla="*/ 5068389 h 6244046"/>
              <a:gd name="connsiteX186" fmla="*/ 1998617 w 8229600"/>
              <a:gd name="connsiteY186" fmla="*/ 5042263 h 6244046"/>
              <a:gd name="connsiteX187" fmla="*/ 1894114 w 8229600"/>
              <a:gd name="connsiteY187" fmla="*/ 5251269 h 6244046"/>
              <a:gd name="connsiteX188" fmla="*/ 1632857 w 8229600"/>
              <a:gd name="connsiteY188" fmla="*/ 5146766 h 6244046"/>
              <a:gd name="connsiteX189" fmla="*/ 1436914 w 8229600"/>
              <a:gd name="connsiteY189" fmla="*/ 5146766 h 6244046"/>
              <a:gd name="connsiteX190" fmla="*/ 1371600 w 8229600"/>
              <a:gd name="connsiteY190" fmla="*/ 5107577 h 6244046"/>
              <a:gd name="connsiteX191" fmla="*/ 1293223 w 8229600"/>
              <a:gd name="connsiteY191" fmla="*/ 5120640 h 6244046"/>
              <a:gd name="connsiteX192" fmla="*/ 1293223 w 8229600"/>
              <a:gd name="connsiteY192" fmla="*/ 4990011 h 6244046"/>
              <a:gd name="connsiteX193" fmla="*/ 1227909 w 8229600"/>
              <a:gd name="connsiteY193" fmla="*/ 4846320 h 6244046"/>
              <a:gd name="connsiteX194" fmla="*/ 992777 w 8229600"/>
              <a:gd name="connsiteY194" fmla="*/ 4898571 h 6244046"/>
              <a:gd name="connsiteX195" fmla="*/ 1058091 w 8229600"/>
              <a:gd name="connsiteY195" fmla="*/ 4650377 h 6244046"/>
              <a:gd name="connsiteX196" fmla="*/ 992777 w 8229600"/>
              <a:gd name="connsiteY196" fmla="*/ 4585063 h 6244046"/>
              <a:gd name="connsiteX197" fmla="*/ 1267097 w 8229600"/>
              <a:gd name="connsiteY197" fmla="*/ 3853543 h 6244046"/>
              <a:gd name="connsiteX198" fmla="*/ 1306286 w 8229600"/>
              <a:gd name="connsiteY198" fmla="*/ 3657600 h 6244046"/>
              <a:gd name="connsiteX199" fmla="*/ 1724297 w 8229600"/>
              <a:gd name="connsiteY199" fmla="*/ 3827417 h 6244046"/>
              <a:gd name="connsiteX200" fmla="*/ 1959429 w 8229600"/>
              <a:gd name="connsiteY200" fmla="*/ 3879669 h 6244046"/>
              <a:gd name="connsiteX201" fmla="*/ 2116183 w 8229600"/>
              <a:gd name="connsiteY201" fmla="*/ 3984171 h 6244046"/>
              <a:gd name="connsiteX202" fmla="*/ 2364377 w 8229600"/>
              <a:gd name="connsiteY202" fmla="*/ 3971109 h 6244046"/>
              <a:gd name="connsiteX203" fmla="*/ 2468880 w 8229600"/>
              <a:gd name="connsiteY203" fmla="*/ 3631474 h 6244046"/>
              <a:gd name="connsiteX204" fmla="*/ 2390503 w 8229600"/>
              <a:gd name="connsiteY204" fmla="*/ 3331029 h 6244046"/>
              <a:gd name="connsiteX205" fmla="*/ 2299063 w 8229600"/>
              <a:gd name="connsiteY205" fmla="*/ 3213463 h 6244046"/>
              <a:gd name="connsiteX206" fmla="*/ 2103120 w 8229600"/>
              <a:gd name="connsiteY206" fmla="*/ 3030583 h 6244046"/>
              <a:gd name="connsiteX207" fmla="*/ 2286000 w 8229600"/>
              <a:gd name="connsiteY207" fmla="*/ 2886891 h 6244046"/>
              <a:gd name="connsiteX208" fmla="*/ 2481943 w 8229600"/>
              <a:gd name="connsiteY208" fmla="*/ 3043646 h 6244046"/>
              <a:gd name="connsiteX209" fmla="*/ 2612571 w 8229600"/>
              <a:gd name="connsiteY209" fmla="*/ 3017520 h 6244046"/>
              <a:gd name="connsiteX210" fmla="*/ 2495006 w 8229600"/>
              <a:gd name="connsiteY210" fmla="*/ 2860766 h 6244046"/>
              <a:gd name="connsiteX211" fmla="*/ 2651760 w 8229600"/>
              <a:gd name="connsiteY211" fmla="*/ 2860766 h 6244046"/>
              <a:gd name="connsiteX212" fmla="*/ 2717074 w 8229600"/>
              <a:gd name="connsiteY212" fmla="*/ 2926080 h 6244046"/>
              <a:gd name="connsiteX213" fmla="*/ 2913017 w 8229600"/>
              <a:gd name="connsiteY213" fmla="*/ 2926080 h 6244046"/>
              <a:gd name="connsiteX214" fmla="*/ 3069771 w 8229600"/>
              <a:gd name="connsiteY214" fmla="*/ 2821577 h 6244046"/>
              <a:gd name="connsiteX215" fmla="*/ 3135086 w 8229600"/>
              <a:gd name="connsiteY215" fmla="*/ 2677886 h 6244046"/>
              <a:gd name="connsiteX216" fmla="*/ 3239589 w 8229600"/>
              <a:gd name="connsiteY216" fmla="*/ 2638697 h 6244046"/>
              <a:gd name="connsiteX217" fmla="*/ 3409406 w 8229600"/>
              <a:gd name="connsiteY217" fmla="*/ 2599509 h 6244046"/>
              <a:gd name="connsiteX218" fmla="*/ 3579223 w 8229600"/>
              <a:gd name="connsiteY218" fmla="*/ 2403566 h 6244046"/>
              <a:gd name="connsiteX219" fmla="*/ 3696789 w 8229600"/>
              <a:gd name="connsiteY219" fmla="*/ 2351314 h 6244046"/>
              <a:gd name="connsiteX220" fmla="*/ 3905794 w 8229600"/>
              <a:gd name="connsiteY220" fmla="*/ 2338251 h 6244046"/>
              <a:gd name="connsiteX221" fmla="*/ 3918857 w 8229600"/>
              <a:gd name="connsiteY221" fmla="*/ 2194560 h 6244046"/>
              <a:gd name="connsiteX222" fmla="*/ 3997234 w 8229600"/>
              <a:gd name="connsiteY222" fmla="*/ 1972491 h 6244046"/>
              <a:gd name="connsiteX223" fmla="*/ 3944983 w 8229600"/>
              <a:gd name="connsiteY223" fmla="*/ 1881051 h 6244046"/>
              <a:gd name="connsiteX224" fmla="*/ 4010297 w 8229600"/>
              <a:gd name="connsiteY224" fmla="*/ 1724297 h 6244046"/>
              <a:gd name="connsiteX225" fmla="*/ 4245429 w 8229600"/>
              <a:gd name="connsiteY225" fmla="*/ 1672046 h 6244046"/>
              <a:gd name="connsiteX226" fmla="*/ 4206240 w 8229600"/>
              <a:gd name="connsiteY226" fmla="*/ 1828800 h 6244046"/>
              <a:gd name="connsiteX227" fmla="*/ 4127863 w 8229600"/>
              <a:gd name="connsiteY227" fmla="*/ 1959429 h 6244046"/>
              <a:gd name="connsiteX228" fmla="*/ 4062549 w 8229600"/>
              <a:gd name="connsiteY228" fmla="*/ 2090057 h 6244046"/>
              <a:gd name="connsiteX229" fmla="*/ 4127863 w 8229600"/>
              <a:gd name="connsiteY229" fmla="*/ 2312126 h 6244046"/>
              <a:gd name="connsiteX230" fmla="*/ 4206240 w 8229600"/>
              <a:gd name="connsiteY230" fmla="*/ 2325189 h 6244046"/>
              <a:gd name="connsiteX231" fmla="*/ 4349931 w 8229600"/>
              <a:gd name="connsiteY231" fmla="*/ 2272937 h 6244046"/>
              <a:gd name="connsiteX232" fmla="*/ 4480560 w 8229600"/>
              <a:gd name="connsiteY232" fmla="*/ 2312126 h 6244046"/>
              <a:gd name="connsiteX233" fmla="*/ 4480560 w 8229600"/>
              <a:gd name="connsiteY233" fmla="*/ 2312126 h 6244046"/>
              <a:gd name="connsiteX234" fmla="*/ 4611189 w 8229600"/>
              <a:gd name="connsiteY234" fmla="*/ 2364377 h 6244046"/>
              <a:gd name="connsiteX235" fmla="*/ 4715691 w 8229600"/>
              <a:gd name="connsiteY235" fmla="*/ 2377440 h 6244046"/>
              <a:gd name="connsiteX236" fmla="*/ 4950823 w 8229600"/>
              <a:gd name="connsiteY236" fmla="*/ 2233749 h 6244046"/>
              <a:gd name="connsiteX237" fmla="*/ 5094514 w 8229600"/>
              <a:gd name="connsiteY237" fmla="*/ 2325189 h 6244046"/>
              <a:gd name="connsiteX238" fmla="*/ 5199017 w 8229600"/>
              <a:gd name="connsiteY238" fmla="*/ 2325189 h 6244046"/>
              <a:gd name="connsiteX239" fmla="*/ 5290457 w 8229600"/>
              <a:gd name="connsiteY239" fmla="*/ 2155371 h 6244046"/>
              <a:gd name="connsiteX240" fmla="*/ 5303520 w 8229600"/>
              <a:gd name="connsiteY240" fmla="*/ 1920240 h 6244046"/>
              <a:gd name="connsiteX241" fmla="*/ 5368834 w 8229600"/>
              <a:gd name="connsiteY241" fmla="*/ 1763486 h 6244046"/>
              <a:gd name="connsiteX242" fmla="*/ 5434149 w 8229600"/>
              <a:gd name="connsiteY242" fmla="*/ 1763486 h 6244046"/>
              <a:gd name="connsiteX243" fmla="*/ 5656217 w 8229600"/>
              <a:gd name="connsiteY243" fmla="*/ 1815737 h 6244046"/>
              <a:gd name="connsiteX244" fmla="*/ 5603966 w 8229600"/>
              <a:gd name="connsiteY244" fmla="*/ 1632857 h 6244046"/>
              <a:gd name="connsiteX245" fmla="*/ 5590903 w 8229600"/>
              <a:gd name="connsiteY245" fmla="*/ 1528354 h 6244046"/>
              <a:gd name="connsiteX246" fmla="*/ 5499463 w 8229600"/>
              <a:gd name="connsiteY246" fmla="*/ 1489166 h 6244046"/>
              <a:gd name="connsiteX247" fmla="*/ 5630091 w 8229600"/>
              <a:gd name="connsiteY247" fmla="*/ 1358537 h 6244046"/>
              <a:gd name="connsiteX248" fmla="*/ 5904411 w 8229600"/>
              <a:gd name="connsiteY248" fmla="*/ 1371600 h 6244046"/>
              <a:gd name="connsiteX249" fmla="*/ 6100354 w 8229600"/>
              <a:gd name="connsiteY249" fmla="*/ 1240971 h 6244046"/>
              <a:gd name="connsiteX250" fmla="*/ 5917474 w 8229600"/>
              <a:gd name="connsiteY250" fmla="*/ 1123406 h 6244046"/>
              <a:gd name="connsiteX251" fmla="*/ 5564777 w 8229600"/>
              <a:gd name="connsiteY251" fmla="*/ 1214846 h 6244046"/>
              <a:gd name="connsiteX252" fmla="*/ 5447211 w 8229600"/>
              <a:gd name="connsiteY252" fmla="*/ 1214846 h 6244046"/>
              <a:gd name="connsiteX253" fmla="*/ 5342709 w 8229600"/>
              <a:gd name="connsiteY253" fmla="*/ 1110343 h 6244046"/>
              <a:gd name="connsiteX254" fmla="*/ 5277394 w 8229600"/>
              <a:gd name="connsiteY254" fmla="*/ 862149 h 6244046"/>
              <a:gd name="connsiteX255" fmla="*/ 5329646 w 8229600"/>
              <a:gd name="connsiteY255" fmla="*/ 640080 h 6244046"/>
              <a:gd name="connsiteX256" fmla="*/ 5499463 w 8229600"/>
              <a:gd name="connsiteY256" fmla="*/ 483326 h 6244046"/>
              <a:gd name="connsiteX257" fmla="*/ 5617029 w 8229600"/>
              <a:gd name="connsiteY257" fmla="*/ 365760 h 6244046"/>
              <a:gd name="connsiteX258" fmla="*/ 5617029 w 8229600"/>
              <a:gd name="connsiteY258" fmla="*/ 235131 h 6244046"/>
              <a:gd name="connsiteX259" fmla="*/ 5434149 w 8229600"/>
              <a:gd name="connsiteY259" fmla="*/ 195943 h 6244046"/>
              <a:gd name="connsiteX260" fmla="*/ 5329646 w 8229600"/>
              <a:gd name="connsiteY260" fmla="*/ 339634 h 6244046"/>
              <a:gd name="connsiteX261" fmla="*/ 5172891 w 8229600"/>
              <a:gd name="connsiteY261" fmla="*/ 613954 h 6244046"/>
              <a:gd name="connsiteX262" fmla="*/ 4990011 w 8229600"/>
              <a:gd name="connsiteY262" fmla="*/ 731520 h 6244046"/>
              <a:gd name="connsiteX263" fmla="*/ 4911634 w 8229600"/>
              <a:gd name="connsiteY263" fmla="*/ 914400 h 6244046"/>
              <a:gd name="connsiteX264" fmla="*/ 4911634 w 8229600"/>
              <a:gd name="connsiteY264" fmla="*/ 1149531 h 6244046"/>
              <a:gd name="connsiteX265" fmla="*/ 5094514 w 8229600"/>
              <a:gd name="connsiteY265" fmla="*/ 1227909 h 6244046"/>
              <a:gd name="connsiteX266" fmla="*/ 5094514 w 8229600"/>
              <a:gd name="connsiteY266" fmla="*/ 1515291 h 6244046"/>
              <a:gd name="connsiteX267" fmla="*/ 5042263 w 8229600"/>
              <a:gd name="connsiteY267" fmla="*/ 1410789 h 6244046"/>
              <a:gd name="connsiteX268" fmla="*/ 4924697 w 8229600"/>
              <a:gd name="connsiteY268" fmla="*/ 1489166 h 6244046"/>
              <a:gd name="connsiteX269" fmla="*/ 4885509 w 8229600"/>
              <a:gd name="connsiteY269" fmla="*/ 1606731 h 6244046"/>
              <a:gd name="connsiteX270" fmla="*/ 4872446 w 8229600"/>
              <a:gd name="connsiteY270" fmla="*/ 1789611 h 6244046"/>
              <a:gd name="connsiteX271" fmla="*/ 4820194 w 8229600"/>
              <a:gd name="connsiteY271" fmla="*/ 1959429 h 6244046"/>
              <a:gd name="connsiteX272" fmla="*/ 4663440 w 8229600"/>
              <a:gd name="connsiteY272" fmla="*/ 1998617 h 6244046"/>
              <a:gd name="connsiteX273" fmla="*/ 4558937 w 8229600"/>
              <a:gd name="connsiteY273" fmla="*/ 2024743 h 6244046"/>
              <a:gd name="connsiteX274" fmla="*/ 4558937 w 8229600"/>
              <a:gd name="connsiteY274" fmla="*/ 2207623 h 6244046"/>
              <a:gd name="connsiteX275" fmla="*/ 4598126 w 8229600"/>
              <a:gd name="connsiteY275" fmla="*/ 2194560 h 6244046"/>
              <a:gd name="connsiteX276" fmla="*/ 4441371 w 8229600"/>
              <a:gd name="connsiteY276" fmla="*/ 2155371 h 6244046"/>
              <a:gd name="connsiteX277" fmla="*/ 4402183 w 8229600"/>
              <a:gd name="connsiteY277" fmla="*/ 1907177 h 6244046"/>
              <a:gd name="connsiteX278" fmla="*/ 4428309 w 8229600"/>
              <a:gd name="connsiteY278" fmla="*/ 1959429 h 6244046"/>
              <a:gd name="connsiteX279" fmla="*/ 4349931 w 8229600"/>
              <a:gd name="connsiteY279" fmla="*/ 1515291 h 6244046"/>
              <a:gd name="connsiteX280" fmla="*/ 4284617 w 8229600"/>
              <a:gd name="connsiteY280" fmla="*/ 1175657 h 6244046"/>
              <a:gd name="connsiteX281" fmla="*/ 4153989 w 8229600"/>
              <a:gd name="connsiteY281" fmla="*/ 1371600 h 6244046"/>
              <a:gd name="connsiteX282" fmla="*/ 4023360 w 8229600"/>
              <a:gd name="connsiteY282" fmla="*/ 1476103 h 6244046"/>
              <a:gd name="connsiteX283" fmla="*/ 3866606 w 8229600"/>
              <a:gd name="connsiteY283" fmla="*/ 1554480 h 6244046"/>
              <a:gd name="connsiteX284" fmla="*/ 3788229 w 8229600"/>
              <a:gd name="connsiteY284" fmla="*/ 1436914 h 6244046"/>
              <a:gd name="connsiteX285" fmla="*/ 3814354 w 8229600"/>
              <a:gd name="connsiteY285" fmla="*/ 1227909 h 6244046"/>
              <a:gd name="connsiteX286" fmla="*/ 3866606 w 8229600"/>
              <a:gd name="connsiteY286" fmla="*/ 1175657 h 6244046"/>
              <a:gd name="connsiteX287" fmla="*/ 4010297 w 8229600"/>
              <a:gd name="connsiteY287" fmla="*/ 1045029 h 6244046"/>
              <a:gd name="connsiteX288" fmla="*/ 3866606 w 8229600"/>
              <a:gd name="connsiteY288" fmla="*/ 1084217 h 6244046"/>
              <a:gd name="connsiteX289" fmla="*/ 3801291 w 8229600"/>
              <a:gd name="connsiteY289" fmla="*/ 1005840 h 6244046"/>
              <a:gd name="connsiteX290" fmla="*/ 3984171 w 8229600"/>
              <a:gd name="connsiteY290" fmla="*/ 953589 h 6244046"/>
              <a:gd name="connsiteX291" fmla="*/ 3801291 w 8229600"/>
              <a:gd name="connsiteY291" fmla="*/ 888274 h 6244046"/>
              <a:gd name="connsiteX292" fmla="*/ 3892731 w 8229600"/>
              <a:gd name="connsiteY292" fmla="*/ 744583 h 6244046"/>
              <a:gd name="connsiteX293" fmla="*/ 3984171 w 8229600"/>
              <a:gd name="connsiteY293" fmla="*/ 653143 h 6244046"/>
              <a:gd name="connsiteX294" fmla="*/ 4167051 w 8229600"/>
              <a:gd name="connsiteY294" fmla="*/ 561703 h 6244046"/>
              <a:gd name="connsiteX295" fmla="*/ 4362994 w 8229600"/>
              <a:gd name="connsiteY295" fmla="*/ 548640 h 6244046"/>
              <a:gd name="connsiteX296" fmla="*/ 4402183 w 8229600"/>
              <a:gd name="connsiteY296" fmla="*/ 561703 h 6244046"/>
              <a:gd name="connsiteX297" fmla="*/ 4572000 w 8229600"/>
              <a:gd name="connsiteY297" fmla="*/ 483326 h 6244046"/>
              <a:gd name="connsiteX298" fmla="*/ 4271554 w 8229600"/>
              <a:gd name="connsiteY298" fmla="*/ 496389 h 6244046"/>
              <a:gd name="connsiteX299" fmla="*/ 4480560 w 8229600"/>
              <a:gd name="connsiteY299" fmla="*/ 326571 h 6244046"/>
              <a:gd name="connsiteX300" fmla="*/ 4650377 w 8229600"/>
              <a:gd name="connsiteY300" fmla="*/ 235131 h 6244046"/>
              <a:gd name="connsiteX301" fmla="*/ 4676503 w 8229600"/>
              <a:gd name="connsiteY301" fmla="*/ 0 h 624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</a:cxnLst>
            <a:rect l="l" t="t" r="r" b="b"/>
            <a:pathLst>
              <a:path w="8229600" h="6244046">
                <a:moveTo>
                  <a:pt x="4676503" y="0"/>
                </a:moveTo>
                <a:lnTo>
                  <a:pt x="26126" y="26126"/>
                </a:lnTo>
                <a:lnTo>
                  <a:pt x="0" y="6244046"/>
                </a:lnTo>
                <a:lnTo>
                  <a:pt x="248194" y="6244046"/>
                </a:lnTo>
                <a:lnTo>
                  <a:pt x="313509" y="6139543"/>
                </a:lnTo>
                <a:lnTo>
                  <a:pt x="365760" y="6100354"/>
                </a:lnTo>
                <a:lnTo>
                  <a:pt x="365760" y="6048103"/>
                </a:lnTo>
                <a:lnTo>
                  <a:pt x="431074" y="5904411"/>
                </a:lnTo>
                <a:lnTo>
                  <a:pt x="509451" y="5812971"/>
                </a:lnTo>
                <a:lnTo>
                  <a:pt x="613954" y="5721531"/>
                </a:lnTo>
                <a:lnTo>
                  <a:pt x="783771" y="5564777"/>
                </a:lnTo>
                <a:lnTo>
                  <a:pt x="992777" y="5564777"/>
                </a:lnTo>
                <a:lnTo>
                  <a:pt x="927463" y="5551714"/>
                </a:lnTo>
                <a:lnTo>
                  <a:pt x="1149531" y="5447211"/>
                </a:lnTo>
                <a:lnTo>
                  <a:pt x="1162594" y="5355771"/>
                </a:lnTo>
                <a:lnTo>
                  <a:pt x="1240971" y="5212080"/>
                </a:lnTo>
                <a:lnTo>
                  <a:pt x="1293223" y="5212080"/>
                </a:lnTo>
                <a:lnTo>
                  <a:pt x="1384663" y="5329646"/>
                </a:lnTo>
                <a:lnTo>
                  <a:pt x="1541417" y="5408023"/>
                </a:lnTo>
                <a:lnTo>
                  <a:pt x="1815737" y="5473337"/>
                </a:lnTo>
                <a:lnTo>
                  <a:pt x="1985554" y="5473337"/>
                </a:lnTo>
                <a:lnTo>
                  <a:pt x="2155371" y="5447211"/>
                </a:lnTo>
                <a:lnTo>
                  <a:pt x="2351314" y="5408023"/>
                </a:lnTo>
                <a:lnTo>
                  <a:pt x="3122023" y="5434149"/>
                </a:lnTo>
                <a:lnTo>
                  <a:pt x="3317966" y="5460274"/>
                </a:lnTo>
                <a:lnTo>
                  <a:pt x="3487783" y="5564777"/>
                </a:lnTo>
                <a:lnTo>
                  <a:pt x="3657600" y="5473337"/>
                </a:lnTo>
                <a:lnTo>
                  <a:pt x="3775166" y="5525589"/>
                </a:lnTo>
                <a:lnTo>
                  <a:pt x="3866606" y="5643154"/>
                </a:lnTo>
                <a:lnTo>
                  <a:pt x="3788229" y="5721531"/>
                </a:lnTo>
                <a:lnTo>
                  <a:pt x="3840480" y="5865223"/>
                </a:lnTo>
                <a:lnTo>
                  <a:pt x="3722914" y="6008914"/>
                </a:lnTo>
                <a:lnTo>
                  <a:pt x="3631474" y="6100354"/>
                </a:lnTo>
                <a:lnTo>
                  <a:pt x="3801291" y="6178731"/>
                </a:lnTo>
                <a:lnTo>
                  <a:pt x="3853543" y="6230983"/>
                </a:lnTo>
                <a:lnTo>
                  <a:pt x="7628709" y="6217920"/>
                </a:lnTo>
                <a:lnTo>
                  <a:pt x="7628709" y="6035040"/>
                </a:lnTo>
                <a:lnTo>
                  <a:pt x="7759337" y="5773783"/>
                </a:lnTo>
                <a:lnTo>
                  <a:pt x="7628709" y="5590903"/>
                </a:lnTo>
                <a:lnTo>
                  <a:pt x="7694023" y="5342709"/>
                </a:lnTo>
                <a:lnTo>
                  <a:pt x="7498080" y="5538651"/>
                </a:lnTo>
                <a:lnTo>
                  <a:pt x="7419703" y="5525589"/>
                </a:lnTo>
                <a:lnTo>
                  <a:pt x="7302137" y="5643154"/>
                </a:lnTo>
                <a:lnTo>
                  <a:pt x="7158446" y="5656217"/>
                </a:lnTo>
                <a:lnTo>
                  <a:pt x="7027817" y="5590903"/>
                </a:lnTo>
                <a:lnTo>
                  <a:pt x="6936377" y="5551714"/>
                </a:lnTo>
                <a:lnTo>
                  <a:pt x="6818811" y="5499463"/>
                </a:lnTo>
                <a:lnTo>
                  <a:pt x="6766560" y="5590903"/>
                </a:lnTo>
                <a:lnTo>
                  <a:pt x="6701246" y="5708469"/>
                </a:lnTo>
                <a:lnTo>
                  <a:pt x="6583680" y="5695406"/>
                </a:lnTo>
                <a:lnTo>
                  <a:pt x="6570617" y="5617029"/>
                </a:lnTo>
                <a:lnTo>
                  <a:pt x="6492240" y="5617029"/>
                </a:lnTo>
                <a:lnTo>
                  <a:pt x="6348549" y="5590903"/>
                </a:lnTo>
                <a:lnTo>
                  <a:pt x="6439989" y="5447211"/>
                </a:lnTo>
                <a:lnTo>
                  <a:pt x="6322423" y="5355771"/>
                </a:lnTo>
                <a:lnTo>
                  <a:pt x="6257109" y="5290457"/>
                </a:lnTo>
                <a:lnTo>
                  <a:pt x="6230983" y="5172891"/>
                </a:lnTo>
                <a:lnTo>
                  <a:pt x="6113417" y="5133703"/>
                </a:lnTo>
                <a:lnTo>
                  <a:pt x="6074229" y="5055326"/>
                </a:lnTo>
                <a:lnTo>
                  <a:pt x="6374674" y="4898571"/>
                </a:lnTo>
                <a:lnTo>
                  <a:pt x="6622869" y="4885509"/>
                </a:lnTo>
                <a:lnTo>
                  <a:pt x="6648994" y="4702629"/>
                </a:lnTo>
                <a:lnTo>
                  <a:pt x="6923314" y="4663440"/>
                </a:lnTo>
                <a:lnTo>
                  <a:pt x="7132320" y="4506686"/>
                </a:lnTo>
                <a:lnTo>
                  <a:pt x="7302137" y="4493623"/>
                </a:lnTo>
                <a:lnTo>
                  <a:pt x="7563394" y="4506686"/>
                </a:lnTo>
                <a:lnTo>
                  <a:pt x="7524206" y="4532811"/>
                </a:lnTo>
                <a:lnTo>
                  <a:pt x="7785463" y="4519749"/>
                </a:lnTo>
                <a:lnTo>
                  <a:pt x="8020594" y="4467497"/>
                </a:lnTo>
                <a:lnTo>
                  <a:pt x="8216537" y="4428309"/>
                </a:lnTo>
                <a:lnTo>
                  <a:pt x="8229600" y="4271554"/>
                </a:lnTo>
                <a:lnTo>
                  <a:pt x="8112034" y="4114800"/>
                </a:lnTo>
                <a:lnTo>
                  <a:pt x="7929154" y="3931920"/>
                </a:lnTo>
                <a:lnTo>
                  <a:pt x="7628709" y="3879669"/>
                </a:lnTo>
                <a:lnTo>
                  <a:pt x="7550331" y="3827417"/>
                </a:lnTo>
                <a:lnTo>
                  <a:pt x="7537269" y="3827417"/>
                </a:lnTo>
                <a:lnTo>
                  <a:pt x="7576457" y="3735977"/>
                </a:lnTo>
                <a:lnTo>
                  <a:pt x="7615646" y="3631474"/>
                </a:lnTo>
                <a:lnTo>
                  <a:pt x="7628709" y="3592286"/>
                </a:lnTo>
                <a:lnTo>
                  <a:pt x="7576457" y="3540034"/>
                </a:lnTo>
                <a:lnTo>
                  <a:pt x="7654834" y="3304903"/>
                </a:lnTo>
                <a:lnTo>
                  <a:pt x="7171509" y="3644537"/>
                </a:lnTo>
                <a:lnTo>
                  <a:pt x="7145383" y="3735977"/>
                </a:lnTo>
                <a:lnTo>
                  <a:pt x="7210697" y="3788229"/>
                </a:lnTo>
                <a:lnTo>
                  <a:pt x="7367451" y="3788229"/>
                </a:lnTo>
                <a:lnTo>
                  <a:pt x="7419703" y="3827417"/>
                </a:lnTo>
                <a:lnTo>
                  <a:pt x="7289074" y="3931920"/>
                </a:lnTo>
                <a:lnTo>
                  <a:pt x="7106194" y="4036423"/>
                </a:lnTo>
                <a:lnTo>
                  <a:pt x="7040880" y="3931920"/>
                </a:lnTo>
                <a:lnTo>
                  <a:pt x="6871063" y="3931920"/>
                </a:lnTo>
                <a:lnTo>
                  <a:pt x="6858000" y="3866606"/>
                </a:lnTo>
                <a:lnTo>
                  <a:pt x="7001691" y="3775166"/>
                </a:lnTo>
                <a:lnTo>
                  <a:pt x="6923314" y="3696789"/>
                </a:lnTo>
                <a:lnTo>
                  <a:pt x="6844937" y="3696789"/>
                </a:lnTo>
                <a:lnTo>
                  <a:pt x="6622869" y="3657600"/>
                </a:lnTo>
                <a:lnTo>
                  <a:pt x="6544491" y="3866606"/>
                </a:lnTo>
                <a:lnTo>
                  <a:pt x="6426926" y="4101737"/>
                </a:lnTo>
                <a:lnTo>
                  <a:pt x="6361611" y="4232366"/>
                </a:lnTo>
                <a:lnTo>
                  <a:pt x="6335486" y="4389120"/>
                </a:lnTo>
                <a:lnTo>
                  <a:pt x="6217920" y="4454434"/>
                </a:lnTo>
                <a:lnTo>
                  <a:pt x="6204857" y="4545874"/>
                </a:lnTo>
                <a:lnTo>
                  <a:pt x="6309360" y="4598126"/>
                </a:lnTo>
                <a:lnTo>
                  <a:pt x="6570617" y="4663440"/>
                </a:lnTo>
                <a:lnTo>
                  <a:pt x="6531429" y="4833257"/>
                </a:lnTo>
                <a:lnTo>
                  <a:pt x="6309360" y="4833257"/>
                </a:lnTo>
                <a:lnTo>
                  <a:pt x="6126480" y="4911634"/>
                </a:lnTo>
                <a:lnTo>
                  <a:pt x="5995851" y="4872446"/>
                </a:lnTo>
                <a:lnTo>
                  <a:pt x="5734594" y="4898571"/>
                </a:lnTo>
                <a:lnTo>
                  <a:pt x="5773783" y="5055326"/>
                </a:lnTo>
                <a:lnTo>
                  <a:pt x="5538651" y="4990011"/>
                </a:lnTo>
                <a:lnTo>
                  <a:pt x="5590903" y="5146766"/>
                </a:lnTo>
                <a:lnTo>
                  <a:pt x="5656217" y="5225143"/>
                </a:lnTo>
                <a:lnTo>
                  <a:pt x="5826034" y="5368834"/>
                </a:lnTo>
                <a:lnTo>
                  <a:pt x="5812971" y="5590903"/>
                </a:lnTo>
                <a:lnTo>
                  <a:pt x="5669280" y="5512526"/>
                </a:lnTo>
                <a:lnTo>
                  <a:pt x="5603966" y="5617029"/>
                </a:lnTo>
                <a:lnTo>
                  <a:pt x="5603966" y="5682343"/>
                </a:lnTo>
                <a:lnTo>
                  <a:pt x="5499463" y="5682343"/>
                </a:lnTo>
                <a:lnTo>
                  <a:pt x="5408023" y="5590903"/>
                </a:lnTo>
                <a:lnTo>
                  <a:pt x="5355771" y="5460274"/>
                </a:lnTo>
                <a:lnTo>
                  <a:pt x="5590903" y="5460274"/>
                </a:lnTo>
                <a:lnTo>
                  <a:pt x="5551714" y="5316583"/>
                </a:lnTo>
                <a:lnTo>
                  <a:pt x="5368834" y="5381897"/>
                </a:lnTo>
                <a:lnTo>
                  <a:pt x="5290457" y="5199017"/>
                </a:lnTo>
                <a:lnTo>
                  <a:pt x="5146766" y="5055326"/>
                </a:lnTo>
                <a:lnTo>
                  <a:pt x="5159829" y="4898571"/>
                </a:lnTo>
                <a:lnTo>
                  <a:pt x="5029200" y="4728754"/>
                </a:lnTo>
                <a:lnTo>
                  <a:pt x="4950823" y="4572000"/>
                </a:lnTo>
                <a:lnTo>
                  <a:pt x="4794069" y="4480560"/>
                </a:lnTo>
                <a:lnTo>
                  <a:pt x="4611189" y="4258491"/>
                </a:lnTo>
                <a:lnTo>
                  <a:pt x="4558937" y="4010297"/>
                </a:lnTo>
                <a:lnTo>
                  <a:pt x="4415246" y="4075611"/>
                </a:lnTo>
                <a:lnTo>
                  <a:pt x="4389120" y="3971109"/>
                </a:lnTo>
                <a:lnTo>
                  <a:pt x="4271554" y="3997234"/>
                </a:lnTo>
                <a:lnTo>
                  <a:pt x="4232366" y="4010297"/>
                </a:lnTo>
                <a:lnTo>
                  <a:pt x="4219303" y="4140926"/>
                </a:lnTo>
                <a:lnTo>
                  <a:pt x="4297680" y="4232366"/>
                </a:lnTo>
                <a:lnTo>
                  <a:pt x="4323806" y="4349931"/>
                </a:lnTo>
                <a:lnTo>
                  <a:pt x="4362994" y="4572000"/>
                </a:lnTo>
                <a:lnTo>
                  <a:pt x="4506686" y="4676503"/>
                </a:lnTo>
                <a:lnTo>
                  <a:pt x="4598126" y="4754880"/>
                </a:lnTo>
                <a:lnTo>
                  <a:pt x="4754880" y="4794069"/>
                </a:lnTo>
                <a:lnTo>
                  <a:pt x="4898571" y="4924697"/>
                </a:lnTo>
                <a:lnTo>
                  <a:pt x="4963886" y="5107577"/>
                </a:lnTo>
                <a:lnTo>
                  <a:pt x="4924697" y="5107577"/>
                </a:lnTo>
                <a:lnTo>
                  <a:pt x="4807131" y="4976949"/>
                </a:lnTo>
                <a:lnTo>
                  <a:pt x="4767943" y="4976949"/>
                </a:lnTo>
                <a:lnTo>
                  <a:pt x="4676503" y="5081451"/>
                </a:lnTo>
                <a:lnTo>
                  <a:pt x="4846320" y="5120640"/>
                </a:lnTo>
                <a:lnTo>
                  <a:pt x="4781006" y="5329646"/>
                </a:lnTo>
                <a:lnTo>
                  <a:pt x="4663440" y="5342709"/>
                </a:lnTo>
                <a:lnTo>
                  <a:pt x="4598126" y="5394960"/>
                </a:lnTo>
                <a:lnTo>
                  <a:pt x="4558937" y="5434149"/>
                </a:lnTo>
                <a:lnTo>
                  <a:pt x="4467497" y="5447211"/>
                </a:lnTo>
                <a:lnTo>
                  <a:pt x="4467497" y="5564777"/>
                </a:lnTo>
                <a:lnTo>
                  <a:pt x="4467497" y="5682343"/>
                </a:lnTo>
                <a:lnTo>
                  <a:pt x="4219303" y="5499463"/>
                </a:lnTo>
                <a:lnTo>
                  <a:pt x="4088674" y="5486400"/>
                </a:lnTo>
                <a:lnTo>
                  <a:pt x="4062549" y="5381897"/>
                </a:lnTo>
                <a:lnTo>
                  <a:pt x="4297680" y="5381897"/>
                </a:lnTo>
                <a:lnTo>
                  <a:pt x="4480560" y="5394960"/>
                </a:lnTo>
                <a:lnTo>
                  <a:pt x="4506686" y="5368834"/>
                </a:lnTo>
                <a:lnTo>
                  <a:pt x="4637314" y="5342709"/>
                </a:lnTo>
                <a:lnTo>
                  <a:pt x="4611189" y="5238206"/>
                </a:lnTo>
                <a:lnTo>
                  <a:pt x="4572000" y="5081451"/>
                </a:lnTo>
                <a:lnTo>
                  <a:pt x="4310743" y="4885509"/>
                </a:lnTo>
                <a:lnTo>
                  <a:pt x="3971109" y="4480560"/>
                </a:lnTo>
                <a:lnTo>
                  <a:pt x="3827417" y="4362994"/>
                </a:lnTo>
                <a:lnTo>
                  <a:pt x="3840480" y="4206240"/>
                </a:lnTo>
                <a:lnTo>
                  <a:pt x="3709851" y="4167051"/>
                </a:lnTo>
                <a:lnTo>
                  <a:pt x="3500846" y="4206240"/>
                </a:lnTo>
                <a:lnTo>
                  <a:pt x="3357154" y="4271554"/>
                </a:lnTo>
                <a:lnTo>
                  <a:pt x="3331029" y="4297680"/>
                </a:lnTo>
                <a:lnTo>
                  <a:pt x="3174274" y="4284617"/>
                </a:lnTo>
                <a:lnTo>
                  <a:pt x="3043646" y="4219303"/>
                </a:lnTo>
                <a:lnTo>
                  <a:pt x="2965269" y="4219303"/>
                </a:lnTo>
                <a:lnTo>
                  <a:pt x="2899954" y="4310743"/>
                </a:lnTo>
                <a:lnTo>
                  <a:pt x="2886891" y="4441371"/>
                </a:lnTo>
                <a:lnTo>
                  <a:pt x="2795451" y="4519749"/>
                </a:lnTo>
                <a:lnTo>
                  <a:pt x="2677886" y="4572000"/>
                </a:lnTo>
                <a:lnTo>
                  <a:pt x="2455817" y="4454434"/>
                </a:lnTo>
                <a:lnTo>
                  <a:pt x="2286000" y="4702629"/>
                </a:lnTo>
                <a:lnTo>
                  <a:pt x="2259874" y="4794069"/>
                </a:lnTo>
                <a:lnTo>
                  <a:pt x="2272937" y="4885509"/>
                </a:lnTo>
                <a:lnTo>
                  <a:pt x="2233749" y="4963886"/>
                </a:lnTo>
                <a:lnTo>
                  <a:pt x="2063931" y="5068389"/>
                </a:lnTo>
                <a:lnTo>
                  <a:pt x="1998617" y="5042263"/>
                </a:lnTo>
                <a:lnTo>
                  <a:pt x="1894114" y="5251269"/>
                </a:lnTo>
                <a:lnTo>
                  <a:pt x="1632857" y="5146766"/>
                </a:lnTo>
                <a:lnTo>
                  <a:pt x="1436914" y="5146766"/>
                </a:lnTo>
                <a:lnTo>
                  <a:pt x="1371600" y="5107577"/>
                </a:lnTo>
                <a:lnTo>
                  <a:pt x="1293223" y="5120640"/>
                </a:lnTo>
                <a:lnTo>
                  <a:pt x="1293223" y="4990011"/>
                </a:lnTo>
                <a:lnTo>
                  <a:pt x="1227909" y="4846320"/>
                </a:lnTo>
                <a:lnTo>
                  <a:pt x="992777" y="4898571"/>
                </a:lnTo>
                <a:lnTo>
                  <a:pt x="1058091" y="4650377"/>
                </a:lnTo>
                <a:lnTo>
                  <a:pt x="992777" y="4585063"/>
                </a:lnTo>
                <a:lnTo>
                  <a:pt x="1267097" y="3853543"/>
                </a:lnTo>
                <a:lnTo>
                  <a:pt x="1306286" y="3657600"/>
                </a:lnTo>
                <a:lnTo>
                  <a:pt x="1724297" y="3827417"/>
                </a:lnTo>
                <a:lnTo>
                  <a:pt x="1959429" y="3879669"/>
                </a:lnTo>
                <a:lnTo>
                  <a:pt x="2116183" y="3984171"/>
                </a:lnTo>
                <a:lnTo>
                  <a:pt x="2364377" y="3971109"/>
                </a:lnTo>
                <a:lnTo>
                  <a:pt x="2468880" y="3631474"/>
                </a:lnTo>
                <a:lnTo>
                  <a:pt x="2390503" y="3331029"/>
                </a:lnTo>
                <a:lnTo>
                  <a:pt x="2299063" y="3213463"/>
                </a:lnTo>
                <a:lnTo>
                  <a:pt x="2103120" y="3030583"/>
                </a:lnTo>
                <a:lnTo>
                  <a:pt x="2286000" y="2886891"/>
                </a:lnTo>
                <a:lnTo>
                  <a:pt x="2481943" y="3043646"/>
                </a:lnTo>
                <a:lnTo>
                  <a:pt x="2612571" y="3017520"/>
                </a:lnTo>
                <a:lnTo>
                  <a:pt x="2495006" y="2860766"/>
                </a:lnTo>
                <a:lnTo>
                  <a:pt x="2651760" y="2860766"/>
                </a:lnTo>
                <a:lnTo>
                  <a:pt x="2717074" y="2926080"/>
                </a:lnTo>
                <a:lnTo>
                  <a:pt x="2913017" y="2926080"/>
                </a:lnTo>
                <a:lnTo>
                  <a:pt x="3069771" y="2821577"/>
                </a:lnTo>
                <a:lnTo>
                  <a:pt x="3135086" y="2677886"/>
                </a:lnTo>
                <a:lnTo>
                  <a:pt x="3239589" y="2638697"/>
                </a:lnTo>
                <a:lnTo>
                  <a:pt x="3409406" y="2599509"/>
                </a:lnTo>
                <a:lnTo>
                  <a:pt x="3579223" y="2403566"/>
                </a:lnTo>
                <a:lnTo>
                  <a:pt x="3696789" y="2351314"/>
                </a:lnTo>
                <a:lnTo>
                  <a:pt x="3905794" y="2338251"/>
                </a:lnTo>
                <a:lnTo>
                  <a:pt x="3918857" y="2194560"/>
                </a:lnTo>
                <a:lnTo>
                  <a:pt x="3997234" y="1972491"/>
                </a:lnTo>
                <a:lnTo>
                  <a:pt x="3944983" y="1881051"/>
                </a:lnTo>
                <a:lnTo>
                  <a:pt x="4010297" y="1724297"/>
                </a:lnTo>
                <a:lnTo>
                  <a:pt x="4245429" y="1672046"/>
                </a:lnTo>
                <a:lnTo>
                  <a:pt x="4206240" y="1828800"/>
                </a:lnTo>
                <a:lnTo>
                  <a:pt x="4127863" y="1959429"/>
                </a:lnTo>
                <a:lnTo>
                  <a:pt x="4062549" y="2090057"/>
                </a:lnTo>
                <a:lnTo>
                  <a:pt x="4127863" y="2312126"/>
                </a:lnTo>
                <a:lnTo>
                  <a:pt x="4206240" y="2325189"/>
                </a:lnTo>
                <a:lnTo>
                  <a:pt x="4349931" y="2272937"/>
                </a:lnTo>
                <a:lnTo>
                  <a:pt x="4480560" y="2312126"/>
                </a:lnTo>
                <a:lnTo>
                  <a:pt x="4480560" y="2312126"/>
                </a:lnTo>
                <a:lnTo>
                  <a:pt x="4611189" y="2364377"/>
                </a:lnTo>
                <a:lnTo>
                  <a:pt x="4715691" y="2377440"/>
                </a:lnTo>
                <a:lnTo>
                  <a:pt x="4950823" y="2233749"/>
                </a:lnTo>
                <a:lnTo>
                  <a:pt x="5094514" y="2325189"/>
                </a:lnTo>
                <a:lnTo>
                  <a:pt x="5199017" y="2325189"/>
                </a:lnTo>
                <a:lnTo>
                  <a:pt x="5290457" y="2155371"/>
                </a:lnTo>
                <a:lnTo>
                  <a:pt x="5303520" y="1920240"/>
                </a:lnTo>
                <a:lnTo>
                  <a:pt x="5368834" y="1763486"/>
                </a:lnTo>
                <a:lnTo>
                  <a:pt x="5434149" y="1763486"/>
                </a:lnTo>
                <a:lnTo>
                  <a:pt x="5656217" y="1815737"/>
                </a:lnTo>
                <a:lnTo>
                  <a:pt x="5603966" y="1632857"/>
                </a:lnTo>
                <a:lnTo>
                  <a:pt x="5590903" y="1528354"/>
                </a:lnTo>
                <a:lnTo>
                  <a:pt x="5499463" y="1489166"/>
                </a:lnTo>
                <a:lnTo>
                  <a:pt x="5630091" y="1358537"/>
                </a:lnTo>
                <a:lnTo>
                  <a:pt x="5904411" y="1371600"/>
                </a:lnTo>
                <a:lnTo>
                  <a:pt x="6100354" y="1240971"/>
                </a:lnTo>
                <a:lnTo>
                  <a:pt x="5917474" y="1123406"/>
                </a:lnTo>
                <a:lnTo>
                  <a:pt x="5564777" y="1214846"/>
                </a:lnTo>
                <a:lnTo>
                  <a:pt x="5447211" y="1214846"/>
                </a:lnTo>
                <a:lnTo>
                  <a:pt x="5342709" y="1110343"/>
                </a:lnTo>
                <a:lnTo>
                  <a:pt x="5277394" y="862149"/>
                </a:lnTo>
                <a:lnTo>
                  <a:pt x="5329646" y="640080"/>
                </a:lnTo>
                <a:lnTo>
                  <a:pt x="5499463" y="483326"/>
                </a:lnTo>
                <a:lnTo>
                  <a:pt x="5617029" y="365760"/>
                </a:lnTo>
                <a:lnTo>
                  <a:pt x="5617029" y="235131"/>
                </a:lnTo>
                <a:lnTo>
                  <a:pt x="5434149" y="195943"/>
                </a:lnTo>
                <a:lnTo>
                  <a:pt x="5329646" y="339634"/>
                </a:lnTo>
                <a:lnTo>
                  <a:pt x="5172891" y="613954"/>
                </a:lnTo>
                <a:lnTo>
                  <a:pt x="4990011" y="731520"/>
                </a:lnTo>
                <a:lnTo>
                  <a:pt x="4911634" y="914400"/>
                </a:lnTo>
                <a:lnTo>
                  <a:pt x="4911634" y="1149531"/>
                </a:lnTo>
                <a:lnTo>
                  <a:pt x="5094514" y="1227909"/>
                </a:lnTo>
                <a:lnTo>
                  <a:pt x="5094514" y="1515291"/>
                </a:lnTo>
                <a:lnTo>
                  <a:pt x="5042263" y="1410789"/>
                </a:lnTo>
                <a:lnTo>
                  <a:pt x="4924697" y="1489166"/>
                </a:lnTo>
                <a:lnTo>
                  <a:pt x="4885509" y="1606731"/>
                </a:lnTo>
                <a:lnTo>
                  <a:pt x="4872446" y="1789611"/>
                </a:lnTo>
                <a:lnTo>
                  <a:pt x="4820194" y="1959429"/>
                </a:lnTo>
                <a:lnTo>
                  <a:pt x="4663440" y="1998617"/>
                </a:lnTo>
                <a:lnTo>
                  <a:pt x="4558937" y="2024743"/>
                </a:lnTo>
                <a:lnTo>
                  <a:pt x="4558937" y="2207623"/>
                </a:lnTo>
                <a:lnTo>
                  <a:pt x="4598126" y="2194560"/>
                </a:lnTo>
                <a:lnTo>
                  <a:pt x="4441371" y="2155371"/>
                </a:lnTo>
                <a:lnTo>
                  <a:pt x="4402183" y="1907177"/>
                </a:lnTo>
                <a:lnTo>
                  <a:pt x="4428309" y="1959429"/>
                </a:lnTo>
                <a:lnTo>
                  <a:pt x="4349931" y="1515291"/>
                </a:lnTo>
                <a:lnTo>
                  <a:pt x="4284617" y="1175657"/>
                </a:lnTo>
                <a:lnTo>
                  <a:pt x="4153989" y="1371600"/>
                </a:lnTo>
                <a:lnTo>
                  <a:pt x="4023360" y="1476103"/>
                </a:lnTo>
                <a:lnTo>
                  <a:pt x="3866606" y="1554480"/>
                </a:lnTo>
                <a:lnTo>
                  <a:pt x="3788229" y="1436914"/>
                </a:lnTo>
                <a:lnTo>
                  <a:pt x="3814354" y="1227909"/>
                </a:lnTo>
                <a:lnTo>
                  <a:pt x="3866606" y="1175657"/>
                </a:lnTo>
                <a:lnTo>
                  <a:pt x="4010297" y="1045029"/>
                </a:lnTo>
                <a:lnTo>
                  <a:pt x="3866606" y="1084217"/>
                </a:lnTo>
                <a:lnTo>
                  <a:pt x="3801291" y="1005840"/>
                </a:lnTo>
                <a:lnTo>
                  <a:pt x="3984171" y="953589"/>
                </a:lnTo>
                <a:lnTo>
                  <a:pt x="3801291" y="888274"/>
                </a:lnTo>
                <a:lnTo>
                  <a:pt x="3892731" y="744583"/>
                </a:lnTo>
                <a:lnTo>
                  <a:pt x="3984171" y="653143"/>
                </a:lnTo>
                <a:lnTo>
                  <a:pt x="4167051" y="561703"/>
                </a:lnTo>
                <a:lnTo>
                  <a:pt x="4362994" y="548640"/>
                </a:lnTo>
                <a:lnTo>
                  <a:pt x="4402183" y="561703"/>
                </a:lnTo>
                <a:lnTo>
                  <a:pt x="4572000" y="483326"/>
                </a:lnTo>
                <a:lnTo>
                  <a:pt x="4271554" y="496389"/>
                </a:lnTo>
                <a:lnTo>
                  <a:pt x="4480560" y="326571"/>
                </a:lnTo>
                <a:lnTo>
                  <a:pt x="4650377" y="235131"/>
                </a:lnTo>
                <a:lnTo>
                  <a:pt x="4676503" y="0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Frihandsfigur 28"/>
          <p:cNvSpPr/>
          <p:nvPr/>
        </p:nvSpPr>
        <p:spPr>
          <a:xfrm>
            <a:off x="1737360" y="2024743"/>
            <a:ext cx="692331" cy="679268"/>
          </a:xfrm>
          <a:custGeom>
            <a:avLst/>
            <a:gdLst>
              <a:gd name="connsiteX0" fmla="*/ 522514 w 692331"/>
              <a:gd name="connsiteY0" fmla="*/ 0 h 679268"/>
              <a:gd name="connsiteX1" fmla="*/ 287383 w 692331"/>
              <a:gd name="connsiteY1" fmla="*/ 130628 h 679268"/>
              <a:gd name="connsiteX2" fmla="*/ 143691 w 692331"/>
              <a:gd name="connsiteY2" fmla="*/ 117566 h 679268"/>
              <a:gd name="connsiteX3" fmla="*/ 156754 w 692331"/>
              <a:gd name="connsiteY3" fmla="*/ 235131 h 679268"/>
              <a:gd name="connsiteX4" fmla="*/ 209006 w 692331"/>
              <a:gd name="connsiteY4" fmla="*/ 378823 h 679268"/>
              <a:gd name="connsiteX5" fmla="*/ 65314 w 692331"/>
              <a:gd name="connsiteY5" fmla="*/ 457200 h 679268"/>
              <a:gd name="connsiteX6" fmla="*/ 65314 w 692331"/>
              <a:gd name="connsiteY6" fmla="*/ 457200 h 679268"/>
              <a:gd name="connsiteX7" fmla="*/ 0 w 692331"/>
              <a:gd name="connsiteY7" fmla="*/ 613954 h 679268"/>
              <a:gd name="connsiteX8" fmla="*/ 39189 w 692331"/>
              <a:gd name="connsiteY8" fmla="*/ 679268 h 679268"/>
              <a:gd name="connsiteX9" fmla="*/ 313509 w 692331"/>
              <a:gd name="connsiteY9" fmla="*/ 627017 h 679268"/>
              <a:gd name="connsiteX10" fmla="*/ 418011 w 692331"/>
              <a:gd name="connsiteY10" fmla="*/ 627017 h 679268"/>
              <a:gd name="connsiteX11" fmla="*/ 587829 w 692331"/>
              <a:gd name="connsiteY11" fmla="*/ 391886 h 679268"/>
              <a:gd name="connsiteX12" fmla="*/ 522514 w 692331"/>
              <a:gd name="connsiteY12" fmla="*/ 261257 h 679268"/>
              <a:gd name="connsiteX13" fmla="*/ 692331 w 692331"/>
              <a:gd name="connsiteY13" fmla="*/ 222068 h 679268"/>
              <a:gd name="connsiteX14" fmla="*/ 653143 w 692331"/>
              <a:gd name="connsiteY14" fmla="*/ 117566 h 679268"/>
              <a:gd name="connsiteX15" fmla="*/ 522514 w 692331"/>
              <a:gd name="connsiteY15" fmla="*/ 0 h 67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2331" h="679268">
                <a:moveTo>
                  <a:pt x="522514" y="0"/>
                </a:moveTo>
                <a:lnTo>
                  <a:pt x="287383" y="130628"/>
                </a:lnTo>
                <a:lnTo>
                  <a:pt x="143691" y="117566"/>
                </a:lnTo>
                <a:lnTo>
                  <a:pt x="156754" y="235131"/>
                </a:lnTo>
                <a:lnTo>
                  <a:pt x="209006" y="378823"/>
                </a:lnTo>
                <a:lnTo>
                  <a:pt x="65314" y="457200"/>
                </a:lnTo>
                <a:lnTo>
                  <a:pt x="65314" y="457200"/>
                </a:lnTo>
                <a:lnTo>
                  <a:pt x="0" y="613954"/>
                </a:lnTo>
                <a:lnTo>
                  <a:pt x="39189" y="679268"/>
                </a:lnTo>
                <a:lnTo>
                  <a:pt x="313509" y="627017"/>
                </a:lnTo>
                <a:lnTo>
                  <a:pt x="418011" y="627017"/>
                </a:lnTo>
                <a:lnTo>
                  <a:pt x="587829" y="391886"/>
                </a:lnTo>
                <a:lnTo>
                  <a:pt x="522514" y="261257"/>
                </a:lnTo>
                <a:lnTo>
                  <a:pt x="692331" y="222068"/>
                </a:lnTo>
                <a:lnTo>
                  <a:pt x="653143" y="117566"/>
                </a:lnTo>
                <a:lnTo>
                  <a:pt x="522514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Frihandsfigur 29"/>
          <p:cNvSpPr/>
          <p:nvPr/>
        </p:nvSpPr>
        <p:spPr>
          <a:xfrm>
            <a:off x="2116183" y="1593669"/>
            <a:ext cx="966651" cy="1580605"/>
          </a:xfrm>
          <a:custGeom>
            <a:avLst/>
            <a:gdLst>
              <a:gd name="connsiteX0" fmla="*/ 783771 w 966651"/>
              <a:gd name="connsiteY0" fmla="*/ 65314 h 1580605"/>
              <a:gd name="connsiteX1" fmla="*/ 600891 w 966651"/>
              <a:gd name="connsiteY1" fmla="*/ 209005 h 1580605"/>
              <a:gd name="connsiteX2" fmla="*/ 744583 w 966651"/>
              <a:gd name="connsiteY2" fmla="*/ 222068 h 1580605"/>
              <a:gd name="connsiteX3" fmla="*/ 822960 w 966651"/>
              <a:gd name="connsiteY3" fmla="*/ 235131 h 1580605"/>
              <a:gd name="connsiteX4" fmla="*/ 849086 w 966651"/>
              <a:gd name="connsiteY4" fmla="*/ 313508 h 1580605"/>
              <a:gd name="connsiteX5" fmla="*/ 770708 w 966651"/>
              <a:gd name="connsiteY5" fmla="*/ 431074 h 1580605"/>
              <a:gd name="connsiteX6" fmla="*/ 744583 w 966651"/>
              <a:gd name="connsiteY6" fmla="*/ 496388 h 1580605"/>
              <a:gd name="connsiteX7" fmla="*/ 783771 w 966651"/>
              <a:gd name="connsiteY7" fmla="*/ 692331 h 1580605"/>
              <a:gd name="connsiteX8" fmla="*/ 783771 w 966651"/>
              <a:gd name="connsiteY8" fmla="*/ 770708 h 1580605"/>
              <a:gd name="connsiteX9" fmla="*/ 809897 w 966651"/>
              <a:gd name="connsiteY9" fmla="*/ 940525 h 1580605"/>
              <a:gd name="connsiteX10" fmla="*/ 809897 w 966651"/>
              <a:gd name="connsiteY10" fmla="*/ 940525 h 1580605"/>
              <a:gd name="connsiteX11" fmla="*/ 836023 w 966651"/>
              <a:gd name="connsiteY11" fmla="*/ 1201782 h 1580605"/>
              <a:gd name="connsiteX12" fmla="*/ 966651 w 966651"/>
              <a:gd name="connsiteY12" fmla="*/ 1240971 h 1580605"/>
              <a:gd name="connsiteX13" fmla="*/ 875211 w 966651"/>
              <a:gd name="connsiteY13" fmla="*/ 1449977 h 1580605"/>
              <a:gd name="connsiteX14" fmla="*/ 770708 w 966651"/>
              <a:gd name="connsiteY14" fmla="*/ 1567542 h 1580605"/>
              <a:gd name="connsiteX15" fmla="*/ 509451 w 966651"/>
              <a:gd name="connsiteY15" fmla="*/ 1580605 h 1580605"/>
              <a:gd name="connsiteX16" fmla="*/ 261257 w 966651"/>
              <a:gd name="connsiteY16" fmla="*/ 1489165 h 1580605"/>
              <a:gd name="connsiteX17" fmla="*/ 0 w 966651"/>
              <a:gd name="connsiteY17" fmla="*/ 1515291 h 1580605"/>
              <a:gd name="connsiteX18" fmla="*/ 195943 w 966651"/>
              <a:gd name="connsiteY18" fmla="*/ 1397725 h 1580605"/>
              <a:gd name="connsiteX19" fmla="*/ 274320 w 966651"/>
              <a:gd name="connsiteY19" fmla="*/ 1306285 h 1580605"/>
              <a:gd name="connsiteX20" fmla="*/ 457200 w 966651"/>
              <a:gd name="connsiteY20" fmla="*/ 1319348 h 1580605"/>
              <a:gd name="connsiteX21" fmla="*/ 248194 w 966651"/>
              <a:gd name="connsiteY21" fmla="*/ 1254034 h 1580605"/>
              <a:gd name="connsiteX22" fmla="*/ 209006 w 966651"/>
              <a:gd name="connsiteY22" fmla="*/ 1214845 h 1580605"/>
              <a:gd name="connsiteX23" fmla="*/ 391886 w 966651"/>
              <a:gd name="connsiteY23" fmla="*/ 1123405 h 1580605"/>
              <a:gd name="connsiteX24" fmla="*/ 326571 w 966651"/>
              <a:gd name="connsiteY24" fmla="*/ 1031965 h 1580605"/>
              <a:gd name="connsiteX25" fmla="*/ 352697 w 966651"/>
              <a:gd name="connsiteY25" fmla="*/ 992777 h 1580605"/>
              <a:gd name="connsiteX26" fmla="*/ 470263 w 966651"/>
              <a:gd name="connsiteY26" fmla="*/ 992777 h 1580605"/>
              <a:gd name="connsiteX27" fmla="*/ 496388 w 966651"/>
              <a:gd name="connsiteY27" fmla="*/ 901337 h 1580605"/>
              <a:gd name="connsiteX28" fmla="*/ 561703 w 966651"/>
              <a:gd name="connsiteY28" fmla="*/ 822960 h 1580605"/>
              <a:gd name="connsiteX29" fmla="*/ 574766 w 966651"/>
              <a:gd name="connsiteY29" fmla="*/ 666205 h 1580605"/>
              <a:gd name="connsiteX30" fmla="*/ 352697 w 966651"/>
              <a:gd name="connsiteY30" fmla="*/ 679268 h 1580605"/>
              <a:gd name="connsiteX31" fmla="*/ 470263 w 966651"/>
              <a:gd name="connsiteY31" fmla="*/ 548640 h 1580605"/>
              <a:gd name="connsiteX32" fmla="*/ 365760 w 966651"/>
              <a:gd name="connsiteY32" fmla="*/ 391885 h 1580605"/>
              <a:gd name="connsiteX33" fmla="*/ 352697 w 966651"/>
              <a:gd name="connsiteY33" fmla="*/ 235131 h 1580605"/>
              <a:gd name="connsiteX34" fmla="*/ 352697 w 966651"/>
              <a:gd name="connsiteY34" fmla="*/ 235131 h 1580605"/>
              <a:gd name="connsiteX35" fmla="*/ 470263 w 966651"/>
              <a:gd name="connsiteY35" fmla="*/ 130628 h 1580605"/>
              <a:gd name="connsiteX36" fmla="*/ 640080 w 966651"/>
              <a:gd name="connsiteY36" fmla="*/ 0 h 1580605"/>
              <a:gd name="connsiteX37" fmla="*/ 822960 w 966651"/>
              <a:gd name="connsiteY37" fmla="*/ 65314 h 1580605"/>
              <a:gd name="connsiteX38" fmla="*/ 731520 w 966651"/>
              <a:gd name="connsiteY38" fmla="*/ 117565 h 158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66651" h="1580605">
                <a:moveTo>
                  <a:pt x="783771" y="65314"/>
                </a:moveTo>
                <a:lnTo>
                  <a:pt x="600891" y="209005"/>
                </a:lnTo>
                <a:lnTo>
                  <a:pt x="744583" y="222068"/>
                </a:lnTo>
                <a:lnTo>
                  <a:pt x="822960" y="235131"/>
                </a:lnTo>
                <a:lnTo>
                  <a:pt x="849086" y="313508"/>
                </a:lnTo>
                <a:lnTo>
                  <a:pt x="770708" y="431074"/>
                </a:lnTo>
                <a:lnTo>
                  <a:pt x="744583" y="496388"/>
                </a:lnTo>
                <a:lnTo>
                  <a:pt x="783771" y="692331"/>
                </a:lnTo>
                <a:lnTo>
                  <a:pt x="783771" y="770708"/>
                </a:lnTo>
                <a:lnTo>
                  <a:pt x="809897" y="940525"/>
                </a:lnTo>
                <a:lnTo>
                  <a:pt x="809897" y="940525"/>
                </a:lnTo>
                <a:lnTo>
                  <a:pt x="836023" y="1201782"/>
                </a:lnTo>
                <a:lnTo>
                  <a:pt x="966651" y="1240971"/>
                </a:lnTo>
                <a:lnTo>
                  <a:pt x="875211" y="1449977"/>
                </a:lnTo>
                <a:lnTo>
                  <a:pt x="770708" y="1567542"/>
                </a:lnTo>
                <a:lnTo>
                  <a:pt x="509451" y="1580605"/>
                </a:lnTo>
                <a:lnTo>
                  <a:pt x="261257" y="1489165"/>
                </a:lnTo>
                <a:lnTo>
                  <a:pt x="0" y="1515291"/>
                </a:lnTo>
                <a:lnTo>
                  <a:pt x="195943" y="1397725"/>
                </a:lnTo>
                <a:lnTo>
                  <a:pt x="274320" y="1306285"/>
                </a:lnTo>
                <a:lnTo>
                  <a:pt x="457200" y="1319348"/>
                </a:lnTo>
                <a:lnTo>
                  <a:pt x="248194" y="1254034"/>
                </a:lnTo>
                <a:lnTo>
                  <a:pt x="209006" y="1214845"/>
                </a:lnTo>
                <a:lnTo>
                  <a:pt x="391886" y="1123405"/>
                </a:lnTo>
                <a:lnTo>
                  <a:pt x="326571" y="1031965"/>
                </a:lnTo>
                <a:lnTo>
                  <a:pt x="352697" y="992777"/>
                </a:lnTo>
                <a:lnTo>
                  <a:pt x="470263" y="992777"/>
                </a:lnTo>
                <a:lnTo>
                  <a:pt x="496388" y="901337"/>
                </a:lnTo>
                <a:lnTo>
                  <a:pt x="561703" y="822960"/>
                </a:lnTo>
                <a:lnTo>
                  <a:pt x="574766" y="666205"/>
                </a:lnTo>
                <a:lnTo>
                  <a:pt x="352697" y="679268"/>
                </a:lnTo>
                <a:lnTo>
                  <a:pt x="470263" y="548640"/>
                </a:lnTo>
                <a:lnTo>
                  <a:pt x="365760" y="391885"/>
                </a:lnTo>
                <a:lnTo>
                  <a:pt x="352697" y="235131"/>
                </a:lnTo>
                <a:lnTo>
                  <a:pt x="352697" y="235131"/>
                </a:lnTo>
                <a:lnTo>
                  <a:pt x="470263" y="130628"/>
                </a:lnTo>
                <a:lnTo>
                  <a:pt x="640080" y="0"/>
                </a:lnTo>
                <a:lnTo>
                  <a:pt x="822960" y="65314"/>
                </a:lnTo>
                <a:lnTo>
                  <a:pt x="731520" y="117565"/>
                </a:lnTo>
              </a:path>
            </a:pathLst>
          </a:custGeom>
          <a:solidFill>
            <a:schemeClr val="bg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Europe</a:t>
            </a:r>
            <a:endParaRPr lang="sv-SE" dirty="0"/>
          </a:p>
        </p:txBody>
      </p:sp>
      <p:sp>
        <p:nvSpPr>
          <p:cNvPr id="32" name="Frihandsfigur 31"/>
          <p:cNvSpPr/>
          <p:nvPr/>
        </p:nvSpPr>
        <p:spPr>
          <a:xfrm>
            <a:off x="1018903" y="2220686"/>
            <a:ext cx="7302137" cy="2690948"/>
          </a:xfrm>
          <a:custGeom>
            <a:avLst/>
            <a:gdLst>
              <a:gd name="connsiteX0" fmla="*/ 7302137 w 7302137"/>
              <a:gd name="connsiteY0" fmla="*/ 0 h 2690948"/>
              <a:gd name="connsiteX1" fmla="*/ 6074228 w 7302137"/>
              <a:gd name="connsiteY1" fmla="*/ 78377 h 2690948"/>
              <a:gd name="connsiteX2" fmla="*/ 5003074 w 7302137"/>
              <a:gd name="connsiteY2" fmla="*/ 666205 h 2690948"/>
              <a:gd name="connsiteX3" fmla="*/ 4284617 w 7302137"/>
              <a:gd name="connsiteY3" fmla="*/ 953588 h 2690948"/>
              <a:gd name="connsiteX4" fmla="*/ 3448594 w 7302137"/>
              <a:gd name="connsiteY4" fmla="*/ 901337 h 2690948"/>
              <a:gd name="connsiteX5" fmla="*/ 2299063 w 7302137"/>
              <a:gd name="connsiteY5" fmla="*/ 1097280 h 2690948"/>
              <a:gd name="connsiteX6" fmla="*/ 1946366 w 7302137"/>
              <a:gd name="connsiteY6" fmla="*/ 1410788 h 2690948"/>
              <a:gd name="connsiteX7" fmla="*/ 1384663 w 7302137"/>
              <a:gd name="connsiteY7" fmla="*/ 2233748 h 2690948"/>
              <a:gd name="connsiteX8" fmla="*/ 888274 w 7302137"/>
              <a:gd name="connsiteY8" fmla="*/ 2690948 h 2690948"/>
              <a:gd name="connsiteX9" fmla="*/ 0 w 7302137"/>
              <a:gd name="connsiteY9" fmla="*/ 2690948 h 2690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02137" h="2690948">
                <a:moveTo>
                  <a:pt x="7302137" y="0"/>
                </a:moveTo>
                <a:lnTo>
                  <a:pt x="6074228" y="78377"/>
                </a:lnTo>
                <a:lnTo>
                  <a:pt x="5003074" y="666205"/>
                </a:lnTo>
                <a:lnTo>
                  <a:pt x="4284617" y="953588"/>
                </a:lnTo>
                <a:lnTo>
                  <a:pt x="3448594" y="901337"/>
                </a:lnTo>
                <a:lnTo>
                  <a:pt x="2299063" y="1097280"/>
                </a:lnTo>
                <a:lnTo>
                  <a:pt x="1946366" y="1410788"/>
                </a:lnTo>
                <a:lnTo>
                  <a:pt x="1384663" y="2233748"/>
                </a:lnTo>
                <a:lnTo>
                  <a:pt x="888274" y="2690948"/>
                </a:lnTo>
                <a:lnTo>
                  <a:pt x="0" y="2690948"/>
                </a:lnTo>
              </a:path>
            </a:pathLst>
          </a:cu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/>
          <p:cNvSpPr/>
          <p:nvPr/>
        </p:nvSpPr>
        <p:spPr>
          <a:xfrm>
            <a:off x="5940152" y="2780928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/>
          <p:cNvSpPr/>
          <p:nvPr/>
        </p:nvSpPr>
        <p:spPr>
          <a:xfrm>
            <a:off x="5220072" y="3068960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Ellips 20"/>
          <p:cNvSpPr/>
          <p:nvPr/>
        </p:nvSpPr>
        <p:spPr>
          <a:xfrm>
            <a:off x="899592" y="4797152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ihandsfigur 32"/>
          <p:cNvSpPr/>
          <p:nvPr/>
        </p:nvSpPr>
        <p:spPr>
          <a:xfrm>
            <a:off x="5747657" y="1489166"/>
            <a:ext cx="1410789" cy="1907177"/>
          </a:xfrm>
          <a:custGeom>
            <a:avLst/>
            <a:gdLst>
              <a:gd name="connsiteX0" fmla="*/ 0 w 1410789"/>
              <a:gd name="connsiteY0" fmla="*/ 39188 h 1907177"/>
              <a:gd name="connsiteX1" fmla="*/ 0 w 1410789"/>
              <a:gd name="connsiteY1" fmla="*/ 39188 h 1907177"/>
              <a:gd name="connsiteX2" fmla="*/ 261257 w 1410789"/>
              <a:gd name="connsiteY2" fmla="*/ 0 h 1907177"/>
              <a:gd name="connsiteX3" fmla="*/ 457200 w 1410789"/>
              <a:gd name="connsiteY3" fmla="*/ 195943 h 1907177"/>
              <a:gd name="connsiteX4" fmla="*/ 1410789 w 1410789"/>
              <a:gd name="connsiteY4" fmla="*/ 836023 h 1907177"/>
              <a:gd name="connsiteX5" fmla="*/ 744583 w 1410789"/>
              <a:gd name="connsiteY5" fmla="*/ 1907177 h 1907177"/>
              <a:gd name="connsiteX6" fmla="*/ 744583 w 1410789"/>
              <a:gd name="connsiteY6" fmla="*/ 1907177 h 190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0789" h="1907177">
                <a:moveTo>
                  <a:pt x="0" y="39188"/>
                </a:moveTo>
                <a:lnTo>
                  <a:pt x="0" y="39188"/>
                </a:lnTo>
                <a:lnTo>
                  <a:pt x="261257" y="0"/>
                </a:lnTo>
                <a:lnTo>
                  <a:pt x="457200" y="195943"/>
                </a:lnTo>
                <a:lnTo>
                  <a:pt x="1410789" y="836023"/>
                </a:lnTo>
                <a:lnTo>
                  <a:pt x="744583" y="1907177"/>
                </a:lnTo>
                <a:lnTo>
                  <a:pt x="744583" y="1907177"/>
                </a:lnTo>
              </a:path>
            </a:pathLst>
          </a:cu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/>
          <p:cNvSpPr/>
          <p:nvPr/>
        </p:nvSpPr>
        <p:spPr>
          <a:xfrm>
            <a:off x="5580112" y="1484784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/>
          <p:cNvSpPr/>
          <p:nvPr/>
        </p:nvSpPr>
        <p:spPr>
          <a:xfrm>
            <a:off x="6084168" y="1556792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Ellips 4"/>
          <p:cNvSpPr/>
          <p:nvPr/>
        </p:nvSpPr>
        <p:spPr>
          <a:xfrm>
            <a:off x="7020272" y="2204864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/>
          <p:cNvSpPr/>
          <p:nvPr/>
        </p:nvSpPr>
        <p:spPr>
          <a:xfrm>
            <a:off x="6372200" y="3284984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Frihandsfigur 33"/>
          <p:cNvSpPr/>
          <p:nvPr/>
        </p:nvSpPr>
        <p:spPr>
          <a:xfrm>
            <a:off x="5760720" y="5016137"/>
            <a:ext cx="2743200" cy="404949"/>
          </a:xfrm>
          <a:custGeom>
            <a:avLst/>
            <a:gdLst>
              <a:gd name="connsiteX0" fmla="*/ 2743200 w 2743200"/>
              <a:gd name="connsiteY0" fmla="*/ 182880 h 404949"/>
              <a:gd name="connsiteX1" fmla="*/ 1358537 w 2743200"/>
              <a:gd name="connsiteY1" fmla="*/ 404949 h 404949"/>
              <a:gd name="connsiteX2" fmla="*/ 627017 w 2743200"/>
              <a:gd name="connsiteY2" fmla="*/ 169817 h 404949"/>
              <a:gd name="connsiteX3" fmla="*/ 0 w 2743200"/>
              <a:gd name="connsiteY3" fmla="*/ 0 h 40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404949">
                <a:moveTo>
                  <a:pt x="2743200" y="182880"/>
                </a:moveTo>
                <a:lnTo>
                  <a:pt x="1358537" y="404949"/>
                </a:lnTo>
                <a:lnTo>
                  <a:pt x="627017" y="169817"/>
                </a:lnTo>
                <a:lnTo>
                  <a:pt x="0" y="0"/>
                </a:lnTo>
              </a:path>
            </a:pathLst>
          </a:cu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Ellips 18"/>
          <p:cNvSpPr/>
          <p:nvPr/>
        </p:nvSpPr>
        <p:spPr>
          <a:xfrm>
            <a:off x="7020272" y="5301208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/>
          <p:cNvSpPr/>
          <p:nvPr/>
        </p:nvSpPr>
        <p:spPr>
          <a:xfrm>
            <a:off x="6444208" y="5085184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3749040" y="3122023"/>
            <a:ext cx="914400" cy="2769326"/>
          </a:xfrm>
          <a:custGeom>
            <a:avLst/>
            <a:gdLst>
              <a:gd name="connsiteX0" fmla="*/ 731520 w 914400"/>
              <a:gd name="connsiteY0" fmla="*/ 0 h 2769326"/>
              <a:gd name="connsiteX1" fmla="*/ 352697 w 914400"/>
              <a:gd name="connsiteY1" fmla="*/ 809897 h 2769326"/>
              <a:gd name="connsiteX2" fmla="*/ 0 w 914400"/>
              <a:gd name="connsiteY2" fmla="*/ 1280160 h 2769326"/>
              <a:gd name="connsiteX3" fmla="*/ 483326 w 914400"/>
              <a:gd name="connsiteY3" fmla="*/ 2090057 h 2769326"/>
              <a:gd name="connsiteX4" fmla="*/ 901337 w 914400"/>
              <a:gd name="connsiteY4" fmla="*/ 2416628 h 2769326"/>
              <a:gd name="connsiteX5" fmla="*/ 914400 w 914400"/>
              <a:gd name="connsiteY5" fmla="*/ 2677886 h 2769326"/>
              <a:gd name="connsiteX6" fmla="*/ 600891 w 914400"/>
              <a:gd name="connsiteY6" fmla="*/ 2769326 h 2769326"/>
              <a:gd name="connsiteX7" fmla="*/ 418011 w 914400"/>
              <a:gd name="connsiteY7" fmla="*/ 2743200 h 276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" h="2769326">
                <a:moveTo>
                  <a:pt x="731520" y="0"/>
                </a:moveTo>
                <a:lnTo>
                  <a:pt x="352697" y="809897"/>
                </a:lnTo>
                <a:lnTo>
                  <a:pt x="0" y="1280160"/>
                </a:lnTo>
                <a:lnTo>
                  <a:pt x="483326" y="2090057"/>
                </a:lnTo>
                <a:lnTo>
                  <a:pt x="901337" y="2416628"/>
                </a:lnTo>
                <a:lnTo>
                  <a:pt x="914400" y="2677886"/>
                </a:lnTo>
                <a:lnTo>
                  <a:pt x="600891" y="2769326"/>
                </a:lnTo>
                <a:lnTo>
                  <a:pt x="418011" y="2743200"/>
                </a:lnTo>
              </a:path>
            </a:pathLst>
          </a:cu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Ellips 15"/>
          <p:cNvSpPr/>
          <p:nvPr/>
        </p:nvSpPr>
        <p:spPr>
          <a:xfrm>
            <a:off x="4067944" y="5085184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Frihandsfigur 35"/>
          <p:cNvSpPr/>
          <p:nvPr/>
        </p:nvSpPr>
        <p:spPr>
          <a:xfrm>
            <a:off x="5146766" y="4114800"/>
            <a:ext cx="940525" cy="509451"/>
          </a:xfrm>
          <a:custGeom>
            <a:avLst/>
            <a:gdLst>
              <a:gd name="connsiteX0" fmla="*/ 0 w 940525"/>
              <a:gd name="connsiteY0" fmla="*/ 0 h 509451"/>
              <a:gd name="connsiteX1" fmla="*/ 940525 w 940525"/>
              <a:gd name="connsiteY1" fmla="*/ 509451 h 50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40525" h="509451">
                <a:moveTo>
                  <a:pt x="0" y="0"/>
                </a:moveTo>
                <a:lnTo>
                  <a:pt x="940525" y="509451"/>
                </a:lnTo>
              </a:path>
            </a:pathLst>
          </a:cu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Ellips 23"/>
          <p:cNvSpPr/>
          <p:nvPr/>
        </p:nvSpPr>
        <p:spPr>
          <a:xfrm>
            <a:off x="5004048" y="4005064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Ellips 24"/>
          <p:cNvSpPr/>
          <p:nvPr/>
        </p:nvSpPr>
        <p:spPr>
          <a:xfrm>
            <a:off x="5940152" y="4509120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Frihandsfigur 36"/>
          <p:cNvSpPr/>
          <p:nvPr/>
        </p:nvSpPr>
        <p:spPr>
          <a:xfrm>
            <a:off x="2377440" y="3592286"/>
            <a:ext cx="1384663" cy="888274"/>
          </a:xfrm>
          <a:custGeom>
            <a:avLst/>
            <a:gdLst>
              <a:gd name="connsiteX0" fmla="*/ 1384663 w 1384663"/>
              <a:gd name="connsiteY0" fmla="*/ 809897 h 888274"/>
              <a:gd name="connsiteX1" fmla="*/ 1058091 w 1384663"/>
              <a:gd name="connsiteY1" fmla="*/ 888274 h 888274"/>
              <a:gd name="connsiteX2" fmla="*/ 666206 w 1384663"/>
              <a:gd name="connsiteY2" fmla="*/ 627017 h 888274"/>
              <a:gd name="connsiteX3" fmla="*/ 587829 w 1384663"/>
              <a:gd name="connsiteY3" fmla="*/ 0 h 888274"/>
              <a:gd name="connsiteX4" fmla="*/ 0 w 1384663"/>
              <a:gd name="connsiteY4" fmla="*/ 13063 h 88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4663" h="888274">
                <a:moveTo>
                  <a:pt x="1384663" y="809897"/>
                </a:moveTo>
                <a:lnTo>
                  <a:pt x="1058091" y="888274"/>
                </a:lnTo>
                <a:lnTo>
                  <a:pt x="666206" y="627017"/>
                </a:lnTo>
                <a:lnTo>
                  <a:pt x="587829" y="0"/>
                </a:lnTo>
                <a:lnTo>
                  <a:pt x="0" y="13063"/>
                </a:lnTo>
              </a:path>
            </a:pathLst>
          </a:cu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Frihandsfigur 37"/>
          <p:cNvSpPr/>
          <p:nvPr/>
        </p:nvSpPr>
        <p:spPr>
          <a:xfrm>
            <a:off x="5421086" y="5029200"/>
            <a:ext cx="352697" cy="953589"/>
          </a:xfrm>
          <a:custGeom>
            <a:avLst/>
            <a:gdLst>
              <a:gd name="connsiteX0" fmla="*/ 0 w 352697"/>
              <a:gd name="connsiteY0" fmla="*/ 953589 h 953589"/>
              <a:gd name="connsiteX1" fmla="*/ 352697 w 352697"/>
              <a:gd name="connsiteY1" fmla="*/ 875211 h 953589"/>
              <a:gd name="connsiteX2" fmla="*/ 13063 w 352697"/>
              <a:gd name="connsiteY2" fmla="*/ 391886 h 953589"/>
              <a:gd name="connsiteX3" fmla="*/ 235131 w 352697"/>
              <a:gd name="connsiteY3" fmla="*/ 378823 h 953589"/>
              <a:gd name="connsiteX4" fmla="*/ 313508 w 352697"/>
              <a:gd name="connsiteY4" fmla="*/ 0 h 953589"/>
              <a:gd name="connsiteX5" fmla="*/ 313508 w 352697"/>
              <a:gd name="connsiteY5" fmla="*/ 0 h 95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697" h="953589">
                <a:moveTo>
                  <a:pt x="0" y="953589"/>
                </a:moveTo>
                <a:lnTo>
                  <a:pt x="352697" y="875211"/>
                </a:lnTo>
                <a:lnTo>
                  <a:pt x="13063" y="391886"/>
                </a:lnTo>
                <a:lnTo>
                  <a:pt x="235131" y="378823"/>
                </a:lnTo>
                <a:lnTo>
                  <a:pt x="313508" y="0"/>
                </a:lnTo>
                <a:lnTo>
                  <a:pt x="313508" y="0"/>
                </a:lnTo>
              </a:path>
            </a:pathLst>
          </a:cu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Ellips 16"/>
          <p:cNvSpPr/>
          <p:nvPr/>
        </p:nvSpPr>
        <p:spPr>
          <a:xfrm>
            <a:off x="5652120" y="5805264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Ellips 13"/>
          <p:cNvSpPr/>
          <p:nvPr/>
        </p:nvSpPr>
        <p:spPr>
          <a:xfrm>
            <a:off x="2843808" y="3501008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Frihandsfigur 38"/>
          <p:cNvSpPr/>
          <p:nvPr/>
        </p:nvSpPr>
        <p:spPr>
          <a:xfrm>
            <a:off x="2651760" y="2416629"/>
            <a:ext cx="796834" cy="1071154"/>
          </a:xfrm>
          <a:custGeom>
            <a:avLst/>
            <a:gdLst>
              <a:gd name="connsiteX0" fmla="*/ 796834 w 796834"/>
              <a:gd name="connsiteY0" fmla="*/ 548640 h 1071154"/>
              <a:gd name="connsiteX1" fmla="*/ 666206 w 796834"/>
              <a:gd name="connsiteY1" fmla="*/ 914400 h 1071154"/>
              <a:gd name="connsiteX2" fmla="*/ 483326 w 796834"/>
              <a:gd name="connsiteY2" fmla="*/ 1071154 h 1071154"/>
              <a:gd name="connsiteX3" fmla="*/ 235131 w 796834"/>
              <a:gd name="connsiteY3" fmla="*/ 587828 h 1071154"/>
              <a:gd name="connsiteX4" fmla="*/ 0 w 796834"/>
              <a:gd name="connsiteY4" fmla="*/ 378822 h 1071154"/>
              <a:gd name="connsiteX5" fmla="*/ 26126 w 796834"/>
              <a:gd name="connsiteY5" fmla="*/ 0 h 107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834" h="1071154">
                <a:moveTo>
                  <a:pt x="796834" y="548640"/>
                </a:moveTo>
                <a:lnTo>
                  <a:pt x="666206" y="914400"/>
                </a:lnTo>
                <a:lnTo>
                  <a:pt x="483326" y="1071154"/>
                </a:lnTo>
                <a:lnTo>
                  <a:pt x="235131" y="587828"/>
                </a:lnTo>
                <a:lnTo>
                  <a:pt x="0" y="378822"/>
                </a:lnTo>
                <a:lnTo>
                  <a:pt x="26126" y="0"/>
                </a:lnTo>
              </a:path>
            </a:pathLst>
          </a:cu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Ellips 30"/>
          <p:cNvSpPr/>
          <p:nvPr/>
        </p:nvSpPr>
        <p:spPr>
          <a:xfrm>
            <a:off x="2771800" y="2924944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Ellips 21"/>
          <p:cNvSpPr/>
          <p:nvPr/>
        </p:nvSpPr>
        <p:spPr>
          <a:xfrm>
            <a:off x="3347864" y="2852936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Frihandsfigur 39"/>
          <p:cNvSpPr/>
          <p:nvPr/>
        </p:nvSpPr>
        <p:spPr>
          <a:xfrm>
            <a:off x="1515291" y="3317966"/>
            <a:ext cx="2220686" cy="2246811"/>
          </a:xfrm>
          <a:custGeom>
            <a:avLst/>
            <a:gdLst>
              <a:gd name="connsiteX0" fmla="*/ 0 w 2220686"/>
              <a:gd name="connsiteY0" fmla="*/ 2246811 h 2246811"/>
              <a:gd name="connsiteX1" fmla="*/ 391886 w 2220686"/>
              <a:gd name="connsiteY1" fmla="*/ 1593668 h 2246811"/>
              <a:gd name="connsiteX2" fmla="*/ 1175658 w 2220686"/>
              <a:gd name="connsiteY2" fmla="*/ 1319348 h 2246811"/>
              <a:gd name="connsiteX3" fmla="*/ 1358538 w 2220686"/>
              <a:gd name="connsiteY3" fmla="*/ 1384663 h 2246811"/>
              <a:gd name="connsiteX4" fmla="*/ 1672046 w 2220686"/>
              <a:gd name="connsiteY4" fmla="*/ 1188720 h 2246811"/>
              <a:gd name="connsiteX5" fmla="*/ 2220686 w 2220686"/>
              <a:gd name="connsiteY5" fmla="*/ 1110343 h 2246811"/>
              <a:gd name="connsiteX6" fmla="*/ 1815738 w 2220686"/>
              <a:gd name="connsiteY6" fmla="*/ 0 h 224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0686" h="2246811">
                <a:moveTo>
                  <a:pt x="0" y="2246811"/>
                </a:moveTo>
                <a:lnTo>
                  <a:pt x="391886" y="1593668"/>
                </a:lnTo>
                <a:lnTo>
                  <a:pt x="1175658" y="1319348"/>
                </a:lnTo>
                <a:lnTo>
                  <a:pt x="1358538" y="1384663"/>
                </a:lnTo>
                <a:lnTo>
                  <a:pt x="1672046" y="1188720"/>
                </a:lnTo>
                <a:lnTo>
                  <a:pt x="2220686" y="1110343"/>
                </a:lnTo>
                <a:lnTo>
                  <a:pt x="1815738" y="0"/>
                </a:lnTo>
              </a:path>
            </a:pathLst>
          </a:cu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/>
          <p:cNvSpPr/>
          <p:nvPr/>
        </p:nvSpPr>
        <p:spPr>
          <a:xfrm>
            <a:off x="1763688" y="4797152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Ellips 14"/>
          <p:cNvSpPr/>
          <p:nvPr/>
        </p:nvSpPr>
        <p:spPr>
          <a:xfrm>
            <a:off x="3635896" y="4293096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Ellips 22"/>
          <p:cNvSpPr/>
          <p:nvPr/>
        </p:nvSpPr>
        <p:spPr>
          <a:xfrm>
            <a:off x="3203848" y="3212976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textruta 40"/>
          <p:cNvSpPr txBox="1"/>
          <p:nvPr/>
        </p:nvSpPr>
        <p:spPr>
          <a:xfrm>
            <a:off x="7236296" y="22768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Moskva</a:t>
            </a:r>
            <a:endParaRPr lang="sv-SE" dirty="0"/>
          </a:p>
        </p:txBody>
      </p:sp>
      <p:sp>
        <p:nvSpPr>
          <p:cNvPr id="42" name="textruta 41"/>
          <p:cNvSpPr txBox="1"/>
          <p:nvPr/>
        </p:nvSpPr>
        <p:spPr>
          <a:xfrm>
            <a:off x="6588224" y="32129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Kijev</a:t>
            </a:r>
            <a:endParaRPr lang="sv-SE" dirty="0"/>
          </a:p>
        </p:txBody>
      </p:sp>
      <p:sp>
        <p:nvSpPr>
          <p:cNvPr id="43" name="textruta 42"/>
          <p:cNvSpPr txBox="1"/>
          <p:nvPr/>
        </p:nvSpPr>
        <p:spPr>
          <a:xfrm>
            <a:off x="5364088" y="24208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Minsk</a:t>
            </a:r>
            <a:endParaRPr lang="sv-SE" dirty="0"/>
          </a:p>
        </p:txBody>
      </p:sp>
      <p:sp>
        <p:nvSpPr>
          <p:cNvPr id="44" name="textruta 43"/>
          <p:cNvSpPr txBox="1"/>
          <p:nvPr/>
        </p:nvSpPr>
        <p:spPr>
          <a:xfrm>
            <a:off x="4860032" y="32129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Warszawa</a:t>
            </a:r>
            <a:endParaRPr lang="sv-SE" dirty="0"/>
          </a:p>
        </p:txBody>
      </p:sp>
      <p:sp>
        <p:nvSpPr>
          <p:cNvPr id="45" name="textruta 44"/>
          <p:cNvSpPr txBox="1"/>
          <p:nvPr/>
        </p:nvSpPr>
        <p:spPr>
          <a:xfrm>
            <a:off x="6228184" y="141277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St Petersburg</a:t>
            </a:r>
            <a:endParaRPr lang="sv-SE" dirty="0"/>
          </a:p>
        </p:txBody>
      </p:sp>
      <p:sp>
        <p:nvSpPr>
          <p:cNvPr id="46" name="textruta 45"/>
          <p:cNvSpPr txBox="1"/>
          <p:nvPr/>
        </p:nvSpPr>
        <p:spPr>
          <a:xfrm>
            <a:off x="5436096" y="11967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Helsingfors</a:t>
            </a:r>
            <a:endParaRPr lang="sv-SE" dirty="0"/>
          </a:p>
        </p:txBody>
      </p:sp>
      <p:sp>
        <p:nvSpPr>
          <p:cNvPr id="47" name="textruta 46"/>
          <p:cNvSpPr txBox="1"/>
          <p:nvPr/>
        </p:nvSpPr>
        <p:spPr>
          <a:xfrm>
            <a:off x="4139952" y="32129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Berlin</a:t>
            </a:r>
            <a:endParaRPr lang="sv-SE" dirty="0"/>
          </a:p>
        </p:txBody>
      </p:sp>
      <p:sp>
        <p:nvSpPr>
          <p:cNvPr id="48" name="textruta 47"/>
          <p:cNvSpPr txBox="1"/>
          <p:nvPr/>
        </p:nvSpPr>
        <p:spPr>
          <a:xfrm>
            <a:off x="4139952" y="37170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München</a:t>
            </a:r>
            <a:endParaRPr lang="sv-SE" dirty="0"/>
          </a:p>
        </p:txBody>
      </p:sp>
      <p:sp>
        <p:nvSpPr>
          <p:cNvPr id="49" name="textruta 48"/>
          <p:cNvSpPr txBox="1"/>
          <p:nvPr/>
        </p:nvSpPr>
        <p:spPr>
          <a:xfrm>
            <a:off x="5148064" y="39330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Budapest</a:t>
            </a:r>
            <a:endParaRPr lang="sv-SE" dirty="0"/>
          </a:p>
        </p:txBody>
      </p:sp>
      <p:sp>
        <p:nvSpPr>
          <p:cNvPr id="50" name="textruta 49"/>
          <p:cNvSpPr txBox="1"/>
          <p:nvPr/>
        </p:nvSpPr>
        <p:spPr>
          <a:xfrm>
            <a:off x="4932040" y="443711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Bukarest</a:t>
            </a:r>
            <a:endParaRPr lang="sv-SE" dirty="0"/>
          </a:p>
        </p:txBody>
      </p:sp>
      <p:sp>
        <p:nvSpPr>
          <p:cNvPr id="51" name="textruta 50"/>
          <p:cNvSpPr txBox="1"/>
          <p:nvPr/>
        </p:nvSpPr>
        <p:spPr>
          <a:xfrm>
            <a:off x="3851920" y="41490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Milano</a:t>
            </a:r>
            <a:endParaRPr lang="sv-SE" dirty="0"/>
          </a:p>
        </p:txBody>
      </p:sp>
      <p:sp>
        <p:nvSpPr>
          <p:cNvPr id="52" name="textruta 51"/>
          <p:cNvSpPr txBox="1"/>
          <p:nvPr/>
        </p:nvSpPr>
        <p:spPr>
          <a:xfrm>
            <a:off x="3419872" y="50131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Rom</a:t>
            </a:r>
            <a:endParaRPr lang="sv-SE" dirty="0"/>
          </a:p>
        </p:txBody>
      </p:sp>
      <p:sp>
        <p:nvSpPr>
          <p:cNvPr id="53" name="textruta 52"/>
          <p:cNvSpPr txBox="1"/>
          <p:nvPr/>
        </p:nvSpPr>
        <p:spPr>
          <a:xfrm>
            <a:off x="5868144" y="573325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Aten</a:t>
            </a:r>
            <a:endParaRPr lang="sv-SE" dirty="0"/>
          </a:p>
        </p:txBody>
      </p:sp>
      <p:sp>
        <p:nvSpPr>
          <p:cNvPr id="54" name="textruta 53"/>
          <p:cNvSpPr txBox="1"/>
          <p:nvPr/>
        </p:nvSpPr>
        <p:spPr>
          <a:xfrm>
            <a:off x="6732240" y="544522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Ankara</a:t>
            </a:r>
            <a:endParaRPr lang="sv-SE" dirty="0"/>
          </a:p>
        </p:txBody>
      </p:sp>
      <p:sp>
        <p:nvSpPr>
          <p:cNvPr id="55" name="textruta 54"/>
          <p:cNvSpPr txBox="1"/>
          <p:nvPr/>
        </p:nvSpPr>
        <p:spPr>
          <a:xfrm>
            <a:off x="6588224" y="49411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Istanbul</a:t>
            </a:r>
            <a:endParaRPr lang="sv-SE" dirty="0"/>
          </a:p>
        </p:txBody>
      </p:sp>
      <p:sp>
        <p:nvSpPr>
          <p:cNvPr id="56" name="textruta 55"/>
          <p:cNvSpPr txBox="1"/>
          <p:nvPr/>
        </p:nvSpPr>
        <p:spPr>
          <a:xfrm>
            <a:off x="2555776" y="371703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Paris</a:t>
            </a:r>
            <a:endParaRPr lang="sv-SE" dirty="0"/>
          </a:p>
        </p:txBody>
      </p:sp>
      <p:sp>
        <p:nvSpPr>
          <p:cNvPr id="57" name="textruta 56"/>
          <p:cNvSpPr txBox="1"/>
          <p:nvPr/>
        </p:nvSpPr>
        <p:spPr>
          <a:xfrm>
            <a:off x="1907704" y="28529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London</a:t>
            </a:r>
            <a:endParaRPr lang="sv-SE" dirty="0"/>
          </a:p>
        </p:txBody>
      </p:sp>
      <p:sp>
        <p:nvSpPr>
          <p:cNvPr id="58" name="textruta 57"/>
          <p:cNvSpPr txBox="1"/>
          <p:nvPr/>
        </p:nvSpPr>
        <p:spPr>
          <a:xfrm>
            <a:off x="2915816" y="24928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Amsterdam</a:t>
            </a:r>
            <a:endParaRPr lang="sv-SE" dirty="0"/>
          </a:p>
        </p:txBody>
      </p:sp>
      <p:sp>
        <p:nvSpPr>
          <p:cNvPr id="60" name="textruta 59"/>
          <p:cNvSpPr txBox="1"/>
          <p:nvPr/>
        </p:nvSpPr>
        <p:spPr>
          <a:xfrm>
            <a:off x="1907704" y="479715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Madrid</a:t>
            </a:r>
            <a:endParaRPr lang="sv-SE" dirty="0"/>
          </a:p>
        </p:txBody>
      </p:sp>
      <p:sp>
        <p:nvSpPr>
          <p:cNvPr id="61" name="textruta 60"/>
          <p:cNvSpPr txBox="1"/>
          <p:nvPr/>
        </p:nvSpPr>
        <p:spPr>
          <a:xfrm>
            <a:off x="467544" y="443711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Lissabon</a:t>
            </a:r>
            <a:endParaRPr lang="sv-SE" dirty="0"/>
          </a:p>
        </p:txBody>
      </p:sp>
      <p:sp>
        <p:nvSpPr>
          <p:cNvPr id="62" name="textruta 61"/>
          <p:cNvSpPr txBox="1"/>
          <p:nvPr/>
        </p:nvSpPr>
        <p:spPr>
          <a:xfrm>
            <a:off x="4067944" y="270892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Hamburg</a:t>
            </a:r>
            <a:endParaRPr lang="sv-SE" dirty="0"/>
          </a:p>
        </p:txBody>
      </p:sp>
      <p:sp>
        <p:nvSpPr>
          <p:cNvPr id="63" name="Frihandsfigur 62"/>
          <p:cNvSpPr/>
          <p:nvPr/>
        </p:nvSpPr>
        <p:spPr>
          <a:xfrm>
            <a:off x="3513909" y="2860766"/>
            <a:ext cx="600891" cy="1045028"/>
          </a:xfrm>
          <a:custGeom>
            <a:avLst/>
            <a:gdLst>
              <a:gd name="connsiteX0" fmla="*/ 600891 w 600891"/>
              <a:gd name="connsiteY0" fmla="*/ 1045028 h 1045028"/>
              <a:gd name="connsiteX1" fmla="*/ 444137 w 600891"/>
              <a:gd name="connsiteY1" fmla="*/ 0 h 1045028"/>
              <a:gd name="connsiteX2" fmla="*/ 0 w 600891"/>
              <a:gd name="connsiteY2" fmla="*/ 940525 h 1045028"/>
              <a:gd name="connsiteX3" fmla="*/ 0 w 600891"/>
              <a:gd name="connsiteY3" fmla="*/ 940525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891" h="1045028">
                <a:moveTo>
                  <a:pt x="600891" y="1045028"/>
                </a:moveTo>
                <a:lnTo>
                  <a:pt x="444137" y="0"/>
                </a:lnTo>
                <a:lnTo>
                  <a:pt x="0" y="940525"/>
                </a:lnTo>
                <a:lnTo>
                  <a:pt x="0" y="940525"/>
                </a:lnTo>
              </a:path>
            </a:pathLst>
          </a:cu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9" name="textruta 58"/>
          <p:cNvSpPr txBox="1"/>
          <p:nvPr/>
        </p:nvSpPr>
        <p:spPr>
          <a:xfrm>
            <a:off x="3347864" y="321297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Bryssel</a:t>
            </a:r>
            <a:endParaRPr lang="sv-SE" dirty="0"/>
          </a:p>
        </p:txBody>
      </p:sp>
      <p:cxnSp>
        <p:nvCxnSpPr>
          <p:cNvPr id="65" name="Rak 64"/>
          <p:cNvCxnSpPr>
            <a:stCxn id="63" idx="2"/>
            <a:endCxn id="26" idx="2"/>
          </p:cNvCxnSpPr>
          <p:nvPr/>
        </p:nvCxnSpPr>
        <p:spPr>
          <a:xfrm>
            <a:off x="3513909" y="3801291"/>
            <a:ext cx="482027" cy="95761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 25"/>
          <p:cNvSpPr/>
          <p:nvPr/>
        </p:nvSpPr>
        <p:spPr>
          <a:xfrm>
            <a:off x="3995936" y="3789040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8" name="Rak 67"/>
          <p:cNvCxnSpPr>
            <a:stCxn id="27" idx="1"/>
            <a:endCxn id="7" idx="2"/>
          </p:cNvCxnSpPr>
          <p:nvPr/>
        </p:nvCxnSpPr>
        <p:spPr>
          <a:xfrm>
            <a:off x="3883556" y="2812564"/>
            <a:ext cx="472420" cy="29240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 6"/>
          <p:cNvSpPr/>
          <p:nvPr/>
        </p:nvSpPr>
        <p:spPr>
          <a:xfrm>
            <a:off x="4355976" y="2996952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Ellips 26"/>
          <p:cNvSpPr/>
          <p:nvPr/>
        </p:nvSpPr>
        <p:spPr>
          <a:xfrm>
            <a:off x="3851920" y="2780928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0" name="Ellips 69"/>
          <p:cNvSpPr/>
          <p:nvPr/>
        </p:nvSpPr>
        <p:spPr>
          <a:xfrm>
            <a:off x="5652120" y="4941168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1" name="textruta 70"/>
          <p:cNvSpPr txBox="1"/>
          <p:nvPr/>
        </p:nvSpPr>
        <p:spPr>
          <a:xfrm>
            <a:off x="5004048" y="486916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Sofia</a:t>
            </a:r>
            <a:endParaRPr lang="sv-SE" dirty="0"/>
          </a:p>
        </p:txBody>
      </p:sp>
      <p:cxnSp>
        <p:nvCxnSpPr>
          <p:cNvPr id="72" name="Rak 71"/>
          <p:cNvCxnSpPr/>
          <p:nvPr/>
        </p:nvCxnSpPr>
        <p:spPr>
          <a:xfrm flipV="1">
            <a:off x="4572000" y="3573016"/>
            <a:ext cx="648072" cy="144016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Land </a:t>
            </a:r>
            <a:r>
              <a:rPr lang="sv-SE" dirty="0" err="1" smtClean="0"/>
              <a:t>prices</a:t>
            </a:r>
            <a:r>
              <a:rPr lang="sv-SE" dirty="0" smtClean="0"/>
              <a:t> and </a:t>
            </a:r>
            <a:r>
              <a:rPr lang="sv-SE" dirty="0" err="1" smtClean="0"/>
              <a:t>agriculture</a:t>
            </a:r>
            <a:endParaRPr lang="sv-S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109" t="21315" r="15414" b="5499"/>
          <a:stretch>
            <a:fillRect/>
          </a:stretch>
        </p:blipFill>
        <p:spPr bwMode="auto">
          <a:xfrm>
            <a:off x="899592" y="1124744"/>
            <a:ext cx="7510747" cy="557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Less tunnels </a:t>
            </a:r>
            <a:r>
              <a:rPr lang="sv-SE" dirty="0" err="1" smtClean="0"/>
              <a:t>more</a:t>
            </a:r>
            <a:r>
              <a:rPr lang="sv-SE" dirty="0" smtClean="0"/>
              <a:t> bridges</a:t>
            </a:r>
            <a:endParaRPr lang="sv-SE" dirty="0"/>
          </a:p>
        </p:txBody>
      </p:sp>
      <p:sp>
        <p:nvSpPr>
          <p:cNvPr id="4" name="Line 31"/>
          <p:cNvSpPr>
            <a:spLocks noChangeShapeType="1"/>
          </p:cNvSpPr>
          <p:nvPr/>
        </p:nvSpPr>
        <p:spPr bwMode="auto">
          <a:xfrm flipH="1">
            <a:off x="6299051" y="1701503"/>
            <a:ext cx="1588" cy="295275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5" name="Line 32"/>
          <p:cNvSpPr>
            <a:spLocks noChangeShapeType="1"/>
          </p:cNvSpPr>
          <p:nvPr/>
        </p:nvSpPr>
        <p:spPr bwMode="auto">
          <a:xfrm>
            <a:off x="1331764" y="4076403"/>
            <a:ext cx="662305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6" name="Line 33"/>
          <p:cNvSpPr>
            <a:spLocks noChangeShapeType="1"/>
          </p:cNvSpPr>
          <p:nvPr/>
        </p:nvSpPr>
        <p:spPr bwMode="auto">
          <a:xfrm>
            <a:off x="1763564" y="2133303"/>
            <a:ext cx="5545137" cy="0"/>
          </a:xfrm>
          <a:prstGeom prst="line">
            <a:avLst/>
          </a:prstGeom>
          <a:noFill/>
          <a:ln w="9525">
            <a:solidFill>
              <a:srgbClr val="FF505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7" name="Line 35"/>
          <p:cNvSpPr>
            <a:spLocks noChangeShapeType="1"/>
          </p:cNvSpPr>
          <p:nvPr/>
        </p:nvSpPr>
        <p:spPr bwMode="auto">
          <a:xfrm>
            <a:off x="4427389" y="1701503"/>
            <a:ext cx="0" cy="251936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8" name="Line 38"/>
          <p:cNvSpPr>
            <a:spLocks noChangeShapeType="1"/>
          </p:cNvSpPr>
          <p:nvPr/>
        </p:nvSpPr>
        <p:spPr bwMode="auto">
          <a:xfrm flipH="1">
            <a:off x="4427389" y="1701503"/>
            <a:ext cx="3175" cy="295275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9" name="Freeform 39"/>
          <p:cNvSpPr>
            <a:spLocks/>
          </p:cNvSpPr>
          <p:nvPr/>
        </p:nvSpPr>
        <p:spPr bwMode="auto">
          <a:xfrm>
            <a:off x="1619101" y="1915815"/>
            <a:ext cx="2160588" cy="2160588"/>
          </a:xfrm>
          <a:custGeom>
            <a:avLst/>
            <a:gdLst/>
            <a:ahLst/>
            <a:cxnLst>
              <a:cxn ang="0">
                <a:pos x="363" y="1361"/>
              </a:cxn>
              <a:cxn ang="0">
                <a:pos x="363" y="1315"/>
              </a:cxn>
              <a:cxn ang="0">
                <a:pos x="273" y="1315"/>
              </a:cxn>
              <a:cxn ang="0">
                <a:pos x="273" y="1179"/>
              </a:cxn>
              <a:cxn ang="0">
                <a:pos x="0" y="1179"/>
              </a:cxn>
              <a:cxn ang="0">
                <a:pos x="0" y="726"/>
              </a:cxn>
              <a:cxn ang="0">
                <a:pos x="227" y="544"/>
              </a:cxn>
              <a:cxn ang="0">
                <a:pos x="227" y="318"/>
              </a:cxn>
              <a:cxn ang="0">
                <a:pos x="363" y="318"/>
              </a:cxn>
              <a:cxn ang="0">
                <a:pos x="363" y="91"/>
              </a:cxn>
              <a:cxn ang="0">
                <a:pos x="454" y="0"/>
              </a:cxn>
              <a:cxn ang="0">
                <a:pos x="908" y="0"/>
              </a:cxn>
              <a:cxn ang="0">
                <a:pos x="998" y="91"/>
              </a:cxn>
              <a:cxn ang="0">
                <a:pos x="998" y="318"/>
              </a:cxn>
              <a:cxn ang="0">
                <a:pos x="1134" y="318"/>
              </a:cxn>
              <a:cxn ang="0">
                <a:pos x="1134" y="544"/>
              </a:cxn>
              <a:cxn ang="0">
                <a:pos x="1361" y="726"/>
              </a:cxn>
              <a:cxn ang="0">
                <a:pos x="1361" y="1179"/>
              </a:cxn>
              <a:cxn ang="0">
                <a:pos x="1089" y="1179"/>
              </a:cxn>
              <a:cxn ang="0">
                <a:pos x="1089" y="1315"/>
              </a:cxn>
              <a:cxn ang="0">
                <a:pos x="998" y="1315"/>
              </a:cxn>
              <a:cxn ang="0">
                <a:pos x="998" y="1361"/>
              </a:cxn>
              <a:cxn ang="0">
                <a:pos x="363" y="1361"/>
              </a:cxn>
            </a:cxnLst>
            <a:rect l="0" t="0" r="r" b="b"/>
            <a:pathLst>
              <a:path w="1361" h="1361">
                <a:moveTo>
                  <a:pt x="363" y="1361"/>
                </a:moveTo>
                <a:lnTo>
                  <a:pt x="363" y="1315"/>
                </a:lnTo>
                <a:lnTo>
                  <a:pt x="273" y="1315"/>
                </a:lnTo>
                <a:lnTo>
                  <a:pt x="273" y="1179"/>
                </a:lnTo>
                <a:lnTo>
                  <a:pt x="0" y="1179"/>
                </a:lnTo>
                <a:lnTo>
                  <a:pt x="0" y="726"/>
                </a:lnTo>
                <a:lnTo>
                  <a:pt x="227" y="544"/>
                </a:lnTo>
                <a:lnTo>
                  <a:pt x="227" y="318"/>
                </a:lnTo>
                <a:lnTo>
                  <a:pt x="363" y="318"/>
                </a:lnTo>
                <a:lnTo>
                  <a:pt x="363" y="91"/>
                </a:lnTo>
                <a:lnTo>
                  <a:pt x="454" y="0"/>
                </a:lnTo>
                <a:lnTo>
                  <a:pt x="908" y="0"/>
                </a:lnTo>
                <a:lnTo>
                  <a:pt x="998" y="91"/>
                </a:lnTo>
                <a:lnTo>
                  <a:pt x="998" y="318"/>
                </a:lnTo>
                <a:lnTo>
                  <a:pt x="1134" y="318"/>
                </a:lnTo>
                <a:lnTo>
                  <a:pt x="1134" y="544"/>
                </a:lnTo>
                <a:lnTo>
                  <a:pt x="1361" y="726"/>
                </a:lnTo>
                <a:lnTo>
                  <a:pt x="1361" y="1179"/>
                </a:lnTo>
                <a:lnTo>
                  <a:pt x="1089" y="1179"/>
                </a:lnTo>
                <a:lnTo>
                  <a:pt x="1089" y="1315"/>
                </a:lnTo>
                <a:lnTo>
                  <a:pt x="998" y="1315"/>
                </a:lnTo>
                <a:lnTo>
                  <a:pt x="998" y="1361"/>
                </a:lnTo>
                <a:lnTo>
                  <a:pt x="363" y="1361"/>
                </a:lnTo>
                <a:close/>
              </a:path>
            </a:pathLst>
          </a:custGeom>
          <a:noFill/>
          <a:ln w="9525" cap="flat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10" name="Freeform 40"/>
          <p:cNvSpPr>
            <a:spLocks/>
          </p:cNvSpPr>
          <p:nvPr/>
        </p:nvSpPr>
        <p:spPr bwMode="auto">
          <a:xfrm>
            <a:off x="2052489" y="2492078"/>
            <a:ext cx="1295400" cy="1511300"/>
          </a:xfrm>
          <a:custGeom>
            <a:avLst/>
            <a:gdLst/>
            <a:ahLst/>
            <a:cxnLst>
              <a:cxn ang="0">
                <a:pos x="408" y="952"/>
              </a:cxn>
              <a:cxn ang="0">
                <a:pos x="136" y="952"/>
              </a:cxn>
              <a:cxn ang="0">
                <a:pos x="90" y="907"/>
              </a:cxn>
              <a:cxn ang="0">
                <a:pos x="45" y="907"/>
              </a:cxn>
              <a:cxn ang="0">
                <a:pos x="45" y="726"/>
              </a:cxn>
              <a:cxn ang="0">
                <a:pos x="0" y="726"/>
              </a:cxn>
              <a:cxn ang="0">
                <a:pos x="0" y="181"/>
              </a:cxn>
              <a:cxn ang="0">
                <a:pos x="226" y="0"/>
              </a:cxn>
              <a:cxn ang="0">
                <a:pos x="589" y="0"/>
              </a:cxn>
              <a:cxn ang="0">
                <a:pos x="816" y="181"/>
              </a:cxn>
              <a:cxn ang="0">
                <a:pos x="816" y="726"/>
              </a:cxn>
              <a:cxn ang="0">
                <a:pos x="771" y="726"/>
              </a:cxn>
              <a:cxn ang="0">
                <a:pos x="771" y="907"/>
              </a:cxn>
              <a:cxn ang="0">
                <a:pos x="725" y="907"/>
              </a:cxn>
              <a:cxn ang="0">
                <a:pos x="680" y="952"/>
              </a:cxn>
              <a:cxn ang="0">
                <a:pos x="408" y="952"/>
              </a:cxn>
            </a:cxnLst>
            <a:rect l="0" t="0" r="r" b="b"/>
            <a:pathLst>
              <a:path w="816" h="952">
                <a:moveTo>
                  <a:pt x="408" y="952"/>
                </a:moveTo>
                <a:lnTo>
                  <a:pt x="136" y="952"/>
                </a:lnTo>
                <a:lnTo>
                  <a:pt x="90" y="907"/>
                </a:lnTo>
                <a:lnTo>
                  <a:pt x="45" y="907"/>
                </a:lnTo>
                <a:lnTo>
                  <a:pt x="45" y="726"/>
                </a:lnTo>
                <a:lnTo>
                  <a:pt x="0" y="726"/>
                </a:lnTo>
                <a:lnTo>
                  <a:pt x="0" y="181"/>
                </a:lnTo>
                <a:lnTo>
                  <a:pt x="226" y="0"/>
                </a:lnTo>
                <a:lnTo>
                  <a:pt x="589" y="0"/>
                </a:lnTo>
                <a:lnTo>
                  <a:pt x="816" y="181"/>
                </a:lnTo>
                <a:lnTo>
                  <a:pt x="816" y="726"/>
                </a:lnTo>
                <a:lnTo>
                  <a:pt x="771" y="726"/>
                </a:lnTo>
                <a:lnTo>
                  <a:pt x="771" y="907"/>
                </a:lnTo>
                <a:lnTo>
                  <a:pt x="725" y="907"/>
                </a:lnTo>
                <a:lnTo>
                  <a:pt x="680" y="952"/>
                </a:lnTo>
                <a:lnTo>
                  <a:pt x="408" y="952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11" name="Freeform 41"/>
          <p:cNvSpPr>
            <a:spLocks/>
          </p:cNvSpPr>
          <p:nvPr/>
        </p:nvSpPr>
        <p:spPr bwMode="auto">
          <a:xfrm>
            <a:off x="5651351" y="2493665"/>
            <a:ext cx="1295400" cy="1511300"/>
          </a:xfrm>
          <a:custGeom>
            <a:avLst/>
            <a:gdLst/>
            <a:ahLst/>
            <a:cxnLst>
              <a:cxn ang="0">
                <a:pos x="408" y="952"/>
              </a:cxn>
              <a:cxn ang="0">
                <a:pos x="136" y="952"/>
              </a:cxn>
              <a:cxn ang="0">
                <a:pos x="90" y="907"/>
              </a:cxn>
              <a:cxn ang="0">
                <a:pos x="45" y="907"/>
              </a:cxn>
              <a:cxn ang="0">
                <a:pos x="45" y="726"/>
              </a:cxn>
              <a:cxn ang="0">
                <a:pos x="0" y="726"/>
              </a:cxn>
              <a:cxn ang="0">
                <a:pos x="0" y="181"/>
              </a:cxn>
              <a:cxn ang="0">
                <a:pos x="226" y="0"/>
              </a:cxn>
              <a:cxn ang="0">
                <a:pos x="589" y="0"/>
              </a:cxn>
              <a:cxn ang="0">
                <a:pos x="816" y="181"/>
              </a:cxn>
              <a:cxn ang="0">
                <a:pos x="816" y="726"/>
              </a:cxn>
              <a:cxn ang="0">
                <a:pos x="771" y="726"/>
              </a:cxn>
              <a:cxn ang="0">
                <a:pos x="771" y="907"/>
              </a:cxn>
              <a:cxn ang="0">
                <a:pos x="725" y="907"/>
              </a:cxn>
              <a:cxn ang="0">
                <a:pos x="680" y="952"/>
              </a:cxn>
              <a:cxn ang="0">
                <a:pos x="408" y="952"/>
              </a:cxn>
            </a:cxnLst>
            <a:rect l="0" t="0" r="r" b="b"/>
            <a:pathLst>
              <a:path w="816" h="952">
                <a:moveTo>
                  <a:pt x="408" y="952"/>
                </a:moveTo>
                <a:lnTo>
                  <a:pt x="136" y="952"/>
                </a:lnTo>
                <a:lnTo>
                  <a:pt x="90" y="907"/>
                </a:lnTo>
                <a:lnTo>
                  <a:pt x="45" y="907"/>
                </a:lnTo>
                <a:lnTo>
                  <a:pt x="45" y="726"/>
                </a:lnTo>
                <a:lnTo>
                  <a:pt x="0" y="726"/>
                </a:lnTo>
                <a:lnTo>
                  <a:pt x="0" y="181"/>
                </a:lnTo>
                <a:lnTo>
                  <a:pt x="226" y="0"/>
                </a:lnTo>
                <a:lnTo>
                  <a:pt x="589" y="0"/>
                </a:lnTo>
                <a:lnTo>
                  <a:pt x="816" y="181"/>
                </a:lnTo>
                <a:lnTo>
                  <a:pt x="816" y="726"/>
                </a:lnTo>
                <a:lnTo>
                  <a:pt x="771" y="726"/>
                </a:lnTo>
                <a:lnTo>
                  <a:pt x="771" y="907"/>
                </a:lnTo>
                <a:lnTo>
                  <a:pt x="725" y="907"/>
                </a:lnTo>
                <a:lnTo>
                  <a:pt x="680" y="952"/>
                </a:lnTo>
                <a:lnTo>
                  <a:pt x="408" y="952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12" name="Freeform 42"/>
          <p:cNvSpPr>
            <a:spLocks/>
          </p:cNvSpPr>
          <p:nvPr/>
        </p:nvSpPr>
        <p:spPr bwMode="auto">
          <a:xfrm>
            <a:off x="5219551" y="1917403"/>
            <a:ext cx="2160588" cy="2160587"/>
          </a:xfrm>
          <a:custGeom>
            <a:avLst/>
            <a:gdLst/>
            <a:ahLst/>
            <a:cxnLst>
              <a:cxn ang="0">
                <a:pos x="363" y="1361"/>
              </a:cxn>
              <a:cxn ang="0">
                <a:pos x="363" y="1315"/>
              </a:cxn>
              <a:cxn ang="0">
                <a:pos x="273" y="1315"/>
              </a:cxn>
              <a:cxn ang="0">
                <a:pos x="273" y="1179"/>
              </a:cxn>
              <a:cxn ang="0">
                <a:pos x="0" y="1179"/>
              </a:cxn>
              <a:cxn ang="0">
                <a:pos x="0" y="726"/>
              </a:cxn>
              <a:cxn ang="0">
                <a:pos x="227" y="544"/>
              </a:cxn>
              <a:cxn ang="0">
                <a:pos x="227" y="318"/>
              </a:cxn>
              <a:cxn ang="0">
                <a:pos x="363" y="318"/>
              </a:cxn>
              <a:cxn ang="0">
                <a:pos x="363" y="91"/>
              </a:cxn>
              <a:cxn ang="0">
                <a:pos x="454" y="0"/>
              </a:cxn>
              <a:cxn ang="0">
                <a:pos x="908" y="0"/>
              </a:cxn>
              <a:cxn ang="0">
                <a:pos x="998" y="91"/>
              </a:cxn>
              <a:cxn ang="0">
                <a:pos x="998" y="318"/>
              </a:cxn>
              <a:cxn ang="0">
                <a:pos x="1134" y="318"/>
              </a:cxn>
              <a:cxn ang="0">
                <a:pos x="1134" y="544"/>
              </a:cxn>
              <a:cxn ang="0">
                <a:pos x="1361" y="726"/>
              </a:cxn>
              <a:cxn ang="0">
                <a:pos x="1361" y="1179"/>
              </a:cxn>
              <a:cxn ang="0">
                <a:pos x="1089" y="1179"/>
              </a:cxn>
              <a:cxn ang="0">
                <a:pos x="1089" y="1315"/>
              </a:cxn>
              <a:cxn ang="0">
                <a:pos x="998" y="1315"/>
              </a:cxn>
              <a:cxn ang="0">
                <a:pos x="998" y="1361"/>
              </a:cxn>
              <a:cxn ang="0">
                <a:pos x="363" y="1361"/>
              </a:cxn>
            </a:cxnLst>
            <a:rect l="0" t="0" r="r" b="b"/>
            <a:pathLst>
              <a:path w="1361" h="1361">
                <a:moveTo>
                  <a:pt x="363" y="1361"/>
                </a:moveTo>
                <a:lnTo>
                  <a:pt x="363" y="1315"/>
                </a:lnTo>
                <a:lnTo>
                  <a:pt x="273" y="1315"/>
                </a:lnTo>
                <a:lnTo>
                  <a:pt x="273" y="1179"/>
                </a:lnTo>
                <a:lnTo>
                  <a:pt x="0" y="1179"/>
                </a:lnTo>
                <a:lnTo>
                  <a:pt x="0" y="726"/>
                </a:lnTo>
                <a:lnTo>
                  <a:pt x="227" y="544"/>
                </a:lnTo>
                <a:lnTo>
                  <a:pt x="227" y="318"/>
                </a:lnTo>
                <a:lnTo>
                  <a:pt x="363" y="318"/>
                </a:lnTo>
                <a:lnTo>
                  <a:pt x="363" y="91"/>
                </a:lnTo>
                <a:lnTo>
                  <a:pt x="454" y="0"/>
                </a:lnTo>
                <a:lnTo>
                  <a:pt x="908" y="0"/>
                </a:lnTo>
                <a:lnTo>
                  <a:pt x="998" y="91"/>
                </a:lnTo>
                <a:lnTo>
                  <a:pt x="998" y="318"/>
                </a:lnTo>
                <a:lnTo>
                  <a:pt x="1134" y="318"/>
                </a:lnTo>
                <a:lnTo>
                  <a:pt x="1134" y="544"/>
                </a:lnTo>
                <a:lnTo>
                  <a:pt x="1361" y="726"/>
                </a:lnTo>
                <a:lnTo>
                  <a:pt x="1361" y="1179"/>
                </a:lnTo>
                <a:lnTo>
                  <a:pt x="1089" y="1179"/>
                </a:lnTo>
                <a:lnTo>
                  <a:pt x="1089" y="1315"/>
                </a:lnTo>
                <a:lnTo>
                  <a:pt x="998" y="1315"/>
                </a:lnTo>
                <a:lnTo>
                  <a:pt x="998" y="1361"/>
                </a:lnTo>
                <a:lnTo>
                  <a:pt x="363" y="1361"/>
                </a:lnTo>
                <a:close/>
              </a:path>
            </a:pathLst>
          </a:custGeom>
          <a:noFill/>
          <a:ln w="9525" cap="flat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13" name="Oval 43"/>
          <p:cNvSpPr>
            <a:spLocks noChangeArrowheads="1"/>
          </p:cNvSpPr>
          <p:nvPr/>
        </p:nvSpPr>
        <p:spPr bwMode="auto">
          <a:xfrm>
            <a:off x="1331640" y="1772816"/>
            <a:ext cx="2736527" cy="2736304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cxnSp>
        <p:nvCxnSpPr>
          <p:cNvPr id="14" name="Rak pil 13"/>
          <p:cNvCxnSpPr/>
          <p:nvPr/>
        </p:nvCxnSpPr>
        <p:spPr>
          <a:xfrm>
            <a:off x="1331640" y="1556792"/>
            <a:ext cx="273630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34"/>
          <p:cNvSpPr txBox="1">
            <a:spLocks noChangeArrowheads="1"/>
          </p:cNvSpPr>
          <p:nvPr/>
        </p:nvSpPr>
        <p:spPr bwMode="auto">
          <a:xfrm>
            <a:off x="2195736" y="1196752"/>
            <a:ext cx="12237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 b="1" i="0" dirty="0" smtClean="0"/>
              <a:t>10,6 meter</a:t>
            </a:r>
            <a:endParaRPr lang="sv-SE" b="1" i="0" dirty="0"/>
          </a:p>
        </p:txBody>
      </p:sp>
      <p:cxnSp>
        <p:nvCxnSpPr>
          <p:cNvPr id="16" name="Rak 15"/>
          <p:cNvCxnSpPr>
            <a:stCxn id="13" idx="2"/>
          </p:cNvCxnSpPr>
          <p:nvPr/>
        </p:nvCxnSpPr>
        <p:spPr>
          <a:xfrm flipV="1">
            <a:off x="1331640" y="1484784"/>
            <a:ext cx="0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 flipV="1">
            <a:off x="4067944" y="1484784"/>
            <a:ext cx="0" cy="1800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flipV="1">
            <a:off x="4932040" y="1412776"/>
            <a:ext cx="0" cy="1800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flipV="1">
            <a:off x="7668344" y="1484784"/>
            <a:ext cx="0" cy="1800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pil 19"/>
          <p:cNvCxnSpPr/>
          <p:nvPr/>
        </p:nvCxnSpPr>
        <p:spPr>
          <a:xfrm>
            <a:off x="4932040" y="1556792"/>
            <a:ext cx="273630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5652120" y="1196752"/>
            <a:ext cx="12237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 b="1" i="0" dirty="0" smtClean="0"/>
              <a:t>10,6 meter</a:t>
            </a:r>
            <a:endParaRPr lang="sv-SE" b="1" i="0" dirty="0"/>
          </a:p>
        </p:txBody>
      </p:sp>
      <p:sp>
        <p:nvSpPr>
          <p:cNvPr id="22" name="textruta 21"/>
          <p:cNvSpPr txBox="1"/>
          <p:nvPr/>
        </p:nvSpPr>
        <p:spPr>
          <a:xfrm>
            <a:off x="2771800" y="4725144"/>
            <a:ext cx="3329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Hallandsåstunneln </a:t>
            </a:r>
            <a:r>
              <a:rPr lang="sv-SE" dirty="0" err="1" smtClean="0"/>
              <a:t>cost</a:t>
            </a:r>
            <a:r>
              <a:rPr lang="sv-SE" dirty="0" smtClean="0"/>
              <a:t> 12 </a:t>
            </a:r>
            <a:r>
              <a:rPr lang="sv-SE" dirty="0" err="1" smtClean="0"/>
              <a:t>bn</a:t>
            </a:r>
            <a:r>
              <a:rPr lang="sv-SE" dirty="0" smtClean="0"/>
              <a:t> SEK</a:t>
            </a:r>
          </a:p>
        </p:txBody>
      </p:sp>
      <p:sp>
        <p:nvSpPr>
          <p:cNvPr id="23" name="Oval 43"/>
          <p:cNvSpPr>
            <a:spLocks noChangeArrowheads="1"/>
          </p:cNvSpPr>
          <p:nvPr/>
        </p:nvSpPr>
        <p:spPr bwMode="auto">
          <a:xfrm>
            <a:off x="4932040" y="1700808"/>
            <a:ext cx="2736527" cy="2736304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Less tunnels </a:t>
            </a:r>
            <a:r>
              <a:rPr lang="sv-SE" dirty="0" err="1" smtClean="0"/>
              <a:t>more</a:t>
            </a:r>
            <a:r>
              <a:rPr lang="sv-SE" dirty="0" smtClean="0"/>
              <a:t> bridges</a:t>
            </a:r>
            <a:endParaRPr lang="sv-SE" dirty="0"/>
          </a:p>
        </p:txBody>
      </p:sp>
      <p:sp>
        <p:nvSpPr>
          <p:cNvPr id="4" name="Line 31"/>
          <p:cNvSpPr>
            <a:spLocks noChangeShapeType="1"/>
          </p:cNvSpPr>
          <p:nvPr/>
        </p:nvSpPr>
        <p:spPr bwMode="auto">
          <a:xfrm flipH="1">
            <a:off x="6299051" y="1701503"/>
            <a:ext cx="1588" cy="295275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5" name="Line 32"/>
          <p:cNvSpPr>
            <a:spLocks noChangeShapeType="1"/>
          </p:cNvSpPr>
          <p:nvPr/>
        </p:nvSpPr>
        <p:spPr bwMode="auto">
          <a:xfrm>
            <a:off x="1331764" y="4076403"/>
            <a:ext cx="662305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6" name="Line 33"/>
          <p:cNvSpPr>
            <a:spLocks noChangeShapeType="1"/>
          </p:cNvSpPr>
          <p:nvPr/>
        </p:nvSpPr>
        <p:spPr bwMode="auto">
          <a:xfrm>
            <a:off x="1763564" y="2133303"/>
            <a:ext cx="5545137" cy="0"/>
          </a:xfrm>
          <a:prstGeom prst="line">
            <a:avLst/>
          </a:prstGeom>
          <a:noFill/>
          <a:ln w="9525">
            <a:solidFill>
              <a:srgbClr val="FF505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7" name="Line 35"/>
          <p:cNvSpPr>
            <a:spLocks noChangeShapeType="1"/>
          </p:cNvSpPr>
          <p:nvPr/>
        </p:nvSpPr>
        <p:spPr bwMode="auto">
          <a:xfrm>
            <a:off x="4427389" y="1701503"/>
            <a:ext cx="0" cy="251936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8" name="Line 38"/>
          <p:cNvSpPr>
            <a:spLocks noChangeShapeType="1"/>
          </p:cNvSpPr>
          <p:nvPr/>
        </p:nvSpPr>
        <p:spPr bwMode="auto">
          <a:xfrm flipH="1">
            <a:off x="4427389" y="1701503"/>
            <a:ext cx="3175" cy="295275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9" name="Freeform 39"/>
          <p:cNvSpPr>
            <a:spLocks/>
          </p:cNvSpPr>
          <p:nvPr/>
        </p:nvSpPr>
        <p:spPr bwMode="auto">
          <a:xfrm>
            <a:off x="1619101" y="1915815"/>
            <a:ext cx="2160588" cy="2160588"/>
          </a:xfrm>
          <a:custGeom>
            <a:avLst/>
            <a:gdLst/>
            <a:ahLst/>
            <a:cxnLst>
              <a:cxn ang="0">
                <a:pos x="363" y="1361"/>
              </a:cxn>
              <a:cxn ang="0">
                <a:pos x="363" y="1315"/>
              </a:cxn>
              <a:cxn ang="0">
                <a:pos x="273" y="1315"/>
              </a:cxn>
              <a:cxn ang="0">
                <a:pos x="273" y="1179"/>
              </a:cxn>
              <a:cxn ang="0">
                <a:pos x="0" y="1179"/>
              </a:cxn>
              <a:cxn ang="0">
                <a:pos x="0" y="726"/>
              </a:cxn>
              <a:cxn ang="0">
                <a:pos x="227" y="544"/>
              </a:cxn>
              <a:cxn ang="0">
                <a:pos x="227" y="318"/>
              </a:cxn>
              <a:cxn ang="0">
                <a:pos x="363" y="318"/>
              </a:cxn>
              <a:cxn ang="0">
                <a:pos x="363" y="91"/>
              </a:cxn>
              <a:cxn ang="0">
                <a:pos x="454" y="0"/>
              </a:cxn>
              <a:cxn ang="0">
                <a:pos x="908" y="0"/>
              </a:cxn>
              <a:cxn ang="0">
                <a:pos x="998" y="91"/>
              </a:cxn>
              <a:cxn ang="0">
                <a:pos x="998" y="318"/>
              </a:cxn>
              <a:cxn ang="0">
                <a:pos x="1134" y="318"/>
              </a:cxn>
              <a:cxn ang="0">
                <a:pos x="1134" y="544"/>
              </a:cxn>
              <a:cxn ang="0">
                <a:pos x="1361" y="726"/>
              </a:cxn>
              <a:cxn ang="0">
                <a:pos x="1361" y="1179"/>
              </a:cxn>
              <a:cxn ang="0">
                <a:pos x="1089" y="1179"/>
              </a:cxn>
              <a:cxn ang="0">
                <a:pos x="1089" y="1315"/>
              </a:cxn>
              <a:cxn ang="0">
                <a:pos x="998" y="1315"/>
              </a:cxn>
              <a:cxn ang="0">
                <a:pos x="998" y="1361"/>
              </a:cxn>
              <a:cxn ang="0">
                <a:pos x="363" y="1361"/>
              </a:cxn>
            </a:cxnLst>
            <a:rect l="0" t="0" r="r" b="b"/>
            <a:pathLst>
              <a:path w="1361" h="1361">
                <a:moveTo>
                  <a:pt x="363" y="1361"/>
                </a:moveTo>
                <a:lnTo>
                  <a:pt x="363" y="1315"/>
                </a:lnTo>
                <a:lnTo>
                  <a:pt x="273" y="1315"/>
                </a:lnTo>
                <a:lnTo>
                  <a:pt x="273" y="1179"/>
                </a:lnTo>
                <a:lnTo>
                  <a:pt x="0" y="1179"/>
                </a:lnTo>
                <a:lnTo>
                  <a:pt x="0" y="726"/>
                </a:lnTo>
                <a:lnTo>
                  <a:pt x="227" y="544"/>
                </a:lnTo>
                <a:lnTo>
                  <a:pt x="227" y="318"/>
                </a:lnTo>
                <a:lnTo>
                  <a:pt x="363" y="318"/>
                </a:lnTo>
                <a:lnTo>
                  <a:pt x="363" y="91"/>
                </a:lnTo>
                <a:lnTo>
                  <a:pt x="454" y="0"/>
                </a:lnTo>
                <a:lnTo>
                  <a:pt x="908" y="0"/>
                </a:lnTo>
                <a:lnTo>
                  <a:pt x="998" y="91"/>
                </a:lnTo>
                <a:lnTo>
                  <a:pt x="998" y="318"/>
                </a:lnTo>
                <a:lnTo>
                  <a:pt x="1134" y="318"/>
                </a:lnTo>
                <a:lnTo>
                  <a:pt x="1134" y="544"/>
                </a:lnTo>
                <a:lnTo>
                  <a:pt x="1361" y="726"/>
                </a:lnTo>
                <a:lnTo>
                  <a:pt x="1361" y="1179"/>
                </a:lnTo>
                <a:lnTo>
                  <a:pt x="1089" y="1179"/>
                </a:lnTo>
                <a:lnTo>
                  <a:pt x="1089" y="1315"/>
                </a:lnTo>
                <a:lnTo>
                  <a:pt x="998" y="1315"/>
                </a:lnTo>
                <a:lnTo>
                  <a:pt x="998" y="1361"/>
                </a:lnTo>
                <a:lnTo>
                  <a:pt x="363" y="1361"/>
                </a:lnTo>
                <a:close/>
              </a:path>
            </a:pathLst>
          </a:custGeom>
          <a:noFill/>
          <a:ln w="9525" cap="flat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10" name="Freeform 40"/>
          <p:cNvSpPr>
            <a:spLocks/>
          </p:cNvSpPr>
          <p:nvPr/>
        </p:nvSpPr>
        <p:spPr bwMode="auto">
          <a:xfrm>
            <a:off x="2052489" y="2492078"/>
            <a:ext cx="1295400" cy="1511300"/>
          </a:xfrm>
          <a:custGeom>
            <a:avLst/>
            <a:gdLst/>
            <a:ahLst/>
            <a:cxnLst>
              <a:cxn ang="0">
                <a:pos x="408" y="952"/>
              </a:cxn>
              <a:cxn ang="0">
                <a:pos x="136" y="952"/>
              </a:cxn>
              <a:cxn ang="0">
                <a:pos x="90" y="907"/>
              </a:cxn>
              <a:cxn ang="0">
                <a:pos x="45" y="907"/>
              </a:cxn>
              <a:cxn ang="0">
                <a:pos x="45" y="726"/>
              </a:cxn>
              <a:cxn ang="0">
                <a:pos x="0" y="726"/>
              </a:cxn>
              <a:cxn ang="0">
                <a:pos x="0" y="181"/>
              </a:cxn>
              <a:cxn ang="0">
                <a:pos x="226" y="0"/>
              </a:cxn>
              <a:cxn ang="0">
                <a:pos x="589" y="0"/>
              </a:cxn>
              <a:cxn ang="0">
                <a:pos x="816" y="181"/>
              </a:cxn>
              <a:cxn ang="0">
                <a:pos x="816" y="726"/>
              </a:cxn>
              <a:cxn ang="0">
                <a:pos x="771" y="726"/>
              </a:cxn>
              <a:cxn ang="0">
                <a:pos x="771" y="907"/>
              </a:cxn>
              <a:cxn ang="0">
                <a:pos x="725" y="907"/>
              </a:cxn>
              <a:cxn ang="0">
                <a:pos x="680" y="952"/>
              </a:cxn>
              <a:cxn ang="0">
                <a:pos x="408" y="952"/>
              </a:cxn>
            </a:cxnLst>
            <a:rect l="0" t="0" r="r" b="b"/>
            <a:pathLst>
              <a:path w="816" h="952">
                <a:moveTo>
                  <a:pt x="408" y="952"/>
                </a:moveTo>
                <a:lnTo>
                  <a:pt x="136" y="952"/>
                </a:lnTo>
                <a:lnTo>
                  <a:pt x="90" y="907"/>
                </a:lnTo>
                <a:lnTo>
                  <a:pt x="45" y="907"/>
                </a:lnTo>
                <a:lnTo>
                  <a:pt x="45" y="726"/>
                </a:lnTo>
                <a:lnTo>
                  <a:pt x="0" y="726"/>
                </a:lnTo>
                <a:lnTo>
                  <a:pt x="0" y="181"/>
                </a:lnTo>
                <a:lnTo>
                  <a:pt x="226" y="0"/>
                </a:lnTo>
                <a:lnTo>
                  <a:pt x="589" y="0"/>
                </a:lnTo>
                <a:lnTo>
                  <a:pt x="816" y="181"/>
                </a:lnTo>
                <a:lnTo>
                  <a:pt x="816" y="726"/>
                </a:lnTo>
                <a:lnTo>
                  <a:pt x="771" y="726"/>
                </a:lnTo>
                <a:lnTo>
                  <a:pt x="771" y="907"/>
                </a:lnTo>
                <a:lnTo>
                  <a:pt x="725" y="907"/>
                </a:lnTo>
                <a:lnTo>
                  <a:pt x="680" y="952"/>
                </a:lnTo>
                <a:lnTo>
                  <a:pt x="408" y="952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cxnSp>
        <p:nvCxnSpPr>
          <p:cNvPr id="11" name="Rak pil 10"/>
          <p:cNvCxnSpPr/>
          <p:nvPr/>
        </p:nvCxnSpPr>
        <p:spPr>
          <a:xfrm>
            <a:off x="1043608" y="1412776"/>
            <a:ext cx="331236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34"/>
          <p:cNvSpPr txBox="1">
            <a:spLocks noChangeArrowheads="1"/>
          </p:cNvSpPr>
          <p:nvPr/>
        </p:nvSpPr>
        <p:spPr bwMode="auto">
          <a:xfrm>
            <a:off x="2195736" y="1052736"/>
            <a:ext cx="12237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 b="1" i="0" dirty="0" smtClean="0"/>
              <a:t>10,6 meter</a:t>
            </a:r>
            <a:endParaRPr lang="sv-SE" b="1" i="0" dirty="0"/>
          </a:p>
        </p:txBody>
      </p:sp>
      <p:cxnSp>
        <p:nvCxnSpPr>
          <p:cNvPr id="13" name="Rak 12"/>
          <p:cNvCxnSpPr/>
          <p:nvPr/>
        </p:nvCxnSpPr>
        <p:spPr>
          <a:xfrm flipV="1">
            <a:off x="1043608" y="1268760"/>
            <a:ext cx="0" cy="2016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 flipV="1">
            <a:off x="4355976" y="1268760"/>
            <a:ext cx="0" cy="2016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ruta 14"/>
          <p:cNvSpPr txBox="1"/>
          <p:nvPr/>
        </p:nvSpPr>
        <p:spPr>
          <a:xfrm>
            <a:off x="1043608" y="5301208"/>
            <a:ext cx="2889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Hallandsåstunneln </a:t>
            </a:r>
            <a:r>
              <a:rPr lang="sv-SE" dirty="0" err="1" smtClean="0"/>
              <a:t>two</a:t>
            </a:r>
            <a:r>
              <a:rPr lang="sv-SE" dirty="0" smtClean="0"/>
              <a:t> pipes</a:t>
            </a:r>
          </a:p>
          <a:p>
            <a:r>
              <a:rPr lang="sv-SE" dirty="0" err="1" smtClean="0"/>
              <a:t>Cost</a:t>
            </a:r>
            <a:r>
              <a:rPr lang="sv-SE" dirty="0" smtClean="0"/>
              <a:t> 12 </a:t>
            </a:r>
            <a:r>
              <a:rPr lang="sv-SE" dirty="0" err="1" smtClean="0"/>
              <a:t>bn</a:t>
            </a:r>
            <a:r>
              <a:rPr lang="sv-SE" dirty="0" smtClean="0"/>
              <a:t> SEK</a:t>
            </a:r>
          </a:p>
        </p:txBody>
      </p:sp>
      <p:sp>
        <p:nvSpPr>
          <p:cNvPr id="16" name="Line 2"/>
          <p:cNvSpPr>
            <a:spLocks noChangeShapeType="1"/>
          </p:cNvSpPr>
          <p:nvPr/>
        </p:nvSpPr>
        <p:spPr bwMode="auto">
          <a:xfrm flipH="1">
            <a:off x="7237710" y="1701503"/>
            <a:ext cx="1587" cy="295275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17" name="Line 3"/>
          <p:cNvSpPr>
            <a:spLocks noChangeShapeType="1"/>
          </p:cNvSpPr>
          <p:nvPr/>
        </p:nvSpPr>
        <p:spPr bwMode="auto">
          <a:xfrm>
            <a:off x="4355976" y="4077072"/>
            <a:ext cx="4105275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5366047" y="1701503"/>
            <a:ext cx="0" cy="251936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5366047" y="4582815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5821565" y="4149080"/>
            <a:ext cx="9717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 b="1" i="0" dirty="0" smtClean="0"/>
              <a:t>4.5 m</a:t>
            </a:r>
            <a:endParaRPr lang="sv-SE" b="1" i="0" dirty="0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H="1">
            <a:off x="5366047" y="1701503"/>
            <a:ext cx="1588" cy="295275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22" name="Freeform 10"/>
          <p:cNvSpPr>
            <a:spLocks/>
          </p:cNvSpPr>
          <p:nvPr/>
        </p:nvSpPr>
        <p:spPr bwMode="auto">
          <a:xfrm>
            <a:off x="4284960" y="1917403"/>
            <a:ext cx="2160587" cy="2160587"/>
          </a:xfrm>
          <a:custGeom>
            <a:avLst/>
            <a:gdLst/>
            <a:ahLst/>
            <a:cxnLst>
              <a:cxn ang="0">
                <a:pos x="363" y="1361"/>
              </a:cxn>
              <a:cxn ang="0">
                <a:pos x="363" y="1315"/>
              </a:cxn>
              <a:cxn ang="0">
                <a:pos x="273" y="1315"/>
              </a:cxn>
              <a:cxn ang="0">
                <a:pos x="273" y="1179"/>
              </a:cxn>
              <a:cxn ang="0">
                <a:pos x="0" y="1179"/>
              </a:cxn>
              <a:cxn ang="0">
                <a:pos x="0" y="726"/>
              </a:cxn>
              <a:cxn ang="0">
                <a:pos x="227" y="544"/>
              </a:cxn>
              <a:cxn ang="0">
                <a:pos x="227" y="318"/>
              </a:cxn>
              <a:cxn ang="0">
                <a:pos x="363" y="318"/>
              </a:cxn>
              <a:cxn ang="0">
                <a:pos x="363" y="91"/>
              </a:cxn>
              <a:cxn ang="0">
                <a:pos x="454" y="0"/>
              </a:cxn>
              <a:cxn ang="0">
                <a:pos x="908" y="0"/>
              </a:cxn>
              <a:cxn ang="0">
                <a:pos x="998" y="91"/>
              </a:cxn>
              <a:cxn ang="0">
                <a:pos x="998" y="318"/>
              </a:cxn>
              <a:cxn ang="0">
                <a:pos x="1134" y="318"/>
              </a:cxn>
              <a:cxn ang="0">
                <a:pos x="1134" y="544"/>
              </a:cxn>
              <a:cxn ang="0">
                <a:pos x="1361" y="726"/>
              </a:cxn>
              <a:cxn ang="0">
                <a:pos x="1361" y="1179"/>
              </a:cxn>
              <a:cxn ang="0">
                <a:pos x="1089" y="1179"/>
              </a:cxn>
              <a:cxn ang="0">
                <a:pos x="1089" y="1315"/>
              </a:cxn>
              <a:cxn ang="0">
                <a:pos x="998" y="1315"/>
              </a:cxn>
              <a:cxn ang="0">
                <a:pos x="998" y="1361"/>
              </a:cxn>
              <a:cxn ang="0">
                <a:pos x="363" y="1361"/>
              </a:cxn>
            </a:cxnLst>
            <a:rect l="0" t="0" r="r" b="b"/>
            <a:pathLst>
              <a:path w="1361" h="1361">
                <a:moveTo>
                  <a:pt x="363" y="1361"/>
                </a:moveTo>
                <a:lnTo>
                  <a:pt x="363" y="1315"/>
                </a:lnTo>
                <a:lnTo>
                  <a:pt x="273" y="1315"/>
                </a:lnTo>
                <a:lnTo>
                  <a:pt x="273" y="1179"/>
                </a:lnTo>
                <a:lnTo>
                  <a:pt x="0" y="1179"/>
                </a:lnTo>
                <a:lnTo>
                  <a:pt x="0" y="726"/>
                </a:lnTo>
                <a:lnTo>
                  <a:pt x="227" y="544"/>
                </a:lnTo>
                <a:lnTo>
                  <a:pt x="227" y="318"/>
                </a:lnTo>
                <a:lnTo>
                  <a:pt x="363" y="318"/>
                </a:lnTo>
                <a:lnTo>
                  <a:pt x="363" y="91"/>
                </a:lnTo>
                <a:lnTo>
                  <a:pt x="454" y="0"/>
                </a:lnTo>
                <a:lnTo>
                  <a:pt x="908" y="0"/>
                </a:lnTo>
                <a:lnTo>
                  <a:pt x="998" y="91"/>
                </a:lnTo>
                <a:lnTo>
                  <a:pt x="998" y="318"/>
                </a:lnTo>
                <a:lnTo>
                  <a:pt x="1134" y="318"/>
                </a:lnTo>
                <a:lnTo>
                  <a:pt x="1134" y="544"/>
                </a:lnTo>
                <a:lnTo>
                  <a:pt x="1361" y="726"/>
                </a:lnTo>
                <a:lnTo>
                  <a:pt x="1361" y="1179"/>
                </a:lnTo>
                <a:lnTo>
                  <a:pt x="1089" y="1179"/>
                </a:lnTo>
                <a:lnTo>
                  <a:pt x="1089" y="1315"/>
                </a:lnTo>
                <a:lnTo>
                  <a:pt x="998" y="1315"/>
                </a:lnTo>
                <a:lnTo>
                  <a:pt x="998" y="1361"/>
                </a:lnTo>
                <a:lnTo>
                  <a:pt x="363" y="1361"/>
                </a:lnTo>
                <a:close/>
              </a:path>
            </a:pathLst>
          </a:custGeom>
          <a:noFill/>
          <a:ln w="9525" cap="flat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23" name="Freeform 11"/>
          <p:cNvSpPr>
            <a:spLocks/>
          </p:cNvSpPr>
          <p:nvPr/>
        </p:nvSpPr>
        <p:spPr bwMode="auto">
          <a:xfrm>
            <a:off x="4718347" y="2493665"/>
            <a:ext cx="1295400" cy="1511300"/>
          </a:xfrm>
          <a:custGeom>
            <a:avLst/>
            <a:gdLst/>
            <a:ahLst/>
            <a:cxnLst>
              <a:cxn ang="0">
                <a:pos x="408" y="952"/>
              </a:cxn>
              <a:cxn ang="0">
                <a:pos x="136" y="952"/>
              </a:cxn>
              <a:cxn ang="0">
                <a:pos x="90" y="907"/>
              </a:cxn>
              <a:cxn ang="0">
                <a:pos x="45" y="907"/>
              </a:cxn>
              <a:cxn ang="0">
                <a:pos x="45" y="726"/>
              </a:cxn>
              <a:cxn ang="0">
                <a:pos x="0" y="726"/>
              </a:cxn>
              <a:cxn ang="0">
                <a:pos x="0" y="181"/>
              </a:cxn>
              <a:cxn ang="0">
                <a:pos x="226" y="0"/>
              </a:cxn>
              <a:cxn ang="0">
                <a:pos x="589" y="0"/>
              </a:cxn>
              <a:cxn ang="0">
                <a:pos x="816" y="181"/>
              </a:cxn>
              <a:cxn ang="0">
                <a:pos x="816" y="726"/>
              </a:cxn>
              <a:cxn ang="0">
                <a:pos x="771" y="726"/>
              </a:cxn>
              <a:cxn ang="0">
                <a:pos x="771" y="907"/>
              </a:cxn>
              <a:cxn ang="0">
                <a:pos x="725" y="907"/>
              </a:cxn>
              <a:cxn ang="0">
                <a:pos x="680" y="952"/>
              </a:cxn>
              <a:cxn ang="0">
                <a:pos x="408" y="952"/>
              </a:cxn>
            </a:cxnLst>
            <a:rect l="0" t="0" r="r" b="b"/>
            <a:pathLst>
              <a:path w="816" h="952">
                <a:moveTo>
                  <a:pt x="408" y="952"/>
                </a:moveTo>
                <a:lnTo>
                  <a:pt x="136" y="952"/>
                </a:lnTo>
                <a:lnTo>
                  <a:pt x="90" y="907"/>
                </a:lnTo>
                <a:lnTo>
                  <a:pt x="45" y="907"/>
                </a:lnTo>
                <a:lnTo>
                  <a:pt x="45" y="726"/>
                </a:lnTo>
                <a:lnTo>
                  <a:pt x="0" y="726"/>
                </a:lnTo>
                <a:lnTo>
                  <a:pt x="0" y="181"/>
                </a:lnTo>
                <a:lnTo>
                  <a:pt x="226" y="0"/>
                </a:lnTo>
                <a:lnTo>
                  <a:pt x="589" y="0"/>
                </a:lnTo>
                <a:lnTo>
                  <a:pt x="816" y="181"/>
                </a:lnTo>
                <a:lnTo>
                  <a:pt x="816" y="726"/>
                </a:lnTo>
                <a:lnTo>
                  <a:pt x="771" y="726"/>
                </a:lnTo>
                <a:lnTo>
                  <a:pt x="771" y="907"/>
                </a:lnTo>
                <a:lnTo>
                  <a:pt x="725" y="907"/>
                </a:lnTo>
                <a:lnTo>
                  <a:pt x="680" y="952"/>
                </a:lnTo>
                <a:lnTo>
                  <a:pt x="408" y="952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24" name="Freeform 12"/>
          <p:cNvSpPr>
            <a:spLocks/>
          </p:cNvSpPr>
          <p:nvPr/>
        </p:nvSpPr>
        <p:spPr bwMode="auto">
          <a:xfrm>
            <a:off x="6590010" y="2493665"/>
            <a:ext cx="1295400" cy="1511300"/>
          </a:xfrm>
          <a:custGeom>
            <a:avLst/>
            <a:gdLst/>
            <a:ahLst/>
            <a:cxnLst>
              <a:cxn ang="0">
                <a:pos x="408" y="952"/>
              </a:cxn>
              <a:cxn ang="0">
                <a:pos x="136" y="952"/>
              </a:cxn>
              <a:cxn ang="0">
                <a:pos x="90" y="907"/>
              </a:cxn>
              <a:cxn ang="0">
                <a:pos x="45" y="907"/>
              </a:cxn>
              <a:cxn ang="0">
                <a:pos x="45" y="726"/>
              </a:cxn>
              <a:cxn ang="0">
                <a:pos x="0" y="726"/>
              </a:cxn>
              <a:cxn ang="0">
                <a:pos x="0" y="181"/>
              </a:cxn>
              <a:cxn ang="0">
                <a:pos x="226" y="0"/>
              </a:cxn>
              <a:cxn ang="0">
                <a:pos x="589" y="0"/>
              </a:cxn>
              <a:cxn ang="0">
                <a:pos x="816" y="181"/>
              </a:cxn>
              <a:cxn ang="0">
                <a:pos x="816" y="726"/>
              </a:cxn>
              <a:cxn ang="0">
                <a:pos x="771" y="726"/>
              </a:cxn>
              <a:cxn ang="0">
                <a:pos x="771" y="907"/>
              </a:cxn>
              <a:cxn ang="0">
                <a:pos x="725" y="907"/>
              </a:cxn>
              <a:cxn ang="0">
                <a:pos x="680" y="952"/>
              </a:cxn>
              <a:cxn ang="0">
                <a:pos x="408" y="952"/>
              </a:cxn>
            </a:cxnLst>
            <a:rect l="0" t="0" r="r" b="b"/>
            <a:pathLst>
              <a:path w="816" h="952">
                <a:moveTo>
                  <a:pt x="408" y="952"/>
                </a:moveTo>
                <a:lnTo>
                  <a:pt x="136" y="952"/>
                </a:lnTo>
                <a:lnTo>
                  <a:pt x="90" y="907"/>
                </a:lnTo>
                <a:lnTo>
                  <a:pt x="45" y="907"/>
                </a:lnTo>
                <a:lnTo>
                  <a:pt x="45" y="726"/>
                </a:lnTo>
                <a:lnTo>
                  <a:pt x="0" y="726"/>
                </a:lnTo>
                <a:lnTo>
                  <a:pt x="0" y="181"/>
                </a:lnTo>
                <a:lnTo>
                  <a:pt x="226" y="0"/>
                </a:lnTo>
                <a:lnTo>
                  <a:pt x="589" y="0"/>
                </a:lnTo>
                <a:lnTo>
                  <a:pt x="816" y="181"/>
                </a:lnTo>
                <a:lnTo>
                  <a:pt x="816" y="726"/>
                </a:lnTo>
                <a:lnTo>
                  <a:pt x="771" y="726"/>
                </a:lnTo>
                <a:lnTo>
                  <a:pt x="771" y="907"/>
                </a:lnTo>
                <a:lnTo>
                  <a:pt x="725" y="907"/>
                </a:lnTo>
                <a:lnTo>
                  <a:pt x="680" y="952"/>
                </a:lnTo>
                <a:lnTo>
                  <a:pt x="408" y="952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25" name="Freeform 13"/>
          <p:cNvSpPr>
            <a:spLocks/>
          </p:cNvSpPr>
          <p:nvPr/>
        </p:nvSpPr>
        <p:spPr bwMode="auto">
          <a:xfrm>
            <a:off x="6158210" y="1917403"/>
            <a:ext cx="2160587" cy="2160587"/>
          </a:xfrm>
          <a:custGeom>
            <a:avLst/>
            <a:gdLst/>
            <a:ahLst/>
            <a:cxnLst>
              <a:cxn ang="0">
                <a:pos x="363" y="1361"/>
              </a:cxn>
              <a:cxn ang="0">
                <a:pos x="363" y="1315"/>
              </a:cxn>
              <a:cxn ang="0">
                <a:pos x="273" y="1315"/>
              </a:cxn>
              <a:cxn ang="0">
                <a:pos x="273" y="1179"/>
              </a:cxn>
              <a:cxn ang="0">
                <a:pos x="0" y="1179"/>
              </a:cxn>
              <a:cxn ang="0">
                <a:pos x="0" y="726"/>
              </a:cxn>
              <a:cxn ang="0">
                <a:pos x="227" y="544"/>
              </a:cxn>
              <a:cxn ang="0">
                <a:pos x="227" y="318"/>
              </a:cxn>
              <a:cxn ang="0">
                <a:pos x="363" y="318"/>
              </a:cxn>
              <a:cxn ang="0">
                <a:pos x="363" y="91"/>
              </a:cxn>
              <a:cxn ang="0">
                <a:pos x="454" y="0"/>
              </a:cxn>
              <a:cxn ang="0">
                <a:pos x="908" y="0"/>
              </a:cxn>
              <a:cxn ang="0">
                <a:pos x="998" y="91"/>
              </a:cxn>
              <a:cxn ang="0">
                <a:pos x="998" y="318"/>
              </a:cxn>
              <a:cxn ang="0">
                <a:pos x="1134" y="318"/>
              </a:cxn>
              <a:cxn ang="0">
                <a:pos x="1134" y="544"/>
              </a:cxn>
              <a:cxn ang="0">
                <a:pos x="1361" y="726"/>
              </a:cxn>
              <a:cxn ang="0">
                <a:pos x="1361" y="1179"/>
              </a:cxn>
              <a:cxn ang="0">
                <a:pos x="1089" y="1179"/>
              </a:cxn>
              <a:cxn ang="0">
                <a:pos x="1089" y="1315"/>
              </a:cxn>
              <a:cxn ang="0">
                <a:pos x="998" y="1315"/>
              </a:cxn>
              <a:cxn ang="0">
                <a:pos x="998" y="1361"/>
              </a:cxn>
              <a:cxn ang="0">
                <a:pos x="363" y="1361"/>
              </a:cxn>
            </a:cxnLst>
            <a:rect l="0" t="0" r="r" b="b"/>
            <a:pathLst>
              <a:path w="1361" h="1361">
                <a:moveTo>
                  <a:pt x="363" y="1361"/>
                </a:moveTo>
                <a:lnTo>
                  <a:pt x="363" y="1315"/>
                </a:lnTo>
                <a:lnTo>
                  <a:pt x="273" y="1315"/>
                </a:lnTo>
                <a:lnTo>
                  <a:pt x="273" y="1179"/>
                </a:lnTo>
                <a:lnTo>
                  <a:pt x="0" y="1179"/>
                </a:lnTo>
                <a:lnTo>
                  <a:pt x="0" y="726"/>
                </a:lnTo>
                <a:lnTo>
                  <a:pt x="227" y="544"/>
                </a:lnTo>
                <a:lnTo>
                  <a:pt x="227" y="318"/>
                </a:lnTo>
                <a:lnTo>
                  <a:pt x="363" y="318"/>
                </a:lnTo>
                <a:lnTo>
                  <a:pt x="363" y="91"/>
                </a:lnTo>
                <a:lnTo>
                  <a:pt x="454" y="0"/>
                </a:lnTo>
                <a:lnTo>
                  <a:pt x="908" y="0"/>
                </a:lnTo>
                <a:lnTo>
                  <a:pt x="998" y="91"/>
                </a:lnTo>
                <a:lnTo>
                  <a:pt x="998" y="318"/>
                </a:lnTo>
                <a:lnTo>
                  <a:pt x="1134" y="318"/>
                </a:lnTo>
                <a:lnTo>
                  <a:pt x="1134" y="544"/>
                </a:lnTo>
                <a:lnTo>
                  <a:pt x="1361" y="726"/>
                </a:lnTo>
                <a:lnTo>
                  <a:pt x="1361" y="1179"/>
                </a:lnTo>
                <a:lnTo>
                  <a:pt x="1089" y="1179"/>
                </a:lnTo>
                <a:lnTo>
                  <a:pt x="1089" y="1315"/>
                </a:lnTo>
                <a:lnTo>
                  <a:pt x="998" y="1315"/>
                </a:lnTo>
                <a:lnTo>
                  <a:pt x="998" y="1361"/>
                </a:lnTo>
                <a:lnTo>
                  <a:pt x="363" y="1361"/>
                </a:lnTo>
                <a:close/>
              </a:path>
            </a:pathLst>
          </a:custGeom>
          <a:noFill/>
          <a:ln w="9525" cap="flat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26" name="Ellips 25"/>
          <p:cNvSpPr/>
          <p:nvPr/>
        </p:nvSpPr>
        <p:spPr>
          <a:xfrm>
            <a:off x="4499992" y="1556792"/>
            <a:ext cx="3600400" cy="3600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7" name="Rak 26"/>
          <p:cNvCxnSpPr>
            <a:stCxn id="26" idx="2"/>
          </p:cNvCxnSpPr>
          <p:nvPr/>
        </p:nvCxnSpPr>
        <p:spPr>
          <a:xfrm flipV="1">
            <a:off x="4499992" y="1268760"/>
            <a:ext cx="0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/>
        </p:nvCxnSpPr>
        <p:spPr>
          <a:xfrm flipV="1">
            <a:off x="8100392" y="1196752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pil 28"/>
          <p:cNvCxnSpPr/>
          <p:nvPr/>
        </p:nvCxnSpPr>
        <p:spPr>
          <a:xfrm>
            <a:off x="4499992" y="1412776"/>
            <a:ext cx="3600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34"/>
          <p:cNvSpPr txBox="1">
            <a:spLocks noChangeArrowheads="1"/>
          </p:cNvSpPr>
          <p:nvPr/>
        </p:nvSpPr>
        <p:spPr bwMode="auto">
          <a:xfrm>
            <a:off x="5580112" y="1052736"/>
            <a:ext cx="12237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 b="1" i="0" dirty="0" smtClean="0"/>
              <a:t>10,8 meter</a:t>
            </a:r>
            <a:endParaRPr lang="sv-SE" b="1" i="0" dirty="0"/>
          </a:p>
        </p:txBody>
      </p:sp>
      <p:sp>
        <p:nvSpPr>
          <p:cNvPr id="31" name="Ellips 30"/>
          <p:cNvSpPr/>
          <p:nvPr/>
        </p:nvSpPr>
        <p:spPr>
          <a:xfrm>
            <a:off x="1043608" y="1556792"/>
            <a:ext cx="3312368" cy="345638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textruta 31"/>
          <p:cNvSpPr txBox="1"/>
          <p:nvPr/>
        </p:nvSpPr>
        <p:spPr>
          <a:xfrm>
            <a:off x="4499992" y="5301208"/>
            <a:ext cx="3252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High</a:t>
            </a:r>
            <a:r>
              <a:rPr lang="sv-SE" dirty="0" smtClean="0"/>
              <a:t> speed </a:t>
            </a:r>
            <a:r>
              <a:rPr lang="sv-SE" dirty="0" err="1" smtClean="0"/>
              <a:t>rail</a:t>
            </a:r>
            <a:r>
              <a:rPr lang="sv-SE" dirty="0" smtClean="0"/>
              <a:t> tunnels </a:t>
            </a:r>
            <a:r>
              <a:rPr lang="sv-SE" dirty="0" err="1" smtClean="0"/>
              <a:t>one</a:t>
            </a:r>
            <a:r>
              <a:rPr lang="sv-SE" dirty="0" smtClean="0"/>
              <a:t> </a:t>
            </a:r>
            <a:r>
              <a:rPr lang="sv-SE" dirty="0" err="1" smtClean="0"/>
              <a:t>pipe</a:t>
            </a:r>
            <a:r>
              <a:rPr lang="sv-SE" dirty="0" smtClean="0"/>
              <a:t> </a:t>
            </a:r>
          </a:p>
          <a:p>
            <a:r>
              <a:rPr lang="sv-SE" dirty="0" err="1" smtClean="0"/>
              <a:t>Cost</a:t>
            </a:r>
            <a:r>
              <a:rPr lang="sv-SE" dirty="0" smtClean="0"/>
              <a:t> 6 </a:t>
            </a:r>
            <a:r>
              <a:rPr lang="sv-SE" dirty="0" err="1" smtClean="0"/>
              <a:t>bn</a:t>
            </a:r>
            <a:r>
              <a:rPr lang="sv-SE" dirty="0" smtClean="0"/>
              <a:t> SEK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Construction </a:t>
            </a:r>
            <a:r>
              <a:rPr lang="sv-SE" dirty="0" err="1" smtClean="0"/>
              <a:t>cost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600" dirty="0" err="1" smtClean="0"/>
              <a:t>Gasoline</a:t>
            </a:r>
            <a:r>
              <a:rPr lang="sv-SE" sz="2600" dirty="0" smtClean="0"/>
              <a:t> </a:t>
            </a:r>
            <a:r>
              <a:rPr lang="sv-SE" sz="2600" dirty="0" err="1" smtClean="0"/>
              <a:t>price</a:t>
            </a:r>
            <a:r>
              <a:rPr lang="sv-SE" sz="2600" dirty="0" smtClean="0"/>
              <a:t> has </a:t>
            </a:r>
            <a:r>
              <a:rPr lang="sv-SE" sz="2600" dirty="0" err="1" smtClean="0"/>
              <a:t>been</a:t>
            </a:r>
            <a:r>
              <a:rPr lang="sv-SE" sz="2600" dirty="0" smtClean="0"/>
              <a:t> </a:t>
            </a:r>
            <a:r>
              <a:rPr lang="sv-SE" sz="2600" dirty="0" err="1" smtClean="0"/>
              <a:t>doubled</a:t>
            </a:r>
            <a:r>
              <a:rPr lang="sv-SE" sz="2600" dirty="0" smtClean="0"/>
              <a:t> in 12 </a:t>
            </a:r>
            <a:r>
              <a:rPr lang="sv-SE" sz="2600" dirty="0" err="1" smtClean="0"/>
              <a:t>years</a:t>
            </a:r>
            <a:endParaRPr lang="sv-SE" sz="2600" dirty="0" smtClean="0"/>
          </a:p>
          <a:p>
            <a:r>
              <a:rPr lang="sv-SE" sz="2600" dirty="0" smtClean="0"/>
              <a:t>Car </a:t>
            </a:r>
            <a:r>
              <a:rPr lang="sv-SE" sz="2600" dirty="0" err="1" smtClean="0"/>
              <a:t>use</a:t>
            </a:r>
            <a:r>
              <a:rPr lang="sv-SE" sz="2600" dirty="0" smtClean="0"/>
              <a:t> has </a:t>
            </a:r>
            <a:r>
              <a:rPr lang="sv-SE" sz="2600" dirty="0" err="1" smtClean="0"/>
              <a:t>been</a:t>
            </a:r>
            <a:r>
              <a:rPr lang="sv-SE" sz="2600" dirty="0" smtClean="0"/>
              <a:t> </a:t>
            </a:r>
            <a:r>
              <a:rPr lang="sv-SE" sz="2600" dirty="0" err="1" smtClean="0"/>
              <a:t>unchanged</a:t>
            </a:r>
            <a:r>
              <a:rPr lang="sv-SE" sz="2600" dirty="0" smtClean="0"/>
              <a:t> per person in 12 </a:t>
            </a:r>
            <a:r>
              <a:rPr lang="sv-SE" sz="2600" dirty="0" err="1" smtClean="0"/>
              <a:t>years</a:t>
            </a:r>
            <a:endParaRPr lang="sv-SE" sz="2600" dirty="0" smtClean="0"/>
          </a:p>
          <a:p>
            <a:endParaRPr lang="sv-SE" dirty="0" smtClean="0"/>
          </a:p>
          <a:p>
            <a:r>
              <a:rPr lang="sv-SE" sz="2400" dirty="0" err="1" smtClean="0"/>
              <a:t>Superstructure</a:t>
            </a:r>
            <a:r>
              <a:rPr lang="sv-SE" sz="2400" dirty="0" smtClean="0"/>
              <a:t> </a:t>
            </a:r>
            <a:r>
              <a:rPr lang="sv-SE" sz="2400" dirty="0" err="1" smtClean="0"/>
              <a:t>cost</a:t>
            </a:r>
            <a:r>
              <a:rPr lang="sv-SE" sz="2400" dirty="0" smtClean="0"/>
              <a:t> 2002 </a:t>
            </a:r>
            <a:r>
              <a:rPr lang="sv-SE" sz="2400" dirty="0" err="1" smtClean="0"/>
              <a:t>was</a:t>
            </a:r>
            <a:r>
              <a:rPr lang="sv-SE" sz="2400" dirty="0" smtClean="0"/>
              <a:t> 1775 SEK/m</a:t>
            </a:r>
          </a:p>
          <a:p>
            <a:r>
              <a:rPr lang="sv-SE" sz="2400" dirty="0" err="1" smtClean="0"/>
              <a:t>Superstructure</a:t>
            </a:r>
            <a:r>
              <a:rPr lang="sv-SE" sz="2400" dirty="0" smtClean="0"/>
              <a:t> </a:t>
            </a:r>
            <a:r>
              <a:rPr lang="sv-SE" sz="2400" dirty="0" err="1" smtClean="0"/>
              <a:t>cost</a:t>
            </a:r>
            <a:r>
              <a:rPr lang="sv-SE" sz="2400" dirty="0" smtClean="0"/>
              <a:t> 2012 </a:t>
            </a:r>
            <a:r>
              <a:rPr lang="sv-SE" sz="2400" dirty="0" err="1" smtClean="0"/>
              <a:t>was</a:t>
            </a:r>
            <a:r>
              <a:rPr lang="sv-SE" sz="2400" dirty="0" smtClean="0"/>
              <a:t> 2635 SEK/m</a:t>
            </a:r>
          </a:p>
          <a:p>
            <a:endParaRPr lang="sv-SE" sz="2400" dirty="0" smtClean="0"/>
          </a:p>
          <a:p>
            <a:r>
              <a:rPr lang="sv-SE" sz="2400" dirty="0" err="1" smtClean="0"/>
              <a:t>Grödinge</a:t>
            </a:r>
            <a:r>
              <a:rPr lang="sv-SE" sz="2400" dirty="0" smtClean="0"/>
              <a:t> </a:t>
            </a:r>
            <a:r>
              <a:rPr lang="sv-SE" sz="2400" dirty="0" err="1" smtClean="0"/>
              <a:t>line</a:t>
            </a:r>
            <a:r>
              <a:rPr lang="sv-SE" sz="2400" dirty="0" smtClean="0"/>
              <a:t> </a:t>
            </a:r>
            <a:r>
              <a:rPr lang="sv-SE" sz="2400" dirty="0" err="1" smtClean="0"/>
              <a:t>cost</a:t>
            </a:r>
            <a:r>
              <a:rPr lang="sv-SE" sz="2400" dirty="0" smtClean="0"/>
              <a:t> 2,7 </a:t>
            </a:r>
            <a:r>
              <a:rPr lang="sv-SE" sz="2400" dirty="0" err="1" smtClean="0"/>
              <a:t>bn</a:t>
            </a:r>
            <a:r>
              <a:rPr lang="sv-SE" sz="2400" dirty="0" smtClean="0"/>
              <a:t> or 43 548 SEK/m 1994</a:t>
            </a:r>
          </a:p>
          <a:p>
            <a:r>
              <a:rPr lang="sv-SE" sz="2400" dirty="0" smtClean="0"/>
              <a:t>Botnia </a:t>
            </a:r>
            <a:r>
              <a:rPr lang="sv-SE" sz="2400" dirty="0" err="1" smtClean="0"/>
              <a:t>line</a:t>
            </a:r>
            <a:r>
              <a:rPr lang="sv-SE" sz="2400" dirty="0" smtClean="0"/>
              <a:t> </a:t>
            </a:r>
            <a:r>
              <a:rPr lang="sv-SE" sz="2400" dirty="0" err="1" smtClean="0"/>
              <a:t>cost</a:t>
            </a:r>
            <a:r>
              <a:rPr lang="sv-SE" sz="2400" dirty="0" smtClean="0"/>
              <a:t> </a:t>
            </a:r>
            <a:r>
              <a:rPr lang="sv-SE" sz="2400" dirty="0" smtClean="0"/>
              <a:t>15 </a:t>
            </a:r>
            <a:r>
              <a:rPr lang="sv-SE" sz="2400" dirty="0" err="1" smtClean="0"/>
              <a:t>bn</a:t>
            </a:r>
            <a:r>
              <a:rPr lang="sv-SE" sz="2400" dirty="0" smtClean="0"/>
              <a:t> or 78 947 SEK/m 2010</a:t>
            </a:r>
          </a:p>
          <a:p>
            <a:pPr marL="0" indent="0">
              <a:buNone/>
            </a:pPr>
            <a:endParaRPr lang="sv-SE" sz="2600" dirty="0" smtClean="0"/>
          </a:p>
          <a:p>
            <a:pPr>
              <a:buNone/>
            </a:pP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Use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money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056877"/>
              </p:ext>
            </p:extLst>
          </p:nvPr>
        </p:nvGraphicFramePr>
        <p:xfrm>
          <a:off x="457200" y="1600200"/>
          <a:ext cx="843528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3871"/>
                <a:gridCol w="1919000"/>
                <a:gridCol w="1992807"/>
                <a:gridCol w="1929602"/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System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Conventional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rail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High</a:t>
                      </a:r>
                      <a:r>
                        <a:rPr lang="sv-SE" baseline="0" dirty="0" smtClean="0"/>
                        <a:t> speed </a:t>
                      </a:r>
                      <a:r>
                        <a:rPr lang="sv-SE" baseline="0" dirty="0" err="1" smtClean="0"/>
                        <a:t>rail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Comment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Electrification</a:t>
                      </a:r>
                      <a:r>
                        <a:rPr lang="sv-SE" baseline="0" dirty="0" smtClean="0"/>
                        <a:t> system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4 200 SEK/m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2 500 SEK/m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No fundaments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Signalling</a:t>
                      </a:r>
                      <a:r>
                        <a:rPr lang="sv-SE" dirty="0" smtClean="0"/>
                        <a:t> system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16</a:t>
                      </a:r>
                      <a:r>
                        <a:rPr lang="sv-SE" baseline="0" dirty="0" smtClean="0"/>
                        <a:t> 000 SEK/m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No </a:t>
                      </a:r>
                      <a:r>
                        <a:rPr lang="sv-SE" dirty="0" err="1" smtClean="0"/>
                        <a:t>signalls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Track</a:t>
                      </a:r>
                      <a:r>
                        <a:rPr lang="sv-SE" baseline="0" dirty="0" smtClean="0"/>
                        <a:t> system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5 000 SEK/m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2 250 SEK/m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err="1" smtClean="0"/>
                        <a:t>Sleepers</a:t>
                      </a:r>
                      <a:r>
                        <a:rPr lang="sv-SE" baseline="0" dirty="0" smtClean="0"/>
                        <a:t> in </a:t>
                      </a:r>
                      <a:r>
                        <a:rPr lang="sv-SE" baseline="0" dirty="0" err="1" smtClean="0"/>
                        <a:t>slab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Ballast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2 500</a:t>
                      </a:r>
                      <a:r>
                        <a:rPr lang="sv-SE" baseline="0" dirty="0" smtClean="0"/>
                        <a:t> SEK/m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In</a:t>
                      </a:r>
                      <a:r>
                        <a:rPr lang="sv-SE" baseline="0" dirty="0" smtClean="0"/>
                        <a:t> bridge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Substructure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4 000 SEK/m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In bridge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Drainage</a:t>
                      </a:r>
                      <a:r>
                        <a:rPr lang="sv-SE" baseline="0" dirty="0" smtClean="0"/>
                        <a:t> system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900 SEK/m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In</a:t>
                      </a:r>
                      <a:r>
                        <a:rPr lang="sv-SE" baseline="0" dirty="0" smtClean="0"/>
                        <a:t> bridge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Noice</a:t>
                      </a:r>
                      <a:r>
                        <a:rPr lang="sv-SE" dirty="0" smtClean="0"/>
                        <a:t>,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dirty="0" smtClean="0"/>
                        <a:t>service</a:t>
                      </a:r>
                      <a:r>
                        <a:rPr lang="sv-SE" baseline="0" dirty="0" smtClean="0"/>
                        <a:t> road,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snow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3 900 SEK/m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In</a:t>
                      </a:r>
                      <a:r>
                        <a:rPr lang="sv-SE" baseline="0" dirty="0" smtClean="0"/>
                        <a:t> bridge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Ground</a:t>
                      </a:r>
                      <a:r>
                        <a:rPr lang="sv-SE" baseline="0" dirty="0" smtClean="0"/>
                        <a:t> preparation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30 000 SEK/m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4 000 SEK/m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Land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use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cost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4 000 SEK/m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100 SEK/m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Bridge</a:t>
                      </a:r>
                      <a:r>
                        <a:rPr lang="sv-SE" baseline="0" dirty="0" smtClean="0"/>
                        <a:t> and</a:t>
                      </a:r>
                      <a:r>
                        <a:rPr lang="sv-SE" dirty="0" smtClean="0"/>
                        <a:t> slabb </a:t>
                      </a:r>
                      <a:r>
                        <a:rPr lang="sv-SE" dirty="0" err="1" smtClean="0"/>
                        <a:t>track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aseline="0" dirty="0" smtClean="0"/>
                        <a:t>45 000 SEK/m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b="0" dirty="0" smtClean="0"/>
                        <a:t>Project</a:t>
                      </a:r>
                      <a:r>
                        <a:rPr lang="sv-SE" b="0" baseline="0" dirty="0" smtClean="0"/>
                        <a:t> managment</a:t>
                      </a:r>
                      <a:endParaRPr lang="sv-S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0" dirty="0" smtClean="0"/>
                        <a:t>8</a:t>
                      </a:r>
                      <a:r>
                        <a:rPr lang="sv-SE" b="0" baseline="0" dirty="0" smtClean="0"/>
                        <a:t> 447 SEK/m</a:t>
                      </a:r>
                      <a:endParaRPr lang="sv-S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0" dirty="0" smtClean="0"/>
                        <a:t>8 566 SEK/m</a:t>
                      </a:r>
                      <a:endParaRPr lang="sv-S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v-S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b="1" dirty="0" smtClean="0"/>
                        <a:t>TOTAL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dirty="0" smtClean="0"/>
                        <a:t>78 947 SEK/m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dirty="0" smtClean="0"/>
                        <a:t>62 416 SEK/m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dirty="0" smtClean="0"/>
                        <a:t>HSR </a:t>
                      </a:r>
                      <a:r>
                        <a:rPr lang="sv-SE" b="1" dirty="0" err="1" smtClean="0"/>
                        <a:t>chepest</a:t>
                      </a:r>
                      <a:endParaRPr lang="sv-SE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Höger 4"/>
          <p:cNvSpPr/>
          <p:nvPr/>
        </p:nvSpPr>
        <p:spPr>
          <a:xfrm rot="1776934">
            <a:off x="4918376" y="4945143"/>
            <a:ext cx="711049" cy="4241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Cost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431232"/>
              </p:ext>
            </p:extLst>
          </p:nvPr>
        </p:nvGraphicFramePr>
        <p:xfrm>
          <a:off x="457200" y="1600200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System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Conventional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rail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High</a:t>
                      </a:r>
                      <a:r>
                        <a:rPr lang="sv-SE" baseline="0" dirty="0" smtClean="0"/>
                        <a:t> speed </a:t>
                      </a:r>
                      <a:r>
                        <a:rPr lang="sv-SE" baseline="0" dirty="0" err="1" smtClean="0"/>
                        <a:t>rail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Railway</a:t>
                      </a:r>
                      <a:r>
                        <a:rPr lang="sv-SE" baseline="0" dirty="0" smtClean="0"/>
                        <a:t> system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78</a:t>
                      </a:r>
                      <a:r>
                        <a:rPr lang="sv-SE" baseline="0" dirty="0" smtClean="0"/>
                        <a:t> 947 SEK/m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aseline="0" dirty="0" smtClean="0"/>
                        <a:t>62 416 SEK/m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baseline="0" dirty="0" err="1" smtClean="0"/>
                        <a:t>Distance</a:t>
                      </a:r>
                      <a:r>
                        <a:rPr lang="sv-SE" baseline="0" dirty="0" smtClean="0"/>
                        <a:t> 2 x 600 km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94,7 </a:t>
                      </a:r>
                      <a:r>
                        <a:rPr lang="sv-SE" dirty="0" err="1" smtClean="0"/>
                        <a:t>bn</a:t>
                      </a:r>
                      <a:r>
                        <a:rPr lang="sv-SE" baseline="0" dirty="0" smtClean="0"/>
                        <a:t> SEK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74,9 </a:t>
                      </a:r>
                      <a:r>
                        <a:rPr lang="sv-SE" dirty="0" err="1" smtClean="0"/>
                        <a:t>bn</a:t>
                      </a:r>
                      <a:r>
                        <a:rPr lang="sv-SE" baseline="0" dirty="0" smtClean="0"/>
                        <a:t> SEK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Construction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time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12 </a:t>
                      </a:r>
                      <a:r>
                        <a:rPr lang="sv-SE" dirty="0" err="1" smtClean="0"/>
                        <a:t>year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4 </a:t>
                      </a:r>
                      <a:r>
                        <a:rPr lang="sv-SE" dirty="0" err="1" smtClean="0"/>
                        <a:t>year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Construction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intrest</a:t>
                      </a:r>
                      <a:r>
                        <a:rPr lang="sv-SE" dirty="0" smtClean="0"/>
                        <a:t> 4 %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45,5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bn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12,0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bn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b="1" dirty="0" err="1" smtClean="0"/>
                        <a:t>Cost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dirty="0" smtClean="0"/>
                        <a:t>140,2 </a:t>
                      </a:r>
                      <a:r>
                        <a:rPr lang="sv-SE" b="1" dirty="0" err="1" smtClean="0"/>
                        <a:t>bn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dirty="0" smtClean="0"/>
                        <a:t>86,9 </a:t>
                      </a:r>
                      <a:r>
                        <a:rPr lang="sv-SE" b="1" dirty="0" err="1" smtClean="0"/>
                        <a:t>bn</a:t>
                      </a:r>
                      <a:endParaRPr lang="sv-S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Speed / </a:t>
                      </a:r>
                      <a:r>
                        <a:rPr lang="sv-SE" dirty="0" err="1" smtClean="0"/>
                        <a:t>Travel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time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&gt; 250 km/h; 4.00 h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400</a:t>
                      </a:r>
                      <a:r>
                        <a:rPr lang="sv-SE" baseline="0" dirty="0" smtClean="0"/>
                        <a:t> km/h; 2.00 h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Market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5 million trips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9 million trips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Market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value</a:t>
                      </a:r>
                      <a:r>
                        <a:rPr lang="sv-SE" dirty="0" smtClean="0"/>
                        <a:t> per </a:t>
                      </a:r>
                      <a:r>
                        <a:rPr lang="sv-SE" dirty="0" err="1" smtClean="0"/>
                        <a:t>year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2,5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bn</a:t>
                      </a:r>
                      <a:r>
                        <a:rPr lang="sv-SE" baseline="0" dirty="0" smtClean="0"/>
                        <a:t> SEK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4,5 </a:t>
                      </a:r>
                      <a:r>
                        <a:rPr lang="sv-SE" dirty="0" err="1" smtClean="0"/>
                        <a:t>bn</a:t>
                      </a:r>
                      <a:r>
                        <a:rPr lang="sv-SE" baseline="0" dirty="0" smtClean="0"/>
                        <a:t> SEK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Turn</a:t>
                      </a:r>
                      <a:r>
                        <a:rPr lang="sv-SE" baseline="0" dirty="0" smtClean="0"/>
                        <a:t> over </a:t>
                      </a:r>
                      <a:r>
                        <a:rPr lang="sv-SE" baseline="0" dirty="0" err="1" smtClean="0"/>
                        <a:t>time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56 </a:t>
                      </a:r>
                      <a:r>
                        <a:rPr lang="sv-SE" dirty="0" err="1" smtClean="0"/>
                        <a:t>year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19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year</a:t>
                      </a:r>
                      <a:endParaRPr lang="sv-SE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Investment profits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390817"/>
              </p:ext>
            </p:extLst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System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SEK / m and </a:t>
                      </a:r>
                      <a:r>
                        <a:rPr lang="sv-SE" dirty="0" err="1" smtClean="0"/>
                        <a:t>year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Increast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price</a:t>
                      </a:r>
                      <a:r>
                        <a:rPr lang="sv-SE" baseline="0" dirty="0" smtClean="0"/>
                        <a:t> per </a:t>
                      </a:r>
                      <a:r>
                        <a:rPr lang="sv-SE" baseline="0" dirty="0" err="1" smtClean="0"/>
                        <a:t>year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Superstructure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1775 SEK/m 2002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aseline="0" dirty="0" smtClean="0"/>
                        <a:t>86 SEK/m/</a:t>
                      </a:r>
                      <a:r>
                        <a:rPr lang="sv-SE" baseline="0" dirty="0" err="1" smtClean="0"/>
                        <a:t>year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Grödinge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line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43</a:t>
                      </a:r>
                      <a:r>
                        <a:rPr lang="sv-SE" baseline="0" dirty="0" smtClean="0"/>
                        <a:t> 548 SEK/m 1994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2 212 SEK/m/</a:t>
                      </a:r>
                      <a:r>
                        <a:rPr lang="sv-SE" dirty="0" err="1" smtClean="0"/>
                        <a:t>year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Botnia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line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78 947 SEK/m 2010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Oslo</a:t>
                      </a:r>
                      <a:r>
                        <a:rPr lang="sv-SE" baseline="0" dirty="0" smtClean="0"/>
                        <a:t> – Köpenhamn HSL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62 416 SEK/m 2012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v-S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982879" y="4293096"/>
            <a:ext cx="74502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800" b="1" dirty="0" smtClean="0">
                <a:solidFill>
                  <a:srgbClr val="FF0000"/>
                </a:solidFill>
              </a:rPr>
              <a:t>Stand-by </a:t>
            </a:r>
            <a:r>
              <a:rPr lang="sv-SE" sz="2800" b="1" dirty="0" err="1" smtClean="0">
                <a:solidFill>
                  <a:srgbClr val="FF0000"/>
                </a:solidFill>
              </a:rPr>
              <a:t>cost</a:t>
            </a:r>
            <a:r>
              <a:rPr lang="sv-SE" sz="2800" b="1" dirty="0" smtClean="0">
                <a:solidFill>
                  <a:srgbClr val="FF0000"/>
                </a:solidFill>
              </a:rPr>
              <a:t> 2,7 </a:t>
            </a:r>
            <a:r>
              <a:rPr lang="sv-SE" sz="2800" b="1" dirty="0" err="1" smtClean="0">
                <a:solidFill>
                  <a:srgbClr val="FF0000"/>
                </a:solidFill>
              </a:rPr>
              <a:t>bn</a:t>
            </a:r>
            <a:r>
              <a:rPr lang="sv-SE" sz="2800" b="1" dirty="0" smtClean="0">
                <a:solidFill>
                  <a:srgbClr val="FF0000"/>
                </a:solidFill>
              </a:rPr>
              <a:t> SEK per </a:t>
            </a:r>
            <a:r>
              <a:rPr lang="sv-SE" sz="2800" b="1" dirty="0" err="1" smtClean="0">
                <a:solidFill>
                  <a:srgbClr val="FF0000"/>
                </a:solidFill>
              </a:rPr>
              <a:t>year</a:t>
            </a:r>
            <a:r>
              <a:rPr lang="sv-SE" sz="2800" b="1" dirty="0" smtClean="0">
                <a:solidFill>
                  <a:srgbClr val="FF0000"/>
                </a:solidFill>
              </a:rPr>
              <a:t> </a:t>
            </a:r>
            <a:r>
              <a:rPr lang="sv-SE" sz="2800" b="1" dirty="0" err="1" smtClean="0">
                <a:solidFill>
                  <a:srgbClr val="FF0000"/>
                </a:solidFill>
              </a:rPr>
              <a:t>to</a:t>
            </a:r>
            <a:r>
              <a:rPr lang="sv-SE" sz="2800" b="1" dirty="0" smtClean="0">
                <a:solidFill>
                  <a:srgbClr val="FF0000"/>
                </a:solidFill>
              </a:rPr>
              <a:t> </a:t>
            </a:r>
            <a:r>
              <a:rPr lang="sv-SE" sz="2800" b="1" dirty="0" err="1" smtClean="0">
                <a:solidFill>
                  <a:srgbClr val="FF0000"/>
                </a:solidFill>
              </a:rPr>
              <a:t>wait</a:t>
            </a:r>
            <a:r>
              <a:rPr lang="sv-SE" sz="2800" b="1" dirty="0" smtClean="0">
                <a:solidFill>
                  <a:srgbClr val="FF0000"/>
                </a:solidFill>
              </a:rPr>
              <a:t> for the</a:t>
            </a:r>
          </a:p>
          <a:p>
            <a:pPr algn="ctr"/>
            <a:r>
              <a:rPr lang="sv-SE" sz="2800" b="1" dirty="0" err="1" smtClean="0">
                <a:solidFill>
                  <a:srgbClr val="FF0000"/>
                </a:solidFill>
              </a:rPr>
              <a:t>High</a:t>
            </a:r>
            <a:r>
              <a:rPr lang="sv-SE" sz="2800" b="1" dirty="0" smtClean="0">
                <a:solidFill>
                  <a:srgbClr val="FF0000"/>
                </a:solidFill>
              </a:rPr>
              <a:t> speed </a:t>
            </a:r>
            <a:r>
              <a:rPr lang="sv-SE" sz="2800" b="1" dirty="0" err="1" smtClean="0">
                <a:solidFill>
                  <a:srgbClr val="FF0000"/>
                </a:solidFill>
              </a:rPr>
              <a:t>line</a:t>
            </a:r>
            <a:r>
              <a:rPr lang="sv-SE" sz="2800" b="1" dirty="0" smtClean="0">
                <a:solidFill>
                  <a:srgbClr val="FF0000"/>
                </a:solidFill>
              </a:rPr>
              <a:t> Oslo – Copenhagen !</a:t>
            </a:r>
          </a:p>
          <a:p>
            <a:pPr algn="ctr"/>
            <a:r>
              <a:rPr lang="sv-SE" sz="2800" b="1" dirty="0" smtClean="0">
                <a:solidFill>
                  <a:srgbClr val="FF0000"/>
                </a:solidFill>
              </a:rPr>
              <a:t>7,4 million/</a:t>
            </a:r>
            <a:r>
              <a:rPr lang="sv-SE" sz="2800" b="1" dirty="0" err="1" smtClean="0">
                <a:solidFill>
                  <a:srgbClr val="FF0000"/>
                </a:solidFill>
              </a:rPr>
              <a:t>day</a:t>
            </a:r>
            <a:endParaRPr lang="sv-SE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HSR is a GDP Driver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sv-SE" dirty="0" smtClean="0"/>
              <a:t>The </a:t>
            </a:r>
            <a:r>
              <a:rPr lang="sv-SE" dirty="0" err="1" smtClean="0"/>
              <a:t>state</a:t>
            </a:r>
            <a:r>
              <a:rPr lang="sv-SE" dirty="0" smtClean="0"/>
              <a:t> </a:t>
            </a:r>
            <a:r>
              <a:rPr lang="sv-SE" dirty="0" err="1" smtClean="0"/>
              <a:t>guarantees</a:t>
            </a:r>
            <a:r>
              <a:rPr lang="sv-SE" dirty="0" smtClean="0"/>
              <a:t> </a:t>
            </a:r>
            <a:r>
              <a:rPr lang="sv-SE" dirty="0" smtClean="0"/>
              <a:t>225 </a:t>
            </a:r>
            <a:r>
              <a:rPr lang="sv-SE" dirty="0" err="1" smtClean="0"/>
              <a:t>bn</a:t>
            </a:r>
            <a:r>
              <a:rPr lang="sv-SE" dirty="0" smtClean="0"/>
              <a:t> SEK for HSR</a:t>
            </a:r>
          </a:p>
          <a:p>
            <a:r>
              <a:rPr lang="sv-SE" dirty="0" smtClean="0"/>
              <a:t>The </a:t>
            </a:r>
            <a:r>
              <a:rPr lang="sv-SE" dirty="0" err="1" smtClean="0"/>
              <a:t>state</a:t>
            </a:r>
            <a:r>
              <a:rPr lang="sv-SE" dirty="0" smtClean="0"/>
              <a:t> </a:t>
            </a:r>
            <a:r>
              <a:rPr lang="sv-SE" dirty="0" smtClean="0"/>
              <a:t>gets </a:t>
            </a:r>
            <a:r>
              <a:rPr lang="sv-SE" dirty="0" err="1" smtClean="0"/>
              <a:t>repaid</a:t>
            </a:r>
            <a:r>
              <a:rPr lang="sv-SE" dirty="0" smtClean="0"/>
              <a:t> in 30 </a:t>
            </a:r>
            <a:r>
              <a:rPr lang="sv-SE" dirty="0" err="1" smtClean="0"/>
              <a:t>years</a:t>
            </a:r>
            <a:endParaRPr lang="sv-SE" dirty="0" smtClean="0"/>
          </a:p>
          <a:p>
            <a:r>
              <a:rPr lang="sv-SE" dirty="0" err="1" smtClean="0"/>
              <a:t>This</a:t>
            </a:r>
            <a:r>
              <a:rPr lang="sv-SE" dirty="0" smtClean="0"/>
              <a:t> triggers </a:t>
            </a:r>
            <a:r>
              <a:rPr lang="sv-SE" dirty="0" err="1" smtClean="0"/>
              <a:t>domestic</a:t>
            </a:r>
            <a:r>
              <a:rPr lang="sv-SE" dirty="0" smtClean="0"/>
              <a:t> </a:t>
            </a:r>
            <a:r>
              <a:rPr lang="sv-SE" dirty="0" err="1" smtClean="0"/>
              <a:t>investments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350 </a:t>
            </a:r>
            <a:r>
              <a:rPr lang="sv-SE" dirty="0" err="1" smtClean="0"/>
              <a:t>bn</a:t>
            </a:r>
            <a:r>
              <a:rPr lang="sv-SE" dirty="0" smtClean="0"/>
              <a:t> SEK in 5 </a:t>
            </a:r>
            <a:r>
              <a:rPr lang="sv-SE" dirty="0" err="1" smtClean="0"/>
              <a:t>years</a:t>
            </a:r>
            <a:r>
              <a:rPr lang="sv-SE" dirty="0" smtClean="0"/>
              <a:t> </a:t>
            </a:r>
          </a:p>
          <a:p>
            <a:r>
              <a:rPr lang="sv-SE" dirty="0" smtClean="0"/>
              <a:t>No </a:t>
            </a:r>
            <a:r>
              <a:rPr lang="sv-SE" dirty="0" err="1" smtClean="0"/>
              <a:t>unemployment</a:t>
            </a:r>
            <a:endParaRPr lang="sv-SE" dirty="0" smtClean="0"/>
          </a:p>
          <a:p>
            <a:r>
              <a:rPr lang="sv-SE" dirty="0" err="1" smtClean="0"/>
              <a:t>Creates</a:t>
            </a:r>
            <a:r>
              <a:rPr lang="sv-SE" dirty="0" smtClean="0"/>
              <a:t> 4000 </a:t>
            </a:r>
            <a:r>
              <a:rPr lang="sv-SE" dirty="0" err="1" smtClean="0"/>
              <a:t>commuters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Norway</a:t>
            </a:r>
            <a:endParaRPr lang="sv-SE" dirty="0" smtClean="0"/>
          </a:p>
          <a:p>
            <a:r>
              <a:rPr lang="sv-SE" dirty="0" err="1" smtClean="0"/>
              <a:t>This</a:t>
            </a:r>
            <a:r>
              <a:rPr lang="sv-SE" dirty="0" smtClean="0"/>
              <a:t> </a:t>
            </a:r>
            <a:r>
              <a:rPr lang="sv-SE" dirty="0" err="1" smtClean="0"/>
              <a:t>equals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boost</a:t>
            </a:r>
            <a:r>
              <a:rPr lang="sv-SE" dirty="0" smtClean="0"/>
              <a:t> the GDP </a:t>
            </a:r>
            <a:r>
              <a:rPr lang="sv-SE" dirty="0" err="1" smtClean="0"/>
              <a:t>with</a:t>
            </a:r>
            <a:r>
              <a:rPr lang="sv-SE" dirty="0"/>
              <a:t> </a:t>
            </a:r>
            <a:r>
              <a:rPr lang="sv-SE" dirty="0" smtClean="0"/>
              <a:t>3% in 5 </a:t>
            </a:r>
            <a:r>
              <a:rPr lang="sv-SE" dirty="0" err="1" smtClean="0"/>
              <a:t>years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00536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Funding</a:t>
            </a:r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2195736" y="1844824"/>
            <a:ext cx="1512168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STATE</a:t>
            </a:r>
          </a:p>
          <a:p>
            <a:pPr algn="ctr"/>
            <a:r>
              <a:rPr lang="sv-SE" dirty="0" smtClean="0"/>
              <a:t>NORWAY</a:t>
            </a:r>
          </a:p>
          <a:p>
            <a:pPr algn="ctr"/>
            <a:r>
              <a:rPr lang="sv-SE" dirty="0"/>
              <a:t>6</a:t>
            </a:r>
            <a:r>
              <a:rPr lang="sv-SE" dirty="0" smtClean="0"/>
              <a:t>0 </a:t>
            </a:r>
            <a:r>
              <a:rPr lang="sv-SE" dirty="0" err="1" smtClean="0"/>
              <a:t>bn</a:t>
            </a:r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5652120" y="1844824"/>
            <a:ext cx="1512168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EU</a:t>
            </a:r>
          </a:p>
          <a:p>
            <a:pPr algn="ctr"/>
            <a:r>
              <a:rPr lang="sv-SE" dirty="0" smtClean="0"/>
              <a:t>20 </a:t>
            </a:r>
            <a:r>
              <a:rPr lang="sv-SE" dirty="0" err="1" smtClean="0"/>
              <a:t>bn</a:t>
            </a:r>
            <a:endParaRPr lang="sv-SE" dirty="0"/>
          </a:p>
        </p:txBody>
      </p:sp>
      <p:sp>
        <p:nvSpPr>
          <p:cNvPr id="8" name="Rektangel 7"/>
          <p:cNvSpPr/>
          <p:nvPr/>
        </p:nvSpPr>
        <p:spPr>
          <a:xfrm>
            <a:off x="2195736" y="4293096"/>
            <a:ext cx="4968552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TRAFIKVERKET &amp; JERNBANEVERKET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2195736" y="5301208"/>
            <a:ext cx="4968552" cy="7920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TRAFFIC FEE 500 SEK/PP</a:t>
            </a:r>
            <a:endParaRPr lang="sv-SE" dirty="0"/>
          </a:p>
        </p:txBody>
      </p:sp>
      <p:sp>
        <p:nvSpPr>
          <p:cNvPr id="10" name="Rektangel 9"/>
          <p:cNvSpPr/>
          <p:nvPr/>
        </p:nvSpPr>
        <p:spPr>
          <a:xfrm>
            <a:off x="3923928" y="1844824"/>
            <a:ext cx="1512168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STATE</a:t>
            </a:r>
          </a:p>
          <a:p>
            <a:pPr algn="ctr"/>
            <a:r>
              <a:rPr lang="sv-SE" dirty="0" smtClean="0"/>
              <a:t>SWEDEN</a:t>
            </a:r>
          </a:p>
          <a:p>
            <a:pPr algn="ctr"/>
            <a:r>
              <a:rPr lang="sv-SE" dirty="0"/>
              <a:t>6</a:t>
            </a:r>
            <a:r>
              <a:rPr lang="sv-SE" dirty="0" smtClean="0"/>
              <a:t>0 </a:t>
            </a:r>
            <a:r>
              <a:rPr lang="sv-SE" dirty="0" err="1" smtClean="0"/>
              <a:t>bn</a:t>
            </a:r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343027" y="2420888"/>
            <a:ext cx="16921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 smtClean="0"/>
              <a:t>CONSTRUCTION</a:t>
            </a:r>
          </a:p>
          <a:p>
            <a:pPr algn="ctr"/>
            <a:r>
              <a:rPr lang="sv-SE" dirty="0" smtClean="0"/>
              <a:t>TIME</a:t>
            </a:r>
          </a:p>
          <a:p>
            <a:pPr algn="ctr"/>
            <a:r>
              <a:rPr lang="sv-SE" dirty="0" smtClean="0"/>
              <a:t>12 YEAR</a:t>
            </a:r>
          </a:p>
          <a:p>
            <a:pPr algn="ctr"/>
            <a:endParaRPr lang="sv-SE" dirty="0"/>
          </a:p>
          <a:p>
            <a:pPr algn="ctr"/>
            <a:r>
              <a:rPr lang="sv-SE" dirty="0" smtClean="0"/>
              <a:t>COST</a:t>
            </a:r>
          </a:p>
          <a:p>
            <a:pPr algn="ctr"/>
            <a:r>
              <a:rPr lang="sv-SE" dirty="0" smtClean="0"/>
              <a:t>140 </a:t>
            </a:r>
            <a:r>
              <a:rPr lang="sv-SE" dirty="0" err="1" smtClean="0"/>
              <a:t>bn</a:t>
            </a:r>
            <a:r>
              <a:rPr lang="sv-SE" dirty="0" smtClean="0"/>
              <a:t> SEK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677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Funding</a:t>
            </a:r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2195736" y="1844824"/>
            <a:ext cx="1512168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STATE</a:t>
            </a:r>
          </a:p>
          <a:p>
            <a:pPr algn="ctr"/>
            <a:r>
              <a:rPr lang="sv-SE" dirty="0" smtClean="0"/>
              <a:t>NORWAY</a:t>
            </a:r>
          </a:p>
          <a:p>
            <a:pPr algn="ctr"/>
            <a:r>
              <a:rPr lang="sv-SE" dirty="0"/>
              <a:t>2</a:t>
            </a:r>
            <a:r>
              <a:rPr lang="sv-SE" dirty="0" smtClean="0"/>
              <a:t> </a:t>
            </a:r>
            <a:r>
              <a:rPr lang="sv-SE" dirty="0" err="1" smtClean="0"/>
              <a:t>bn</a:t>
            </a:r>
            <a:r>
              <a:rPr lang="sv-SE" dirty="0" smtClean="0"/>
              <a:t>/</a:t>
            </a:r>
            <a:r>
              <a:rPr lang="sv-SE" dirty="0" err="1" smtClean="0"/>
              <a:t>year</a:t>
            </a:r>
            <a:endParaRPr lang="sv-SE" dirty="0" smtClean="0"/>
          </a:p>
          <a:p>
            <a:pPr algn="ctr"/>
            <a:r>
              <a:rPr lang="sv-SE" dirty="0" smtClean="0"/>
              <a:t>RENT</a:t>
            </a:r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5652120" y="1844824"/>
            <a:ext cx="1512168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EU</a:t>
            </a:r>
          </a:p>
          <a:p>
            <a:pPr algn="ctr"/>
            <a:r>
              <a:rPr lang="sv-SE" dirty="0" smtClean="0"/>
              <a:t>0 </a:t>
            </a:r>
            <a:r>
              <a:rPr lang="sv-SE" dirty="0" err="1" smtClean="0"/>
              <a:t>bn</a:t>
            </a:r>
            <a:endParaRPr lang="sv-SE" dirty="0"/>
          </a:p>
        </p:txBody>
      </p:sp>
      <p:sp>
        <p:nvSpPr>
          <p:cNvPr id="8" name="Rektangel 7"/>
          <p:cNvSpPr/>
          <p:nvPr/>
        </p:nvSpPr>
        <p:spPr>
          <a:xfrm>
            <a:off x="2195736" y="4293096"/>
            <a:ext cx="4968552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SCANDINAVIAN HIGH SPEED CONTRACTORS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2195736" y="5301208"/>
            <a:ext cx="4968552" cy="7920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TRAFFIC FEE 500 SEK/PP</a:t>
            </a:r>
            <a:endParaRPr lang="sv-SE" dirty="0"/>
          </a:p>
        </p:txBody>
      </p:sp>
      <p:sp>
        <p:nvSpPr>
          <p:cNvPr id="10" name="Rektangel 9"/>
          <p:cNvSpPr/>
          <p:nvPr/>
        </p:nvSpPr>
        <p:spPr>
          <a:xfrm>
            <a:off x="3923928" y="1844824"/>
            <a:ext cx="1512168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STATE</a:t>
            </a:r>
          </a:p>
          <a:p>
            <a:pPr algn="ctr"/>
            <a:r>
              <a:rPr lang="sv-SE" dirty="0" smtClean="0"/>
              <a:t>SWEDEN</a:t>
            </a:r>
          </a:p>
          <a:p>
            <a:pPr algn="ctr"/>
            <a:r>
              <a:rPr lang="sv-SE" dirty="0"/>
              <a:t>2</a:t>
            </a:r>
            <a:r>
              <a:rPr lang="sv-SE" dirty="0" smtClean="0"/>
              <a:t> </a:t>
            </a:r>
            <a:r>
              <a:rPr lang="sv-SE" dirty="0" err="1" smtClean="0"/>
              <a:t>bn</a:t>
            </a:r>
            <a:r>
              <a:rPr lang="sv-SE" dirty="0" smtClean="0"/>
              <a:t>/</a:t>
            </a:r>
            <a:r>
              <a:rPr lang="sv-SE" dirty="0" err="1" smtClean="0"/>
              <a:t>year</a:t>
            </a:r>
            <a:endParaRPr lang="sv-SE" dirty="0" smtClean="0"/>
          </a:p>
          <a:p>
            <a:pPr algn="ctr"/>
            <a:r>
              <a:rPr lang="sv-SE" dirty="0" smtClean="0"/>
              <a:t>RENT</a:t>
            </a:r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343027" y="2420888"/>
            <a:ext cx="169219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 smtClean="0"/>
              <a:t>CONSTRUCTION</a:t>
            </a:r>
          </a:p>
          <a:p>
            <a:pPr algn="ctr"/>
            <a:r>
              <a:rPr lang="sv-SE" dirty="0" smtClean="0"/>
              <a:t>TIME</a:t>
            </a:r>
          </a:p>
          <a:p>
            <a:pPr algn="ctr"/>
            <a:r>
              <a:rPr lang="sv-SE" dirty="0"/>
              <a:t>4</a:t>
            </a:r>
            <a:r>
              <a:rPr lang="sv-SE" dirty="0" smtClean="0"/>
              <a:t> YEAR</a:t>
            </a:r>
          </a:p>
          <a:p>
            <a:pPr algn="ctr"/>
            <a:endParaRPr lang="sv-SE" dirty="0"/>
          </a:p>
          <a:p>
            <a:pPr algn="ctr"/>
            <a:r>
              <a:rPr lang="sv-SE" dirty="0" smtClean="0"/>
              <a:t>COST</a:t>
            </a:r>
          </a:p>
          <a:p>
            <a:pPr algn="ctr"/>
            <a:r>
              <a:rPr lang="sv-SE" dirty="0" smtClean="0"/>
              <a:t>87 </a:t>
            </a:r>
            <a:r>
              <a:rPr lang="sv-SE" dirty="0" err="1" smtClean="0"/>
              <a:t>bn</a:t>
            </a:r>
            <a:r>
              <a:rPr lang="sv-SE" dirty="0" smtClean="0"/>
              <a:t> SEK</a:t>
            </a:r>
          </a:p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887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Questions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err="1" smtClean="0"/>
              <a:t>Why</a:t>
            </a:r>
            <a:r>
              <a:rPr lang="sv-SE" dirty="0" smtClean="0"/>
              <a:t>: </a:t>
            </a:r>
          </a:p>
          <a:p>
            <a:r>
              <a:rPr lang="sv-SE" dirty="0" smtClean="0"/>
              <a:t>do </a:t>
            </a:r>
            <a:r>
              <a:rPr lang="sv-SE" dirty="0" smtClean="0"/>
              <a:t>66 </a:t>
            </a:r>
            <a:r>
              <a:rPr lang="sv-SE" dirty="0" err="1" smtClean="0"/>
              <a:t>countries</a:t>
            </a:r>
            <a:r>
              <a:rPr lang="sv-SE" dirty="0" smtClean="0"/>
              <a:t> in the </a:t>
            </a:r>
            <a:r>
              <a:rPr lang="sv-SE" dirty="0" err="1" smtClean="0"/>
              <a:t>world</a:t>
            </a:r>
            <a:r>
              <a:rPr lang="sv-SE" dirty="0" smtClean="0"/>
              <a:t> </a:t>
            </a:r>
            <a:r>
              <a:rPr lang="sv-SE" dirty="0" err="1" smtClean="0"/>
              <a:t>build</a:t>
            </a:r>
            <a:r>
              <a:rPr lang="sv-SE" dirty="0" smtClean="0"/>
              <a:t> HSR</a:t>
            </a:r>
          </a:p>
          <a:p>
            <a:r>
              <a:rPr lang="sv-SE" dirty="0"/>
              <a:t>d</a:t>
            </a:r>
            <a:r>
              <a:rPr lang="sv-SE" dirty="0" smtClean="0"/>
              <a:t>o </a:t>
            </a:r>
            <a:r>
              <a:rPr lang="sv-SE" dirty="0" err="1" smtClean="0"/>
              <a:t>they</a:t>
            </a:r>
            <a:r>
              <a:rPr lang="sv-SE" dirty="0" smtClean="0"/>
              <a:t> </a:t>
            </a:r>
            <a:r>
              <a:rPr lang="sv-SE" dirty="0" err="1" smtClean="0"/>
              <a:t>build</a:t>
            </a:r>
            <a:r>
              <a:rPr lang="sv-SE" dirty="0" smtClean="0"/>
              <a:t> 1000 km in 5 </a:t>
            </a:r>
            <a:r>
              <a:rPr lang="sv-SE" dirty="0" err="1" smtClean="0"/>
              <a:t>years</a:t>
            </a:r>
            <a:endParaRPr lang="sv-SE" dirty="0" smtClean="0"/>
          </a:p>
          <a:p>
            <a:r>
              <a:rPr lang="sv-SE" dirty="0"/>
              <a:t>d</a:t>
            </a:r>
            <a:r>
              <a:rPr lang="sv-SE" dirty="0" smtClean="0"/>
              <a:t>o </a:t>
            </a:r>
            <a:r>
              <a:rPr lang="sv-SE" dirty="0" err="1" smtClean="0"/>
              <a:t>they</a:t>
            </a:r>
            <a:r>
              <a:rPr lang="sv-SE" dirty="0" smtClean="0"/>
              <a:t> </a:t>
            </a:r>
            <a:r>
              <a:rPr lang="sv-SE" dirty="0" err="1" smtClean="0"/>
              <a:t>afford</a:t>
            </a:r>
            <a:r>
              <a:rPr lang="sv-SE" dirty="0" smtClean="0"/>
              <a:t> the investment for HSR</a:t>
            </a:r>
          </a:p>
          <a:p>
            <a:r>
              <a:rPr lang="sv-SE" dirty="0"/>
              <a:t>d</a:t>
            </a:r>
            <a:r>
              <a:rPr lang="sv-SE" dirty="0" smtClean="0"/>
              <a:t>o the HSR system </a:t>
            </a:r>
            <a:r>
              <a:rPr lang="sv-SE" dirty="0" err="1" smtClean="0"/>
              <a:t>promote</a:t>
            </a:r>
            <a:r>
              <a:rPr lang="sv-SE" dirty="0" smtClean="0"/>
              <a:t> international </a:t>
            </a:r>
            <a:r>
              <a:rPr lang="sv-SE" dirty="0" err="1" smtClean="0"/>
              <a:t>traffic</a:t>
            </a:r>
            <a:endParaRPr lang="sv-SE" dirty="0" smtClean="0"/>
          </a:p>
          <a:p>
            <a:r>
              <a:rPr lang="sv-SE" dirty="0" err="1"/>
              <a:t>a</a:t>
            </a:r>
            <a:r>
              <a:rPr lang="sv-SE" dirty="0" err="1" smtClean="0"/>
              <a:t>re</a:t>
            </a:r>
            <a:r>
              <a:rPr lang="sv-SE" dirty="0" smtClean="0"/>
              <a:t> the Scandinavian </a:t>
            </a:r>
            <a:r>
              <a:rPr lang="sv-SE" dirty="0" err="1" smtClean="0"/>
              <a:t>countries</a:t>
            </a:r>
            <a:r>
              <a:rPr lang="sv-SE" dirty="0" smtClean="0"/>
              <a:t> </a:t>
            </a:r>
            <a:r>
              <a:rPr lang="sv-SE" dirty="0" smtClean="0"/>
              <a:t>the last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know</a:t>
            </a:r>
            <a:r>
              <a:rPr lang="sv-SE" dirty="0" smtClean="0"/>
              <a:t> </a:t>
            </a:r>
            <a:r>
              <a:rPr lang="sv-SE" dirty="0" err="1" smtClean="0"/>
              <a:t>what</a:t>
            </a:r>
            <a:r>
              <a:rPr lang="sv-SE" dirty="0" smtClean="0"/>
              <a:t> the rest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world</a:t>
            </a:r>
            <a:r>
              <a:rPr lang="sv-SE" dirty="0" smtClean="0"/>
              <a:t> </a:t>
            </a:r>
            <a:r>
              <a:rPr lang="sv-SE" dirty="0" err="1" smtClean="0"/>
              <a:t>knows</a:t>
            </a:r>
            <a:r>
              <a:rPr lang="sv-SE" dirty="0" smtClean="0"/>
              <a:t> </a:t>
            </a:r>
            <a:r>
              <a:rPr lang="sv-SE" dirty="0" err="1" smtClean="0"/>
              <a:t>today</a:t>
            </a:r>
            <a:r>
              <a:rPr lang="sv-SE" dirty="0" smtClean="0"/>
              <a:t> </a:t>
            </a:r>
          </a:p>
          <a:p>
            <a:pPr marL="0" indent="0">
              <a:buNone/>
            </a:pPr>
            <a:endParaRPr lang="sv-SE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Funding</a:t>
            </a:r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2195736" y="3212976"/>
            <a:ext cx="48965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smtClean="0"/>
          </a:p>
          <a:p>
            <a:pPr algn="ctr"/>
            <a:r>
              <a:rPr lang="sv-SE" dirty="0" smtClean="0"/>
              <a:t>COINCO ORDER THE CONSTRUCTION</a:t>
            </a:r>
            <a:endParaRPr lang="sv-SE" dirty="0"/>
          </a:p>
        </p:txBody>
      </p:sp>
      <p:sp>
        <p:nvSpPr>
          <p:cNvPr id="8" name="Rektangel 7"/>
          <p:cNvSpPr/>
          <p:nvPr/>
        </p:nvSpPr>
        <p:spPr>
          <a:xfrm>
            <a:off x="2195736" y="4293096"/>
            <a:ext cx="4968552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SCANDINAVIAN HIGH SPEED CONTRACTORS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2195736" y="5301208"/>
            <a:ext cx="4968552" cy="7920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TRAFFIC FEE 500 SEK/PP</a:t>
            </a:r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343027" y="2420888"/>
            <a:ext cx="16921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 smtClean="0"/>
              <a:t>CONSTRUCTION</a:t>
            </a:r>
          </a:p>
          <a:p>
            <a:pPr algn="ctr"/>
            <a:r>
              <a:rPr lang="sv-SE" dirty="0" smtClean="0"/>
              <a:t>TIME</a:t>
            </a:r>
          </a:p>
          <a:p>
            <a:pPr algn="ctr"/>
            <a:r>
              <a:rPr lang="sv-SE" dirty="0"/>
              <a:t>4</a:t>
            </a:r>
            <a:r>
              <a:rPr lang="sv-SE" dirty="0" smtClean="0"/>
              <a:t> YEAR</a:t>
            </a:r>
          </a:p>
          <a:p>
            <a:pPr algn="ctr"/>
            <a:endParaRPr lang="sv-SE" dirty="0"/>
          </a:p>
          <a:p>
            <a:pPr algn="ctr"/>
            <a:r>
              <a:rPr lang="sv-SE" dirty="0" smtClean="0"/>
              <a:t>COST</a:t>
            </a:r>
          </a:p>
          <a:p>
            <a:pPr algn="ctr"/>
            <a:r>
              <a:rPr lang="sv-SE" dirty="0" smtClean="0"/>
              <a:t>87 </a:t>
            </a:r>
            <a:r>
              <a:rPr lang="sv-SE" dirty="0" err="1" smtClean="0"/>
              <a:t>bn</a:t>
            </a:r>
            <a:r>
              <a:rPr lang="sv-SE" dirty="0" smtClean="0"/>
              <a:t> SEK</a:t>
            </a:r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5580112" y="1412776"/>
            <a:ext cx="1512168" cy="1619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EU</a:t>
            </a:r>
          </a:p>
          <a:p>
            <a:pPr algn="ctr"/>
            <a:r>
              <a:rPr lang="sv-SE" dirty="0" smtClean="0"/>
              <a:t>20 </a:t>
            </a:r>
            <a:r>
              <a:rPr lang="sv-SE" dirty="0"/>
              <a:t> </a:t>
            </a:r>
            <a:r>
              <a:rPr lang="sv-SE" dirty="0" err="1" smtClean="0"/>
              <a:t>bn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369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WHAT DO YOU WANT TO PAY?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611560" y="1844824"/>
            <a:ext cx="273337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High</a:t>
            </a:r>
            <a:r>
              <a:rPr lang="sv-SE" dirty="0" smtClean="0"/>
              <a:t> speed </a:t>
            </a:r>
            <a:r>
              <a:rPr lang="sv-SE" dirty="0" err="1" smtClean="0"/>
              <a:t>train</a:t>
            </a:r>
            <a:endParaRPr lang="sv-SE" dirty="0" smtClean="0"/>
          </a:p>
          <a:p>
            <a:r>
              <a:rPr lang="sv-SE" dirty="0" smtClean="0"/>
              <a:t>TRACK FEE   =   10 SEK/mile</a:t>
            </a:r>
          </a:p>
          <a:p>
            <a:r>
              <a:rPr lang="sv-SE" dirty="0" smtClean="0"/>
              <a:t>OPERATION = 2,5 SEK/mile</a:t>
            </a:r>
          </a:p>
          <a:p>
            <a:r>
              <a:rPr lang="sv-SE" b="1" dirty="0" smtClean="0">
                <a:solidFill>
                  <a:srgbClr val="FF0000"/>
                </a:solidFill>
              </a:rPr>
              <a:t>Profit            = 2,5 SEK/mile</a:t>
            </a:r>
          </a:p>
          <a:p>
            <a:r>
              <a:rPr lang="sv-SE" b="1" dirty="0" smtClean="0"/>
              <a:t>TOTALT         =  15 SEK/mile</a:t>
            </a:r>
          </a:p>
          <a:p>
            <a:r>
              <a:rPr lang="sv-SE" b="1" dirty="0" smtClean="0">
                <a:solidFill>
                  <a:srgbClr val="FF0000"/>
                </a:solidFill>
              </a:rPr>
              <a:t>ENVIRON.    = 0,5 SEK/mile</a:t>
            </a: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3203848" y="1844824"/>
            <a:ext cx="27322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CR-TRAIN</a:t>
            </a:r>
          </a:p>
          <a:p>
            <a:r>
              <a:rPr lang="sv-SE" dirty="0" smtClean="0"/>
              <a:t>TRACK FEE   =    5 SEK/mile</a:t>
            </a:r>
          </a:p>
          <a:p>
            <a:r>
              <a:rPr lang="sv-SE" dirty="0" smtClean="0"/>
              <a:t>OPERATION = 3,5 SEK/mile</a:t>
            </a:r>
          </a:p>
          <a:p>
            <a:r>
              <a:rPr lang="sv-SE" b="1" dirty="0" smtClean="0">
                <a:solidFill>
                  <a:srgbClr val="FF0000"/>
                </a:solidFill>
              </a:rPr>
              <a:t>Profit            = 3,5 SEK/mile</a:t>
            </a:r>
          </a:p>
          <a:p>
            <a:r>
              <a:rPr lang="sv-SE" b="1" dirty="0" smtClean="0"/>
              <a:t>TOTALT         =  12 SEL/mile</a:t>
            </a:r>
          </a:p>
          <a:p>
            <a:r>
              <a:rPr lang="sv-SE" b="1" dirty="0" smtClean="0">
                <a:solidFill>
                  <a:srgbClr val="FF0000"/>
                </a:solidFill>
              </a:rPr>
              <a:t>ENVIRON.    = 1,0 SEK/mile</a:t>
            </a: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084168" y="1844824"/>
            <a:ext cx="271099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CAR</a:t>
            </a:r>
          </a:p>
          <a:p>
            <a:r>
              <a:rPr lang="sv-SE" dirty="0" smtClean="0"/>
              <a:t>ROAD FEE     =    0 SEK/mile</a:t>
            </a:r>
          </a:p>
          <a:p>
            <a:r>
              <a:rPr lang="sv-SE" dirty="0" smtClean="0"/>
              <a:t>GASOLINE     =    8 SEK/mile</a:t>
            </a:r>
          </a:p>
          <a:p>
            <a:r>
              <a:rPr lang="sv-SE" dirty="0" smtClean="0"/>
              <a:t>OPERATION  = 30 SEK/mile</a:t>
            </a:r>
          </a:p>
          <a:p>
            <a:r>
              <a:rPr lang="sv-SE" b="1" dirty="0" smtClean="0"/>
              <a:t>TOTALT          = 38 SEK/mile</a:t>
            </a:r>
          </a:p>
          <a:p>
            <a:r>
              <a:rPr lang="sv-SE" b="1" dirty="0" smtClean="0">
                <a:solidFill>
                  <a:srgbClr val="FF0000"/>
                </a:solidFill>
              </a:rPr>
              <a:t>ENVIRON.     = 28 SEK/mile</a:t>
            </a: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611560" y="3789040"/>
            <a:ext cx="30124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AIR</a:t>
            </a:r>
          </a:p>
          <a:p>
            <a:r>
              <a:rPr lang="sv-SE" dirty="0" smtClean="0"/>
              <a:t>AIR FEE         =    4,00 SEK/mile</a:t>
            </a:r>
          </a:p>
          <a:p>
            <a:r>
              <a:rPr lang="sv-SE" dirty="0" smtClean="0"/>
              <a:t>OPERATION  = 12,50 SEK/mile</a:t>
            </a:r>
          </a:p>
          <a:p>
            <a:r>
              <a:rPr lang="sv-SE" b="1" dirty="0" smtClean="0">
                <a:solidFill>
                  <a:srgbClr val="FF0000"/>
                </a:solidFill>
              </a:rPr>
              <a:t>Profit            =    0,25 SEK/mile</a:t>
            </a:r>
          </a:p>
          <a:p>
            <a:r>
              <a:rPr lang="sv-SE" b="1" dirty="0" smtClean="0"/>
              <a:t>TOTALT         =  16,75 SEK/mile</a:t>
            </a:r>
          </a:p>
          <a:p>
            <a:r>
              <a:rPr lang="sv-SE" b="1" dirty="0" smtClean="0">
                <a:solidFill>
                  <a:srgbClr val="FF0000"/>
                </a:solidFill>
              </a:rPr>
              <a:t>ENVIRON.    =  20,00 SEK/mile</a:t>
            </a:r>
            <a:endParaRPr lang="sv-SE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072138"/>
              </p:ext>
            </p:extLst>
          </p:nvPr>
        </p:nvGraphicFramePr>
        <p:xfrm>
          <a:off x="3635896" y="3861048"/>
          <a:ext cx="4896544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32248"/>
                <a:gridCol w="2664296"/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TRANSPORT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TOTAL</a:t>
                      </a:r>
                      <a:r>
                        <a:rPr lang="sv-SE" baseline="0" dirty="0" smtClean="0"/>
                        <a:t> COST</a:t>
                      </a:r>
                      <a:r>
                        <a:rPr lang="sv-SE" dirty="0" smtClean="0"/>
                        <a:t> SEK/mile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CAR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66,00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AIR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36,75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HIGH</a:t>
                      </a:r>
                      <a:r>
                        <a:rPr lang="sv-SE" baseline="0" dirty="0" smtClean="0"/>
                        <a:t> SPEED RAIL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15,50</a:t>
                      </a:r>
                      <a:r>
                        <a:rPr lang="sv-SE" baseline="0" dirty="0" smtClean="0"/>
                        <a:t> 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CR</a:t>
                      </a:r>
                      <a:r>
                        <a:rPr lang="sv-SE" baseline="0" dirty="0" smtClean="0"/>
                        <a:t> - RAIL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13,00</a:t>
                      </a:r>
                      <a:r>
                        <a:rPr lang="sv-SE" baseline="0" dirty="0" smtClean="0"/>
                        <a:t> </a:t>
                      </a:r>
                      <a:endParaRPr lang="sv-S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ktangel 7"/>
          <p:cNvSpPr/>
          <p:nvPr/>
        </p:nvSpPr>
        <p:spPr>
          <a:xfrm>
            <a:off x="5693578" y="5769975"/>
            <a:ext cx="2901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APPROXIMATELY TOTAL COST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1259632" y="6139307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FF0000"/>
                </a:solidFill>
              </a:rPr>
              <a:t>1 mile = 10 km</a:t>
            </a:r>
            <a:endParaRPr lang="sv-S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60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DECISION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661864" y="1700808"/>
            <a:ext cx="763260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sv-SE" sz="2800" dirty="0" smtClean="0">
                <a:solidFill>
                  <a:srgbClr val="00B050"/>
                </a:solidFill>
              </a:rPr>
              <a:t> It is </a:t>
            </a:r>
            <a:r>
              <a:rPr lang="sv-SE" sz="2800" dirty="0" err="1" smtClean="0">
                <a:solidFill>
                  <a:srgbClr val="00B050"/>
                </a:solidFill>
              </a:rPr>
              <a:t>free</a:t>
            </a:r>
            <a:r>
              <a:rPr lang="sv-SE" sz="2800" dirty="0" smtClean="0">
                <a:solidFill>
                  <a:srgbClr val="00B050"/>
                </a:solidFill>
              </a:rPr>
              <a:t> </a:t>
            </a:r>
            <a:r>
              <a:rPr lang="sv-SE" sz="2800" dirty="0" err="1" smtClean="0">
                <a:solidFill>
                  <a:srgbClr val="00B050"/>
                </a:solidFill>
              </a:rPr>
              <a:t>of</a:t>
            </a:r>
            <a:r>
              <a:rPr lang="sv-SE" sz="2800" dirty="0" smtClean="0">
                <a:solidFill>
                  <a:srgbClr val="00B050"/>
                </a:solidFill>
              </a:rPr>
              <a:t> charge </a:t>
            </a:r>
            <a:r>
              <a:rPr lang="sv-SE" sz="2800" dirty="0" err="1" smtClean="0">
                <a:solidFill>
                  <a:srgbClr val="00B050"/>
                </a:solidFill>
              </a:rPr>
              <a:t>to</a:t>
            </a:r>
            <a:r>
              <a:rPr lang="sv-SE" sz="2800" dirty="0" smtClean="0">
                <a:solidFill>
                  <a:srgbClr val="00B050"/>
                </a:solidFill>
              </a:rPr>
              <a:t> </a:t>
            </a:r>
            <a:r>
              <a:rPr lang="sv-SE" sz="2800" dirty="0" err="1" smtClean="0">
                <a:solidFill>
                  <a:srgbClr val="00B050"/>
                </a:solidFill>
              </a:rPr>
              <a:t>say</a:t>
            </a:r>
            <a:r>
              <a:rPr lang="sv-SE" sz="2800" dirty="0" smtClean="0">
                <a:solidFill>
                  <a:srgbClr val="00B050"/>
                </a:solidFill>
              </a:rPr>
              <a:t> </a:t>
            </a:r>
            <a:r>
              <a:rPr lang="sv-SE" sz="2800" b="1" dirty="0" smtClean="0">
                <a:solidFill>
                  <a:srgbClr val="00B050"/>
                </a:solidFill>
              </a:rPr>
              <a:t>YES</a:t>
            </a:r>
            <a:r>
              <a:rPr lang="sv-SE" sz="2800" dirty="0" smtClean="0">
                <a:solidFill>
                  <a:srgbClr val="00B050"/>
                </a:solidFill>
              </a:rPr>
              <a:t> </a:t>
            </a:r>
            <a:r>
              <a:rPr lang="sv-SE" sz="2800" dirty="0" err="1" smtClean="0">
                <a:solidFill>
                  <a:srgbClr val="00B050"/>
                </a:solidFill>
              </a:rPr>
              <a:t>to</a:t>
            </a:r>
            <a:r>
              <a:rPr lang="sv-SE" sz="2800" dirty="0" smtClean="0">
                <a:solidFill>
                  <a:srgbClr val="00B050"/>
                </a:solidFill>
              </a:rPr>
              <a:t> </a:t>
            </a:r>
            <a:r>
              <a:rPr lang="sv-SE" sz="2800" dirty="0" err="1" smtClean="0">
                <a:solidFill>
                  <a:srgbClr val="00B050"/>
                </a:solidFill>
              </a:rPr>
              <a:t>high</a:t>
            </a:r>
            <a:r>
              <a:rPr lang="sv-SE" sz="2800" dirty="0" smtClean="0">
                <a:solidFill>
                  <a:srgbClr val="00B050"/>
                </a:solidFill>
              </a:rPr>
              <a:t> speed </a:t>
            </a:r>
            <a:r>
              <a:rPr lang="sv-SE" sz="2800" dirty="0" err="1" smtClean="0">
                <a:solidFill>
                  <a:srgbClr val="00B050"/>
                </a:solidFill>
              </a:rPr>
              <a:t>rail</a:t>
            </a:r>
            <a:r>
              <a:rPr lang="sv-SE" sz="2800" dirty="0" smtClean="0">
                <a:solidFill>
                  <a:srgbClr val="00B05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sv-SE" sz="2800" dirty="0" smtClean="0">
                <a:solidFill>
                  <a:srgbClr val="00B050"/>
                </a:solidFill>
              </a:rPr>
              <a:t> </a:t>
            </a:r>
            <a:r>
              <a:rPr lang="sv-SE" sz="2800" dirty="0" err="1" smtClean="0">
                <a:solidFill>
                  <a:srgbClr val="00B050"/>
                </a:solidFill>
              </a:rPr>
              <a:t>You</a:t>
            </a:r>
            <a:r>
              <a:rPr lang="sv-SE" sz="2800" dirty="0" smtClean="0">
                <a:solidFill>
                  <a:srgbClr val="00B050"/>
                </a:solidFill>
              </a:rPr>
              <a:t> </a:t>
            </a:r>
            <a:r>
              <a:rPr lang="sv-SE" sz="2800" dirty="0" err="1" smtClean="0">
                <a:solidFill>
                  <a:srgbClr val="00B050"/>
                </a:solidFill>
              </a:rPr>
              <a:t>will</a:t>
            </a:r>
            <a:r>
              <a:rPr lang="sv-SE" sz="2800" dirty="0" smtClean="0">
                <a:solidFill>
                  <a:srgbClr val="00B050"/>
                </a:solidFill>
              </a:rPr>
              <a:t> </a:t>
            </a:r>
            <a:r>
              <a:rPr lang="sv-SE" sz="2800" dirty="0" err="1" smtClean="0">
                <a:solidFill>
                  <a:srgbClr val="00B050"/>
                </a:solidFill>
              </a:rPr>
              <a:t>give</a:t>
            </a:r>
            <a:r>
              <a:rPr lang="sv-SE" sz="2800" dirty="0" smtClean="0">
                <a:solidFill>
                  <a:srgbClr val="00B050"/>
                </a:solidFill>
              </a:rPr>
              <a:t> public fast transport</a:t>
            </a:r>
          </a:p>
          <a:p>
            <a:pPr>
              <a:buFontTx/>
              <a:buChar char="-"/>
            </a:pPr>
            <a:r>
              <a:rPr lang="sv-SE" sz="2800" dirty="0">
                <a:solidFill>
                  <a:srgbClr val="00B050"/>
                </a:solidFill>
              </a:rPr>
              <a:t> </a:t>
            </a:r>
            <a:r>
              <a:rPr lang="sv-SE" sz="2800" dirty="0" err="1" smtClean="0">
                <a:solidFill>
                  <a:srgbClr val="00B050"/>
                </a:solidFill>
              </a:rPr>
              <a:t>You</a:t>
            </a:r>
            <a:r>
              <a:rPr lang="sv-SE" sz="2800" dirty="0" smtClean="0">
                <a:solidFill>
                  <a:srgbClr val="00B050"/>
                </a:solidFill>
              </a:rPr>
              <a:t> </a:t>
            </a:r>
            <a:r>
              <a:rPr lang="sv-SE" sz="2800" dirty="0" err="1" smtClean="0">
                <a:solidFill>
                  <a:srgbClr val="00B050"/>
                </a:solidFill>
              </a:rPr>
              <a:t>act</a:t>
            </a:r>
            <a:r>
              <a:rPr lang="sv-SE" sz="2800" dirty="0" smtClean="0">
                <a:solidFill>
                  <a:srgbClr val="00B050"/>
                </a:solidFill>
              </a:rPr>
              <a:t> in a environmental </a:t>
            </a:r>
            <a:r>
              <a:rPr lang="sv-SE" sz="2800" dirty="0" err="1" smtClean="0">
                <a:solidFill>
                  <a:srgbClr val="00B050"/>
                </a:solidFill>
              </a:rPr>
              <a:t>issue</a:t>
            </a:r>
            <a:endParaRPr lang="sv-SE" sz="2800" dirty="0" smtClean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r>
              <a:rPr lang="sv-SE" sz="2800" dirty="0">
                <a:solidFill>
                  <a:srgbClr val="00B050"/>
                </a:solidFill>
              </a:rPr>
              <a:t> </a:t>
            </a:r>
            <a:r>
              <a:rPr lang="sv-SE" sz="2800" dirty="0" err="1" smtClean="0">
                <a:solidFill>
                  <a:srgbClr val="00B050"/>
                </a:solidFill>
              </a:rPr>
              <a:t>You</a:t>
            </a:r>
            <a:r>
              <a:rPr lang="sv-SE" sz="2800" dirty="0" smtClean="0">
                <a:solidFill>
                  <a:srgbClr val="00B050"/>
                </a:solidFill>
              </a:rPr>
              <a:t> save </a:t>
            </a:r>
            <a:r>
              <a:rPr lang="sv-SE" sz="2800" dirty="0" err="1" smtClean="0">
                <a:solidFill>
                  <a:srgbClr val="00B050"/>
                </a:solidFill>
              </a:rPr>
              <a:t>money</a:t>
            </a:r>
            <a:r>
              <a:rPr lang="sv-SE" sz="2800" dirty="0" smtClean="0">
                <a:solidFill>
                  <a:srgbClr val="00B050"/>
                </a:solidFill>
              </a:rPr>
              <a:t> </a:t>
            </a:r>
            <a:r>
              <a:rPr lang="sv-SE" sz="2800" dirty="0" err="1" smtClean="0">
                <a:solidFill>
                  <a:srgbClr val="00B050"/>
                </a:solidFill>
              </a:rPr>
              <a:t>to</a:t>
            </a:r>
            <a:r>
              <a:rPr lang="sv-SE" sz="2800" dirty="0" smtClean="0">
                <a:solidFill>
                  <a:srgbClr val="00B050"/>
                </a:solidFill>
              </a:rPr>
              <a:t> public and </a:t>
            </a:r>
            <a:r>
              <a:rPr lang="sv-SE" sz="2800" dirty="0" err="1" smtClean="0">
                <a:solidFill>
                  <a:srgbClr val="00B050"/>
                </a:solidFill>
              </a:rPr>
              <a:t>give</a:t>
            </a:r>
            <a:r>
              <a:rPr lang="sv-SE" sz="2800" dirty="0" smtClean="0">
                <a:solidFill>
                  <a:srgbClr val="00B050"/>
                </a:solidFill>
              </a:rPr>
              <a:t> </a:t>
            </a:r>
            <a:r>
              <a:rPr lang="sv-SE" sz="2800" dirty="0" err="1" smtClean="0">
                <a:solidFill>
                  <a:srgbClr val="00B050"/>
                </a:solidFill>
              </a:rPr>
              <a:t>them</a:t>
            </a:r>
            <a:r>
              <a:rPr lang="sv-SE" sz="2800" dirty="0" smtClean="0">
                <a:solidFill>
                  <a:srgbClr val="00B050"/>
                </a:solidFill>
              </a:rPr>
              <a:t> </a:t>
            </a:r>
            <a:r>
              <a:rPr lang="sv-SE" sz="2800" dirty="0" err="1" smtClean="0">
                <a:solidFill>
                  <a:srgbClr val="00B050"/>
                </a:solidFill>
              </a:rPr>
              <a:t>wellfare</a:t>
            </a:r>
            <a:r>
              <a:rPr lang="sv-SE" sz="2800" dirty="0" smtClean="0">
                <a:solidFill>
                  <a:srgbClr val="00B050"/>
                </a:solidFill>
              </a:rPr>
              <a:t> </a:t>
            </a:r>
            <a:endParaRPr lang="sv-SE" sz="2800" dirty="0" smtClean="0">
              <a:solidFill>
                <a:srgbClr val="00B050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661863" y="4005064"/>
            <a:ext cx="66207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sv-SE" sz="2000" dirty="0" smtClean="0">
                <a:solidFill>
                  <a:srgbClr val="FF0000"/>
                </a:solidFill>
              </a:rPr>
              <a:t> Stand-by </a:t>
            </a:r>
            <a:r>
              <a:rPr lang="sv-SE" sz="2000" dirty="0" err="1" smtClean="0">
                <a:solidFill>
                  <a:srgbClr val="FF0000"/>
                </a:solidFill>
              </a:rPr>
              <a:t>cost</a:t>
            </a:r>
            <a:r>
              <a:rPr lang="sv-SE" sz="2000" dirty="0" smtClean="0">
                <a:solidFill>
                  <a:srgbClr val="FF0000"/>
                </a:solidFill>
              </a:rPr>
              <a:t> is 7,4 million/</a:t>
            </a:r>
            <a:r>
              <a:rPr lang="sv-SE" sz="2000" dirty="0" err="1" smtClean="0">
                <a:solidFill>
                  <a:srgbClr val="FF0000"/>
                </a:solidFill>
              </a:rPr>
              <a:t>day</a:t>
            </a:r>
            <a:r>
              <a:rPr lang="sv-SE" sz="2000" dirty="0" smtClean="0">
                <a:solidFill>
                  <a:srgbClr val="FF0000"/>
                </a:solidFill>
              </a:rPr>
              <a:t> </a:t>
            </a:r>
            <a:r>
              <a:rPr lang="sv-SE" sz="2000" dirty="0" err="1" smtClean="0">
                <a:solidFill>
                  <a:srgbClr val="FF0000"/>
                </a:solidFill>
              </a:rPr>
              <a:t>to</a:t>
            </a:r>
            <a:r>
              <a:rPr lang="sv-SE" sz="2000" dirty="0" smtClean="0">
                <a:solidFill>
                  <a:srgbClr val="FF0000"/>
                </a:solidFill>
              </a:rPr>
              <a:t> </a:t>
            </a:r>
            <a:r>
              <a:rPr lang="sv-SE" sz="2000" dirty="0" err="1" smtClean="0">
                <a:solidFill>
                  <a:srgbClr val="FF0000"/>
                </a:solidFill>
              </a:rPr>
              <a:t>say</a:t>
            </a:r>
            <a:r>
              <a:rPr lang="sv-SE" sz="2000" dirty="0" smtClean="0">
                <a:solidFill>
                  <a:srgbClr val="FF0000"/>
                </a:solidFill>
              </a:rPr>
              <a:t> </a:t>
            </a:r>
            <a:r>
              <a:rPr lang="sv-SE" sz="2000" b="1" dirty="0" smtClean="0">
                <a:solidFill>
                  <a:srgbClr val="FF0000"/>
                </a:solidFill>
              </a:rPr>
              <a:t>NO</a:t>
            </a:r>
            <a:r>
              <a:rPr lang="sv-SE" sz="2000" dirty="0" smtClean="0">
                <a:solidFill>
                  <a:srgbClr val="FF0000"/>
                </a:solidFill>
              </a:rPr>
              <a:t> for </a:t>
            </a:r>
            <a:r>
              <a:rPr lang="sv-SE" sz="2000" dirty="0" err="1" smtClean="0">
                <a:solidFill>
                  <a:srgbClr val="FF0000"/>
                </a:solidFill>
              </a:rPr>
              <a:t>high</a:t>
            </a:r>
            <a:r>
              <a:rPr lang="sv-SE" sz="2000" dirty="0" smtClean="0">
                <a:solidFill>
                  <a:srgbClr val="FF0000"/>
                </a:solidFill>
              </a:rPr>
              <a:t> speed </a:t>
            </a:r>
            <a:r>
              <a:rPr lang="sv-SE" sz="2000" dirty="0" err="1" smtClean="0">
                <a:solidFill>
                  <a:srgbClr val="FF0000"/>
                </a:solidFill>
              </a:rPr>
              <a:t>rail</a:t>
            </a:r>
            <a:r>
              <a:rPr lang="sv-SE" sz="2000" dirty="0" smtClean="0">
                <a:solidFill>
                  <a:srgbClr val="FF000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sv-SE" sz="2000" dirty="0" smtClean="0">
                <a:solidFill>
                  <a:srgbClr val="FF0000"/>
                </a:solidFill>
              </a:rPr>
              <a:t> </a:t>
            </a:r>
            <a:r>
              <a:rPr lang="sv-SE" sz="2000" dirty="0" err="1" smtClean="0">
                <a:solidFill>
                  <a:srgbClr val="FF0000"/>
                </a:solidFill>
              </a:rPr>
              <a:t>You</a:t>
            </a:r>
            <a:r>
              <a:rPr lang="sv-SE" sz="2000" dirty="0" smtClean="0">
                <a:solidFill>
                  <a:srgbClr val="FF0000"/>
                </a:solidFill>
              </a:rPr>
              <a:t> </a:t>
            </a:r>
            <a:r>
              <a:rPr lang="sv-SE" sz="2000" dirty="0" err="1" smtClean="0">
                <a:solidFill>
                  <a:srgbClr val="FF0000"/>
                </a:solidFill>
              </a:rPr>
              <a:t>prevent</a:t>
            </a:r>
            <a:r>
              <a:rPr lang="sv-SE" sz="2000" dirty="0" smtClean="0">
                <a:solidFill>
                  <a:srgbClr val="FF0000"/>
                </a:solidFill>
              </a:rPr>
              <a:t> public </a:t>
            </a:r>
            <a:r>
              <a:rPr lang="sv-SE" sz="2000" dirty="0" err="1" smtClean="0">
                <a:solidFill>
                  <a:srgbClr val="FF0000"/>
                </a:solidFill>
              </a:rPr>
              <a:t>to</a:t>
            </a:r>
            <a:r>
              <a:rPr lang="sv-SE" sz="2000" dirty="0" smtClean="0">
                <a:solidFill>
                  <a:srgbClr val="FF0000"/>
                </a:solidFill>
              </a:rPr>
              <a:t> </a:t>
            </a:r>
            <a:r>
              <a:rPr lang="sv-SE" sz="2000" dirty="0" err="1" smtClean="0">
                <a:solidFill>
                  <a:srgbClr val="FF0000"/>
                </a:solidFill>
              </a:rPr>
              <a:t>cheap</a:t>
            </a:r>
            <a:r>
              <a:rPr lang="sv-SE" sz="2000" dirty="0" smtClean="0">
                <a:solidFill>
                  <a:srgbClr val="FF0000"/>
                </a:solidFill>
              </a:rPr>
              <a:t> and fast transports</a:t>
            </a:r>
          </a:p>
          <a:p>
            <a:pPr>
              <a:buFontTx/>
              <a:buChar char="-"/>
            </a:pPr>
            <a:r>
              <a:rPr lang="sv-SE" sz="2000" dirty="0">
                <a:solidFill>
                  <a:srgbClr val="FF0000"/>
                </a:solidFill>
              </a:rPr>
              <a:t> </a:t>
            </a:r>
            <a:r>
              <a:rPr lang="sv-SE" sz="2000" dirty="0" err="1" smtClean="0">
                <a:solidFill>
                  <a:srgbClr val="FF0000"/>
                </a:solidFill>
              </a:rPr>
              <a:t>You</a:t>
            </a:r>
            <a:r>
              <a:rPr lang="sv-SE" sz="2000" dirty="0" smtClean="0">
                <a:solidFill>
                  <a:srgbClr val="FF0000"/>
                </a:solidFill>
              </a:rPr>
              <a:t> </a:t>
            </a:r>
            <a:r>
              <a:rPr lang="sv-SE" sz="2000" dirty="0" err="1" smtClean="0">
                <a:solidFill>
                  <a:srgbClr val="FF0000"/>
                </a:solidFill>
              </a:rPr>
              <a:t>enjoy</a:t>
            </a:r>
            <a:r>
              <a:rPr lang="sv-SE" sz="2000" dirty="0" smtClean="0">
                <a:solidFill>
                  <a:srgbClr val="FF0000"/>
                </a:solidFill>
              </a:rPr>
              <a:t> environmental degradation</a:t>
            </a:r>
          </a:p>
          <a:p>
            <a:pPr>
              <a:buFontTx/>
              <a:buChar char="-"/>
            </a:pPr>
            <a:r>
              <a:rPr lang="sv-SE" sz="2000" dirty="0">
                <a:solidFill>
                  <a:srgbClr val="FF0000"/>
                </a:solidFill>
              </a:rPr>
              <a:t> </a:t>
            </a:r>
            <a:r>
              <a:rPr lang="sv-SE" sz="2000" dirty="0" err="1" smtClean="0">
                <a:solidFill>
                  <a:srgbClr val="FF0000"/>
                </a:solidFill>
              </a:rPr>
              <a:t>You</a:t>
            </a:r>
            <a:r>
              <a:rPr lang="sv-SE" sz="2000" dirty="0" smtClean="0">
                <a:solidFill>
                  <a:srgbClr val="FF0000"/>
                </a:solidFill>
              </a:rPr>
              <a:t> </a:t>
            </a:r>
            <a:r>
              <a:rPr lang="sv-SE" sz="2000" dirty="0" err="1" smtClean="0">
                <a:solidFill>
                  <a:srgbClr val="FF0000"/>
                </a:solidFill>
              </a:rPr>
              <a:t>prevent</a:t>
            </a:r>
            <a:r>
              <a:rPr lang="sv-SE" sz="2000" dirty="0" smtClean="0">
                <a:solidFill>
                  <a:srgbClr val="FF0000"/>
                </a:solidFill>
              </a:rPr>
              <a:t> public </a:t>
            </a:r>
            <a:r>
              <a:rPr lang="sv-SE" sz="2000" dirty="0" err="1" smtClean="0">
                <a:solidFill>
                  <a:srgbClr val="FF0000"/>
                </a:solidFill>
              </a:rPr>
              <a:t>to</a:t>
            </a:r>
            <a:r>
              <a:rPr lang="sv-SE" sz="2000" dirty="0" smtClean="0">
                <a:solidFill>
                  <a:srgbClr val="FF0000"/>
                </a:solidFill>
              </a:rPr>
              <a:t> save </a:t>
            </a:r>
            <a:r>
              <a:rPr lang="sv-SE" sz="2000" dirty="0" err="1" smtClean="0">
                <a:solidFill>
                  <a:srgbClr val="FF0000"/>
                </a:solidFill>
              </a:rPr>
              <a:t>money</a:t>
            </a:r>
            <a:r>
              <a:rPr lang="sv-SE" sz="2000" dirty="0" smtClean="0">
                <a:solidFill>
                  <a:srgbClr val="FF0000"/>
                </a:solidFill>
              </a:rPr>
              <a:t> and be </a:t>
            </a:r>
            <a:r>
              <a:rPr lang="sv-SE" sz="2000" dirty="0" err="1" smtClean="0">
                <a:solidFill>
                  <a:srgbClr val="FF0000"/>
                </a:solidFill>
              </a:rPr>
              <a:t>hapier</a:t>
            </a:r>
            <a:r>
              <a:rPr lang="sv-SE" sz="2000" dirty="0" smtClean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726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Scandinavians </a:t>
            </a:r>
            <a:r>
              <a:rPr lang="sv-SE" dirty="0" err="1" smtClean="0"/>
              <a:t>reads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dirty="0" smtClean="0"/>
              <a:t>SPAINFRANCEGERMANYGREECEITALYPORTUGALTHENEDERLANDSBELGIUMPOLANDUKRAINERUMANIASOUTHAFRICACHINAJAPANTAIWANINDIATHEILANDLAOSMALAYSIABRASILARGENTINACHILEVENESUELAUSACANADAMAROCOALGERTUNISEGYPTSAUDIARABIAKUWEITBAHARINQATARRUSSIAKAZAKSTANUZBEKISTANISRAELMEXICOFINLANDGREATBRITANSWITZERLANDAUSTRIAHUNGARYRUMANIABULGARIATURKEYRUSSIAIRANIRAQUNITEDARABEMIRATESOMANSOUTHKOREAMYANMARAUSTRALIALIBY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740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</a:t>
            </a:r>
            <a:r>
              <a:rPr lang="sv-SE" dirty="0" err="1" smtClean="0"/>
              <a:t>world</a:t>
            </a:r>
            <a:r>
              <a:rPr lang="sv-SE" dirty="0" smtClean="0"/>
              <a:t> </a:t>
            </a:r>
            <a:r>
              <a:rPr lang="sv-SE" dirty="0" err="1" smtClean="0"/>
              <a:t>reads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dirty="0" smtClean="0">
                <a:solidFill>
                  <a:srgbClr val="00B0F0"/>
                </a:solidFill>
              </a:rPr>
              <a:t>SPAIN</a:t>
            </a:r>
            <a:r>
              <a:rPr lang="sv-SE" dirty="0" smtClean="0"/>
              <a:t>FRANCE</a:t>
            </a:r>
            <a:r>
              <a:rPr lang="sv-SE" dirty="0" smtClean="0">
                <a:solidFill>
                  <a:srgbClr val="00B0F0"/>
                </a:solidFill>
              </a:rPr>
              <a:t>GERMANY</a:t>
            </a:r>
            <a:r>
              <a:rPr lang="sv-SE" dirty="0" smtClean="0"/>
              <a:t>GREECE</a:t>
            </a:r>
            <a:r>
              <a:rPr lang="sv-SE" dirty="0" smtClean="0">
                <a:solidFill>
                  <a:srgbClr val="00B0F0"/>
                </a:solidFill>
              </a:rPr>
              <a:t>ITALY</a:t>
            </a:r>
            <a:r>
              <a:rPr lang="sv-SE" dirty="0" smtClean="0"/>
              <a:t>PORTUGAL</a:t>
            </a:r>
            <a:r>
              <a:rPr lang="sv-SE" dirty="0" smtClean="0">
                <a:solidFill>
                  <a:srgbClr val="00B0F0"/>
                </a:solidFill>
              </a:rPr>
              <a:t>THENEDERLANDS</a:t>
            </a:r>
            <a:r>
              <a:rPr lang="sv-SE" dirty="0" smtClean="0"/>
              <a:t>BELGIUM</a:t>
            </a:r>
            <a:r>
              <a:rPr lang="sv-SE" dirty="0" smtClean="0">
                <a:solidFill>
                  <a:srgbClr val="00B0F0"/>
                </a:solidFill>
              </a:rPr>
              <a:t>POLAND</a:t>
            </a:r>
            <a:r>
              <a:rPr lang="sv-SE" dirty="0" smtClean="0"/>
              <a:t>UKRAINE</a:t>
            </a:r>
            <a:r>
              <a:rPr lang="sv-SE" dirty="0" smtClean="0">
                <a:solidFill>
                  <a:srgbClr val="00B0F0"/>
                </a:solidFill>
              </a:rPr>
              <a:t>RUMANIA</a:t>
            </a:r>
            <a:r>
              <a:rPr lang="sv-SE" dirty="0" smtClean="0"/>
              <a:t>SOUTHAFRICA</a:t>
            </a:r>
            <a:r>
              <a:rPr lang="sv-SE" dirty="0" smtClean="0">
                <a:solidFill>
                  <a:srgbClr val="FF0000"/>
                </a:solidFill>
              </a:rPr>
              <a:t>CHINA</a:t>
            </a:r>
            <a:r>
              <a:rPr lang="sv-SE" dirty="0" smtClean="0"/>
              <a:t>JAPAN</a:t>
            </a:r>
            <a:r>
              <a:rPr lang="sv-SE" dirty="0" smtClean="0">
                <a:solidFill>
                  <a:srgbClr val="FF0000"/>
                </a:solidFill>
              </a:rPr>
              <a:t>TAIWAN</a:t>
            </a:r>
            <a:r>
              <a:rPr lang="sv-SE" dirty="0" smtClean="0"/>
              <a:t>INDIA</a:t>
            </a:r>
            <a:r>
              <a:rPr lang="sv-SE" dirty="0" smtClean="0">
                <a:solidFill>
                  <a:srgbClr val="FF0000"/>
                </a:solidFill>
              </a:rPr>
              <a:t>THAILAND</a:t>
            </a:r>
            <a:r>
              <a:rPr lang="sv-SE" dirty="0" smtClean="0"/>
              <a:t>LAOS</a:t>
            </a:r>
            <a:r>
              <a:rPr lang="sv-SE" dirty="0" smtClean="0">
                <a:solidFill>
                  <a:srgbClr val="FF0000"/>
                </a:solidFill>
              </a:rPr>
              <a:t>MALAYSIA</a:t>
            </a:r>
            <a:r>
              <a:rPr lang="sv-SE" dirty="0" smtClean="0"/>
              <a:t>BRASIL</a:t>
            </a:r>
            <a:r>
              <a:rPr lang="sv-SE" dirty="0" smtClean="0">
                <a:solidFill>
                  <a:srgbClr val="FF0000"/>
                </a:solidFill>
              </a:rPr>
              <a:t>ARGENTINA</a:t>
            </a:r>
            <a:r>
              <a:rPr lang="sv-SE" dirty="0" smtClean="0"/>
              <a:t>CHILE</a:t>
            </a:r>
            <a:r>
              <a:rPr lang="sv-SE" dirty="0" smtClean="0">
                <a:solidFill>
                  <a:srgbClr val="FF0000"/>
                </a:solidFill>
              </a:rPr>
              <a:t>VENESUELA</a:t>
            </a:r>
            <a:r>
              <a:rPr lang="sv-SE" dirty="0" smtClean="0"/>
              <a:t>USA</a:t>
            </a:r>
            <a:r>
              <a:rPr lang="sv-SE" dirty="0" smtClean="0">
                <a:solidFill>
                  <a:srgbClr val="00B050"/>
                </a:solidFill>
              </a:rPr>
              <a:t>CANADA</a:t>
            </a:r>
            <a:r>
              <a:rPr lang="sv-SE" dirty="0" smtClean="0"/>
              <a:t>MAROCO</a:t>
            </a:r>
            <a:r>
              <a:rPr lang="sv-SE" dirty="0" smtClean="0">
                <a:solidFill>
                  <a:srgbClr val="00B050"/>
                </a:solidFill>
              </a:rPr>
              <a:t>ALGER</a:t>
            </a:r>
            <a:r>
              <a:rPr lang="sv-SE" dirty="0" smtClean="0"/>
              <a:t>TUNIS</a:t>
            </a:r>
            <a:r>
              <a:rPr lang="sv-SE" dirty="0" smtClean="0">
                <a:solidFill>
                  <a:srgbClr val="00B050"/>
                </a:solidFill>
              </a:rPr>
              <a:t>EGYPT</a:t>
            </a:r>
            <a:r>
              <a:rPr lang="sv-SE" dirty="0" smtClean="0"/>
              <a:t>SAUDIARABIA</a:t>
            </a:r>
            <a:r>
              <a:rPr lang="sv-SE" dirty="0" smtClean="0">
                <a:solidFill>
                  <a:srgbClr val="00B050"/>
                </a:solidFill>
              </a:rPr>
              <a:t>KUWEIT</a:t>
            </a:r>
            <a:r>
              <a:rPr lang="sv-SE" dirty="0" smtClean="0"/>
              <a:t>BAHARIN</a:t>
            </a:r>
            <a:r>
              <a:rPr lang="sv-SE" dirty="0" smtClean="0">
                <a:solidFill>
                  <a:srgbClr val="00B050"/>
                </a:solidFill>
              </a:rPr>
              <a:t>QATAR</a:t>
            </a:r>
            <a:r>
              <a:rPr lang="sv-SE" dirty="0" smtClean="0"/>
              <a:t>RUSSIA</a:t>
            </a:r>
            <a:r>
              <a:rPr lang="sv-SE" dirty="0" smtClean="0">
                <a:solidFill>
                  <a:srgbClr val="00B050"/>
                </a:solidFill>
              </a:rPr>
              <a:t>KAZAKSTAN</a:t>
            </a:r>
            <a:r>
              <a:rPr lang="sv-SE" dirty="0" smtClean="0"/>
              <a:t>UZBEKISTAN</a:t>
            </a:r>
            <a:r>
              <a:rPr lang="sv-SE" dirty="0" smtClean="0">
                <a:solidFill>
                  <a:srgbClr val="FFFF00"/>
                </a:solidFill>
              </a:rPr>
              <a:t>ISRAEL</a:t>
            </a:r>
            <a:r>
              <a:rPr lang="sv-SE" dirty="0" smtClean="0"/>
              <a:t>MEXICO</a:t>
            </a:r>
            <a:r>
              <a:rPr lang="sv-SE" dirty="0" smtClean="0">
                <a:solidFill>
                  <a:srgbClr val="FFFF00"/>
                </a:solidFill>
              </a:rPr>
              <a:t>FINLAND</a:t>
            </a:r>
            <a:r>
              <a:rPr lang="sv-SE" dirty="0" smtClean="0"/>
              <a:t>GREATBRITAN</a:t>
            </a:r>
            <a:r>
              <a:rPr lang="sv-SE" dirty="0" smtClean="0">
                <a:solidFill>
                  <a:srgbClr val="FFFF00"/>
                </a:solidFill>
              </a:rPr>
              <a:t>SWITZERLAND</a:t>
            </a:r>
            <a:r>
              <a:rPr lang="sv-SE" dirty="0" smtClean="0"/>
              <a:t>AUSTRIA</a:t>
            </a:r>
            <a:r>
              <a:rPr lang="sv-SE" dirty="0" smtClean="0">
                <a:solidFill>
                  <a:srgbClr val="FFFF00"/>
                </a:solidFill>
              </a:rPr>
              <a:t>HUNGARY</a:t>
            </a:r>
            <a:r>
              <a:rPr lang="sv-SE" dirty="0" smtClean="0"/>
              <a:t>RUMANIA</a:t>
            </a:r>
            <a:r>
              <a:rPr lang="sv-SE" dirty="0" smtClean="0">
                <a:solidFill>
                  <a:srgbClr val="FFFF00"/>
                </a:solidFill>
              </a:rPr>
              <a:t>BULGARIA</a:t>
            </a:r>
            <a:r>
              <a:rPr lang="sv-SE" dirty="0" smtClean="0"/>
              <a:t>TURKEY</a:t>
            </a:r>
            <a:r>
              <a:rPr lang="sv-SE" dirty="0" smtClean="0">
                <a:solidFill>
                  <a:schemeClr val="bg1">
                    <a:lumMod val="75000"/>
                  </a:schemeClr>
                </a:solidFill>
              </a:rPr>
              <a:t>RUSSIA</a:t>
            </a:r>
            <a:r>
              <a:rPr lang="sv-SE" dirty="0" smtClean="0"/>
              <a:t>IRAN</a:t>
            </a:r>
            <a:r>
              <a:rPr lang="sv-SE" dirty="0" smtClean="0">
                <a:solidFill>
                  <a:schemeClr val="bg1">
                    <a:lumMod val="75000"/>
                  </a:schemeClr>
                </a:solidFill>
              </a:rPr>
              <a:t>IRAQ</a:t>
            </a:r>
            <a:r>
              <a:rPr lang="sv-SE" dirty="0" smtClean="0"/>
              <a:t>UNITEDARABEMIRATES</a:t>
            </a:r>
            <a:r>
              <a:rPr lang="sv-SE" dirty="0" smtClean="0">
                <a:solidFill>
                  <a:schemeClr val="bg1">
                    <a:lumMod val="75000"/>
                  </a:schemeClr>
                </a:solidFill>
              </a:rPr>
              <a:t>OMAN</a:t>
            </a:r>
            <a:r>
              <a:rPr lang="sv-SE" dirty="0" smtClean="0"/>
              <a:t>SOUTHKOREA</a:t>
            </a:r>
            <a:r>
              <a:rPr lang="sv-SE" dirty="0" smtClean="0">
                <a:solidFill>
                  <a:schemeClr val="bg1">
                    <a:lumMod val="75000"/>
                  </a:schemeClr>
                </a:solidFill>
              </a:rPr>
              <a:t>MYANMAR</a:t>
            </a:r>
            <a:r>
              <a:rPr lang="sv-SE" dirty="0" smtClean="0"/>
              <a:t>AUSTRALIA</a:t>
            </a:r>
            <a:r>
              <a:rPr lang="sv-SE" dirty="0" smtClean="0">
                <a:solidFill>
                  <a:schemeClr val="bg1">
                    <a:lumMod val="75000"/>
                  </a:schemeClr>
                </a:solidFill>
              </a:rPr>
              <a:t>LIBYA</a:t>
            </a:r>
            <a:endParaRPr lang="sv-SE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Conclusions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dirty="0" err="1" smtClean="0"/>
              <a:t>Reports</a:t>
            </a:r>
            <a:r>
              <a:rPr lang="sv-SE" dirty="0" smtClean="0"/>
              <a:t> </a:t>
            </a:r>
            <a:r>
              <a:rPr lang="sv-SE" b="1" dirty="0" smtClean="0">
                <a:solidFill>
                  <a:srgbClr val="FF0000"/>
                </a:solidFill>
              </a:rPr>
              <a:t>over </a:t>
            </a:r>
            <a:r>
              <a:rPr lang="sv-SE" b="1" dirty="0" err="1" smtClean="0">
                <a:solidFill>
                  <a:srgbClr val="FF0000"/>
                </a:solidFill>
              </a:rPr>
              <a:t>value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dirty="0" smtClean="0"/>
              <a:t>the </a:t>
            </a:r>
            <a:r>
              <a:rPr lang="sv-SE" dirty="0" err="1" smtClean="0"/>
              <a:t>use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car</a:t>
            </a:r>
            <a:r>
              <a:rPr lang="sv-SE" dirty="0" smtClean="0"/>
              <a:t> and air transport and </a:t>
            </a:r>
            <a:r>
              <a:rPr lang="sv-SE" b="1" dirty="0" smtClean="0">
                <a:solidFill>
                  <a:srgbClr val="00B050"/>
                </a:solidFill>
              </a:rPr>
              <a:t>under </a:t>
            </a:r>
            <a:r>
              <a:rPr lang="sv-SE" b="1" dirty="0" err="1" smtClean="0">
                <a:solidFill>
                  <a:srgbClr val="00B050"/>
                </a:solidFill>
              </a:rPr>
              <a:t>value</a:t>
            </a:r>
            <a:r>
              <a:rPr lang="sv-SE" dirty="0" smtClean="0"/>
              <a:t> </a:t>
            </a:r>
            <a:r>
              <a:rPr lang="sv-SE" dirty="0" err="1" smtClean="0"/>
              <a:t>rail</a:t>
            </a:r>
            <a:r>
              <a:rPr lang="sv-SE" dirty="0" smtClean="0"/>
              <a:t> transport</a:t>
            </a:r>
          </a:p>
          <a:p>
            <a:r>
              <a:rPr lang="sv-SE" dirty="0" err="1" smtClean="0"/>
              <a:t>Building</a:t>
            </a:r>
            <a:r>
              <a:rPr lang="sv-SE" dirty="0" smtClean="0"/>
              <a:t> </a:t>
            </a:r>
            <a:r>
              <a:rPr lang="sv-SE" dirty="0" err="1" smtClean="0"/>
              <a:t>phase</a:t>
            </a:r>
            <a:r>
              <a:rPr lang="sv-SE" dirty="0" smtClean="0"/>
              <a:t> for HSR is 1000 km in 5 </a:t>
            </a:r>
            <a:r>
              <a:rPr lang="sv-SE" dirty="0" err="1" smtClean="0"/>
              <a:t>years</a:t>
            </a:r>
            <a:endParaRPr lang="sv-SE" dirty="0" smtClean="0"/>
          </a:p>
          <a:p>
            <a:r>
              <a:rPr lang="sv-SE" dirty="0" smtClean="0"/>
              <a:t>Scandinavian </a:t>
            </a:r>
            <a:r>
              <a:rPr lang="sv-SE" dirty="0" err="1" smtClean="0"/>
              <a:t>building</a:t>
            </a:r>
            <a:r>
              <a:rPr lang="sv-SE" dirty="0" smtClean="0"/>
              <a:t> </a:t>
            </a:r>
            <a:r>
              <a:rPr lang="sv-SE" dirty="0" err="1" smtClean="0"/>
              <a:t>phase</a:t>
            </a:r>
            <a:r>
              <a:rPr lang="sv-SE" dirty="0" smtClean="0"/>
              <a:t> for CR is 200 km in 10 </a:t>
            </a:r>
            <a:r>
              <a:rPr lang="sv-SE" dirty="0" err="1" smtClean="0"/>
              <a:t>years</a:t>
            </a:r>
            <a:endParaRPr lang="sv-SE" dirty="0"/>
          </a:p>
          <a:p>
            <a:r>
              <a:rPr lang="sv-SE" dirty="0" smtClean="0"/>
              <a:t>Price </a:t>
            </a:r>
            <a:r>
              <a:rPr lang="sv-SE" dirty="0" err="1" smtClean="0"/>
              <a:t>level</a:t>
            </a:r>
            <a:r>
              <a:rPr lang="sv-SE" dirty="0" smtClean="0"/>
              <a:t> is </a:t>
            </a:r>
            <a:r>
              <a:rPr lang="sv-SE" dirty="0" err="1" smtClean="0"/>
              <a:t>about</a:t>
            </a:r>
            <a:r>
              <a:rPr lang="sv-SE" dirty="0" smtClean="0"/>
              <a:t> 150 000 SEK/meter double </a:t>
            </a:r>
            <a:r>
              <a:rPr lang="sv-SE" dirty="0" err="1" smtClean="0"/>
              <a:t>track</a:t>
            </a:r>
            <a:endParaRPr lang="sv-SE" dirty="0" smtClean="0"/>
          </a:p>
          <a:p>
            <a:pPr lvl="1"/>
            <a:r>
              <a:rPr lang="sv-SE" b="1" dirty="0" smtClean="0">
                <a:solidFill>
                  <a:srgbClr val="00B050"/>
                </a:solidFill>
              </a:rPr>
              <a:t>65 000 SEK/meter for HSR for 400 km/h</a:t>
            </a:r>
          </a:p>
          <a:p>
            <a:pPr lvl="1"/>
            <a:r>
              <a:rPr lang="sv-SE" dirty="0" smtClean="0"/>
              <a:t>75 000 SEK/meter for CR </a:t>
            </a:r>
            <a:r>
              <a:rPr lang="sv-SE" dirty="0" err="1" smtClean="0"/>
              <a:t>with</a:t>
            </a:r>
            <a:r>
              <a:rPr lang="sv-SE" dirty="0" smtClean="0"/>
              <a:t> 200 – 250 km/h</a:t>
            </a:r>
          </a:p>
          <a:p>
            <a:r>
              <a:rPr lang="sv-SE" dirty="0" smtClean="0"/>
              <a:t>66 </a:t>
            </a:r>
            <a:r>
              <a:rPr lang="sv-SE" dirty="0" err="1" smtClean="0"/>
              <a:t>countries</a:t>
            </a:r>
            <a:r>
              <a:rPr lang="sv-SE" dirty="0" smtClean="0"/>
              <a:t> has HSR</a:t>
            </a:r>
          </a:p>
          <a:p>
            <a:r>
              <a:rPr lang="sv-SE" dirty="0" err="1" smtClean="0"/>
              <a:t>Travelling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HSR </a:t>
            </a:r>
            <a:r>
              <a:rPr lang="sv-SE" dirty="0" err="1" smtClean="0"/>
              <a:t>increases</a:t>
            </a:r>
            <a:r>
              <a:rPr lang="sv-SE" dirty="0" smtClean="0"/>
              <a:t> market 4 </a:t>
            </a:r>
            <a:r>
              <a:rPr lang="sv-SE" dirty="0" err="1" smtClean="0"/>
              <a:t>times</a:t>
            </a:r>
            <a:r>
              <a:rPr lang="sv-SE" dirty="0" smtClean="0"/>
              <a:t>!</a:t>
            </a:r>
          </a:p>
          <a:p>
            <a:r>
              <a:rPr lang="sv-SE" dirty="0" smtClean="0"/>
              <a:t>Scandinavia </a:t>
            </a:r>
            <a:r>
              <a:rPr lang="sv-SE" dirty="0" smtClean="0"/>
              <a:t>is the </a:t>
            </a:r>
            <a:r>
              <a:rPr lang="sv-SE" dirty="0" err="1" smtClean="0"/>
              <a:t>latest</a:t>
            </a:r>
            <a:r>
              <a:rPr lang="sv-SE" dirty="0" smtClean="0"/>
              <a:t> part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world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understand HSR!</a:t>
            </a:r>
          </a:p>
          <a:p>
            <a:r>
              <a:rPr lang="sv-SE" dirty="0" err="1" smtClean="0"/>
              <a:t>Our</a:t>
            </a:r>
            <a:r>
              <a:rPr lang="sv-SE" dirty="0" smtClean="0"/>
              <a:t> </a:t>
            </a:r>
            <a:r>
              <a:rPr lang="sv-SE" dirty="0" err="1" smtClean="0"/>
              <a:t>competitiveness</a:t>
            </a:r>
            <a:r>
              <a:rPr lang="sv-SE" dirty="0" smtClean="0"/>
              <a:t> is </a:t>
            </a:r>
            <a:r>
              <a:rPr lang="sv-SE" dirty="0" err="1" smtClean="0"/>
              <a:t>jeopardised</a:t>
            </a:r>
            <a:r>
              <a:rPr lang="sv-SE" dirty="0" smtClean="0"/>
              <a:t>!</a:t>
            </a:r>
            <a:endParaRPr lang="sv-SE" dirty="0" smtClean="0"/>
          </a:p>
          <a:p>
            <a:endParaRPr lang="sv-S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 5"/>
          <p:cNvSpPr/>
          <p:nvPr/>
        </p:nvSpPr>
        <p:spPr>
          <a:xfrm>
            <a:off x="2771800" y="2924944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Frihandsfigur 27"/>
          <p:cNvSpPr/>
          <p:nvPr/>
        </p:nvSpPr>
        <p:spPr>
          <a:xfrm>
            <a:off x="0" y="457200"/>
            <a:ext cx="8229600" cy="6244046"/>
          </a:xfrm>
          <a:custGeom>
            <a:avLst/>
            <a:gdLst>
              <a:gd name="connsiteX0" fmla="*/ 4676503 w 8229600"/>
              <a:gd name="connsiteY0" fmla="*/ 0 h 6244046"/>
              <a:gd name="connsiteX1" fmla="*/ 26126 w 8229600"/>
              <a:gd name="connsiteY1" fmla="*/ 26126 h 6244046"/>
              <a:gd name="connsiteX2" fmla="*/ 0 w 8229600"/>
              <a:gd name="connsiteY2" fmla="*/ 6244046 h 6244046"/>
              <a:gd name="connsiteX3" fmla="*/ 248194 w 8229600"/>
              <a:gd name="connsiteY3" fmla="*/ 6244046 h 6244046"/>
              <a:gd name="connsiteX4" fmla="*/ 313509 w 8229600"/>
              <a:gd name="connsiteY4" fmla="*/ 6139543 h 6244046"/>
              <a:gd name="connsiteX5" fmla="*/ 365760 w 8229600"/>
              <a:gd name="connsiteY5" fmla="*/ 6100354 h 6244046"/>
              <a:gd name="connsiteX6" fmla="*/ 365760 w 8229600"/>
              <a:gd name="connsiteY6" fmla="*/ 6048103 h 6244046"/>
              <a:gd name="connsiteX7" fmla="*/ 431074 w 8229600"/>
              <a:gd name="connsiteY7" fmla="*/ 5904411 h 6244046"/>
              <a:gd name="connsiteX8" fmla="*/ 509451 w 8229600"/>
              <a:gd name="connsiteY8" fmla="*/ 5812971 h 6244046"/>
              <a:gd name="connsiteX9" fmla="*/ 613954 w 8229600"/>
              <a:gd name="connsiteY9" fmla="*/ 5721531 h 6244046"/>
              <a:gd name="connsiteX10" fmla="*/ 783771 w 8229600"/>
              <a:gd name="connsiteY10" fmla="*/ 5564777 h 6244046"/>
              <a:gd name="connsiteX11" fmla="*/ 992777 w 8229600"/>
              <a:gd name="connsiteY11" fmla="*/ 5564777 h 6244046"/>
              <a:gd name="connsiteX12" fmla="*/ 927463 w 8229600"/>
              <a:gd name="connsiteY12" fmla="*/ 5551714 h 6244046"/>
              <a:gd name="connsiteX13" fmla="*/ 1149531 w 8229600"/>
              <a:gd name="connsiteY13" fmla="*/ 5447211 h 6244046"/>
              <a:gd name="connsiteX14" fmla="*/ 1162594 w 8229600"/>
              <a:gd name="connsiteY14" fmla="*/ 5355771 h 6244046"/>
              <a:gd name="connsiteX15" fmla="*/ 1240971 w 8229600"/>
              <a:gd name="connsiteY15" fmla="*/ 5212080 h 6244046"/>
              <a:gd name="connsiteX16" fmla="*/ 1293223 w 8229600"/>
              <a:gd name="connsiteY16" fmla="*/ 5212080 h 6244046"/>
              <a:gd name="connsiteX17" fmla="*/ 1384663 w 8229600"/>
              <a:gd name="connsiteY17" fmla="*/ 5329646 h 6244046"/>
              <a:gd name="connsiteX18" fmla="*/ 1541417 w 8229600"/>
              <a:gd name="connsiteY18" fmla="*/ 5408023 h 6244046"/>
              <a:gd name="connsiteX19" fmla="*/ 1815737 w 8229600"/>
              <a:gd name="connsiteY19" fmla="*/ 5473337 h 6244046"/>
              <a:gd name="connsiteX20" fmla="*/ 1985554 w 8229600"/>
              <a:gd name="connsiteY20" fmla="*/ 5473337 h 6244046"/>
              <a:gd name="connsiteX21" fmla="*/ 2155371 w 8229600"/>
              <a:gd name="connsiteY21" fmla="*/ 5447211 h 6244046"/>
              <a:gd name="connsiteX22" fmla="*/ 2351314 w 8229600"/>
              <a:gd name="connsiteY22" fmla="*/ 5408023 h 6244046"/>
              <a:gd name="connsiteX23" fmla="*/ 3122023 w 8229600"/>
              <a:gd name="connsiteY23" fmla="*/ 5434149 h 6244046"/>
              <a:gd name="connsiteX24" fmla="*/ 3317966 w 8229600"/>
              <a:gd name="connsiteY24" fmla="*/ 5460274 h 6244046"/>
              <a:gd name="connsiteX25" fmla="*/ 3487783 w 8229600"/>
              <a:gd name="connsiteY25" fmla="*/ 5564777 h 6244046"/>
              <a:gd name="connsiteX26" fmla="*/ 3657600 w 8229600"/>
              <a:gd name="connsiteY26" fmla="*/ 5473337 h 6244046"/>
              <a:gd name="connsiteX27" fmla="*/ 3775166 w 8229600"/>
              <a:gd name="connsiteY27" fmla="*/ 5525589 h 6244046"/>
              <a:gd name="connsiteX28" fmla="*/ 3866606 w 8229600"/>
              <a:gd name="connsiteY28" fmla="*/ 5643154 h 6244046"/>
              <a:gd name="connsiteX29" fmla="*/ 3788229 w 8229600"/>
              <a:gd name="connsiteY29" fmla="*/ 5721531 h 6244046"/>
              <a:gd name="connsiteX30" fmla="*/ 3840480 w 8229600"/>
              <a:gd name="connsiteY30" fmla="*/ 5865223 h 6244046"/>
              <a:gd name="connsiteX31" fmla="*/ 3722914 w 8229600"/>
              <a:gd name="connsiteY31" fmla="*/ 6008914 h 6244046"/>
              <a:gd name="connsiteX32" fmla="*/ 3631474 w 8229600"/>
              <a:gd name="connsiteY32" fmla="*/ 6100354 h 6244046"/>
              <a:gd name="connsiteX33" fmla="*/ 3801291 w 8229600"/>
              <a:gd name="connsiteY33" fmla="*/ 6178731 h 6244046"/>
              <a:gd name="connsiteX34" fmla="*/ 3853543 w 8229600"/>
              <a:gd name="connsiteY34" fmla="*/ 6230983 h 6244046"/>
              <a:gd name="connsiteX35" fmla="*/ 7628709 w 8229600"/>
              <a:gd name="connsiteY35" fmla="*/ 6217920 h 6244046"/>
              <a:gd name="connsiteX36" fmla="*/ 7628709 w 8229600"/>
              <a:gd name="connsiteY36" fmla="*/ 6035040 h 6244046"/>
              <a:gd name="connsiteX37" fmla="*/ 7759337 w 8229600"/>
              <a:gd name="connsiteY37" fmla="*/ 5773783 h 6244046"/>
              <a:gd name="connsiteX38" fmla="*/ 7628709 w 8229600"/>
              <a:gd name="connsiteY38" fmla="*/ 5590903 h 6244046"/>
              <a:gd name="connsiteX39" fmla="*/ 7694023 w 8229600"/>
              <a:gd name="connsiteY39" fmla="*/ 5342709 h 6244046"/>
              <a:gd name="connsiteX40" fmla="*/ 7498080 w 8229600"/>
              <a:gd name="connsiteY40" fmla="*/ 5538651 h 6244046"/>
              <a:gd name="connsiteX41" fmla="*/ 7419703 w 8229600"/>
              <a:gd name="connsiteY41" fmla="*/ 5525589 h 6244046"/>
              <a:gd name="connsiteX42" fmla="*/ 7302137 w 8229600"/>
              <a:gd name="connsiteY42" fmla="*/ 5643154 h 6244046"/>
              <a:gd name="connsiteX43" fmla="*/ 7158446 w 8229600"/>
              <a:gd name="connsiteY43" fmla="*/ 5656217 h 6244046"/>
              <a:gd name="connsiteX44" fmla="*/ 7027817 w 8229600"/>
              <a:gd name="connsiteY44" fmla="*/ 5590903 h 6244046"/>
              <a:gd name="connsiteX45" fmla="*/ 6936377 w 8229600"/>
              <a:gd name="connsiteY45" fmla="*/ 5551714 h 6244046"/>
              <a:gd name="connsiteX46" fmla="*/ 6818811 w 8229600"/>
              <a:gd name="connsiteY46" fmla="*/ 5499463 h 6244046"/>
              <a:gd name="connsiteX47" fmla="*/ 6766560 w 8229600"/>
              <a:gd name="connsiteY47" fmla="*/ 5590903 h 6244046"/>
              <a:gd name="connsiteX48" fmla="*/ 6701246 w 8229600"/>
              <a:gd name="connsiteY48" fmla="*/ 5708469 h 6244046"/>
              <a:gd name="connsiteX49" fmla="*/ 6583680 w 8229600"/>
              <a:gd name="connsiteY49" fmla="*/ 5695406 h 6244046"/>
              <a:gd name="connsiteX50" fmla="*/ 6570617 w 8229600"/>
              <a:gd name="connsiteY50" fmla="*/ 5617029 h 6244046"/>
              <a:gd name="connsiteX51" fmla="*/ 6492240 w 8229600"/>
              <a:gd name="connsiteY51" fmla="*/ 5617029 h 6244046"/>
              <a:gd name="connsiteX52" fmla="*/ 6348549 w 8229600"/>
              <a:gd name="connsiteY52" fmla="*/ 5590903 h 6244046"/>
              <a:gd name="connsiteX53" fmla="*/ 6439989 w 8229600"/>
              <a:gd name="connsiteY53" fmla="*/ 5447211 h 6244046"/>
              <a:gd name="connsiteX54" fmla="*/ 6322423 w 8229600"/>
              <a:gd name="connsiteY54" fmla="*/ 5355771 h 6244046"/>
              <a:gd name="connsiteX55" fmla="*/ 6257109 w 8229600"/>
              <a:gd name="connsiteY55" fmla="*/ 5290457 h 6244046"/>
              <a:gd name="connsiteX56" fmla="*/ 6230983 w 8229600"/>
              <a:gd name="connsiteY56" fmla="*/ 5172891 h 6244046"/>
              <a:gd name="connsiteX57" fmla="*/ 6113417 w 8229600"/>
              <a:gd name="connsiteY57" fmla="*/ 5133703 h 6244046"/>
              <a:gd name="connsiteX58" fmla="*/ 6074229 w 8229600"/>
              <a:gd name="connsiteY58" fmla="*/ 5055326 h 6244046"/>
              <a:gd name="connsiteX59" fmla="*/ 6374674 w 8229600"/>
              <a:gd name="connsiteY59" fmla="*/ 4898571 h 6244046"/>
              <a:gd name="connsiteX60" fmla="*/ 6622869 w 8229600"/>
              <a:gd name="connsiteY60" fmla="*/ 4885509 h 6244046"/>
              <a:gd name="connsiteX61" fmla="*/ 6648994 w 8229600"/>
              <a:gd name="connsiteY61" fmla="*/ 4702629 h 6244046"/>
              <a:gd name="connsiteX62" fmla="*/ 6923314 w 8229600"/>
              <a:gd name="connsiteY62" fmla="*/ 4663440 h 6244046"/>
              <a:gd name="connsiteX63" fmla="*/ 7132320 w 8229600"/>
              <a:gd name="connsiteY63" fmla="*/ 4506686 h 6244046"/>
              <a:gd name="connsiteX64" fmla="*/ 7302137 w 8229600"/>
              <a:gd name="connsiteY64" fmla="*/ 4493623 h 6244046"/>
              <a:gd name="connsiteX65" fmla="*/ 7563394 w 8229600"/>
              <a:gd name="connsiteY65" fmla="*/ 4506686 h 6244046"/>
              <a:gd name="connsiteX66" fmla="*/ 7524206 w 8229600"/>
              <a:gd name="connsiteY66" fmla="*/ 4532811 h 6244046"/>
              <a:gd name="connsiteX67" fmla="*/ 7785463 w 8229600"/>
              <a:gd name="connsiteY67" fmla="*/ 4519749 h 6244046"/>
              <a:gd name="connsiteX68" fmla="*/ 8020594 w 8229600"/>
              <a:gd name="connsiteY68" fmla="*/ 4467497 h 6244046"/>
              <a:gd name="connsiteX69" fmla="*/ 8216537 w 8229600"/>
              <a:gd name="connsiteY69" fmla="*/ 4428309 h 6244046"/>
              <a:gd name="connsiteX70" fmla="*/ 8229600 w 8229600"/>
              <a:gd name="connsiteY70" fmla="*/ 4271554 h 6244046"/>
              <a:gd name="connsiteX71" fmla="*/ 8112034 w 8229600"/>
              <a:gd name="connsiteY71" fmla="*/ 4114800 h 6244046"/>
              <a:gd name="connsiteX72" fmla="*/ 7929154 w 8229600"/>
              <a:gd name="connsiteY72" fmla="*/ 3931920 h 6244046"/>
              <a:gd name="connsiteX73" fmla="*/ 7628709 w 8229600"/>
              <a:gd name="connsiteY73" fmla="*/ 3879669 h 6244046"/>
              <a:gd name="connsiteX74" fmla="*/ 7550331 w 8229600"/>
              <a:gd name="connsiteY74" fmla="*/ 3827417 h 6244046"/>
              <a:gd name="connsiteX75" fmla="*/ 7537269 w 8229600"/>
              <a:gd name="connsiteY75" fmla="*/ 3827417 h 6244046"/>
              <a:gd name="connsiteX76" fmla="*/ 7576457 w 8229600"/>
              <a:gd name="connsiteY76" fmla="*/ 3735977 h 6244046"/>
              <a:gd name="connsiteX77" fmla="*/ 7615646 w 8229600"/>
              <a:gd name="connsiteY77" fmla="*/ 3631474 h 6244046"/>
              <a:gd name="connsiteX78" fmla="*/ 7628709 w 8229600"/>
              <a:gd name="connsiteY78" fmla="*/ 3592286 h 6244046"/>
              <a:gd name="connsiteX79" fmla="*/ 7576457 w 8229600"/>
              <a:gd name="connsiteY79" fmla="*/ 3540034 h 6244046"/>
              <a:gd name="connsiteX80" fmla="*/ 7654834 w 8229600"/>
              <a:gd name="connsiteY80" fmla="*/ 3304903 h 6244046"/>
              <a:gd name="connsiteX81" fmla="*/ 7171509 w 8229600"/>
              <a:gd name="connsiteY81" fmla="*/ 3644537 h 6244046"/>
              <a:gd name="connsiteX82" fmla="*/ 7145383 w 8229600"/>
              <a:gd name="connsiteY82" fmla="*/ 3735977 h 6244046"/>
              <a:gd name="connsiteX83" fmla="*/ 7210697 w 8229600"/>
              <a:gd name="connsiteY83" fmla="*/ 3788229 h 6244046"/>
              <a:gd name="connsiteX84" fmla="*/ 7367451 w 8229600"/>
              <a:gd name="connsiteY84" fmla="*/ 3788229 h 6244046"/>
              <a:gd name="connsiteX85" fmla="*/ 7419703 w 8229600"/>
              <a:gd name="connsiteY85" fmla="*/ 3827417 h 6244046"/>
              <a:gd name="connsiteX86" fmla="*/ 7289074 w 8229600"/>
              <a:gd name="connsiteY86" fmla="*/ 3931920 h 6244046"/>
              <a:gd name="connsiteX87" fmla="*/ 7106194 w 8229600"/>
              <a:gd name="connsiteY87" fmla="*/ 4036423 h 6244046"/>
              <a:gd name="connsiteX88" fmla="*/ 7040880 w 8229600"/>
              <a:gd name="connsiteY88" fmla="*/ 3931920 h 6244046"/>
              <a:gd name="connsiteX89" fmla="*/ 6871063 w 8229600"/>
              <a:gd name="connsiteY89" fmla="*/ 3931920 h 6244046"/>
              <a:gd name="connsiteX90" fmla="*/ 6858000 w 8229600"/>
              <a:gd name="connsiteY90" fmla="*/ 3866606 h 6244046"/>
              <a:gd name="connsiteX91" fmla="*/ 7001691 w 8229600"/>
              <a:gd name="connsiteY91" fmla="*/ 3775166 h 6244046"/>
              <a:gd name="connsiteX92" fmla="*/ 6923314 w 8229600"/>
              <a:gd name="connsiteY92" fmla="*/ 3696789 h 6244046"/>
              <a:gd name="connsiteX93" fmla="*/ 6844937 w 8229600"/>
              <a:gd name="connsiteY93" fmla="*/ 3696789 h 6244046"/>
              <a:gd name="connsiteX94" fmla="*/ 6622869 w 8229600"/>
              <a:gd name="connsiteY94" fmla="*/ 3657600 h 6244046"/>
              <a:gd name="connsiteX95" fmla="*/ 6544491 w 8229600"/>
              <a:gd name="connsiteY95" fmla="*/ 3866606 h 6244046"/>
              <a:gd name="connsiteX96" fmla="*/ 6426926 w 8229600"/>
              <a:gd name="connsiteY96" fmla="*/ 4101737 h 6244046"/>
              <a:gd name="connsiteX97" fmla="*/ 6361611 w 8229600"/>
              <a:gd name="connsiteY97" fmla="*/ 4232366 h 6244046"/>
              <a:gd name="connsiteX98" fmla="*/ 6335486 w 8229600"/>
              <a:gd name="connsiteY98" fmla="*/ 4389120 h 6244046"/>
              <a:gd name="connsiteX99" fmla="*/ 6217920 w 8229600"/>
              <a:gd name="connsiteY99" fmla="*/ 4454434 h 6244046"/>
              <a:gd name="connsiteX100" fmla="*/ 6204857 w 8229600"/>
              <a:gd name="connsiteY100" fmla="*/ 4545874 h 6244046"/>
              <a:gd name="connsiteX101" fmla="*/ 6309360 w 8229600"/>
              <a:gd name="connsiteY101" fmla="*/ 4598126 h 6244046"/>
              <a:gd name="connsiteX102" fmla="*/ 6570617 w 8229600"/>
              <a:gd name="connsiteY102" fmla="*/ 4663440 h 6244046"/>
              <a:gd name="connsiteX103" fmla="*/ 6531429 w 8229600"/>
              <a:gd name="connsiteY103" fmla="*/ 4833257 h 6244046"/>
              <a:gd name="connsiteX104" fmla="*/ 6309360 w 8229600"/>
              <a:gd name="connsiteY104" fmla="*/ 4833257 h 6244046"/>
              <a:gd name="connsiteX105" fmla="*/ 6126480 w 8229600"/>
              <a:gd name="connsiteY105" fmla="*/ 4911634 h 6244046"/>
              <a:gd name="connsiteX106" fmla="*/ 5995851 w 8229600"/>
              <a:gd name="connsiteY106" fmla="*/ 4872446 h 6244046"/>
              <a:gd name="connsiteX107" fmla="*/ 5734594 w 8229600"/>
              <a:gd name="connsiteY107" fmla="*/ 4898571 h 6244046"/>
              <a:gd name="connsiteX108" fmla="*/ 5773783 w 8229600"/>
              <a:gd name="connsiteY108" fmla="*/ 5055326 h 6244046"/>
              <a:gd name="connsiteX109" fmla="*/ 5538651 w 8229600"/>
              <a:gd name="connsiteY109" fmla="*/ 4990011 h 6244046"/>
              <a:gd name="connsiteX110" fmla="*/ 5590903 w 8229600"/>
              <a:gd name="connsiteY110" fmla="*/ 5146766 h 6244046"/>
              <a:gd name="connsiteX111" fmla="*/ 5656217 w 8229600"/>
              <a:gd name="connsiteY111" fmla="*/ 5225143 h 6244046"/>
              <a:gd name="connsiteX112" fmla="*/ 5826034 w 8229600"/>
              <a:gd name="connsiteY112" fmla="*/ 5368834 h 6244046"/>
              <a:gd name="connsiteX113" fmla="*/ 5812971 w 8229600"/>
              <a:gd name="connsiteY113" fmla="*/ 5590903 h 6244046"/>
              <a:gd name="connsiteX114" fmla="*/ 5669280 w 8229600"/>
              <a:gd name="connsiteY114" fmla="*/ 5512526 h 6244046"/>
              <a:gd name="connsiteX115" fmla="*/ 5603966 w 8229600"/>
              <a:gd name="connsiteY115" fmla="*/ 5617029 h 6244046"/>
              <a:gd name="connsiteX116" fmla="*/ 5603966 w 8229600"/>
              <a:gd name="connsiteY116" fmla="*/ 5682343 h 6244046"/>
              <a:gd name="connsiteX117" fmla="*/ 5499463 w 8229600"/>
              <a:gd name="connsiteY117" fmla="*/ 5682343 h 6244046"/>
              <a:gd name="connsiteX118" fmla="*/ 5408023 w 8229600"/>
              <a:gd name="connsiteY118" fmla="*/ 5590903 h 6244046"/>
              <a:gd name="connsiteX119" fmla="*/ 5355771 w 8229600"/>
              <a:gd name="connsiteY119" fmla="*/ 5460274 h 6244046"/>
              <a:gd name="connsiteX120" fmla="*/ 5590903 w 8229600"/>
              <a:gd name="connsiteY120" fmla="*/ 5460274 h 6244046"/>
              <a:gd name="connsiteX121" fmla="*/ 5551714 w 8229600"/>
              <a:gd name="connsiteY121" fmla="*/ 5316583 h 6244046"/>
              <a:gd name="connsiteX122" fmla="*/ 5368834 w 8229600"/>
              <a:gd name="connsiteY122" fmla="*/ 5381897 h 6244046"/>
              <a:gd name="connsiteX123" fmla="*/ 5290457 w 8229600"/>
              <a:gd name="connsiteY123" fmla="*/ 5199017 h 6244046"/>
              <a:gd name="connsiteX124" fmla="*/ 5146766 w 8229600"/>
              <a:gd name="connsiteY124" fmla="*/ 5055326 h 6244046"/>
              <a:gd name="connsiteX125" fmla="*/ 5159829 w 8229600"/>
              <a:gd name="connsiteY125" fmla="*/ 4898571 h 6244046"/>
              <a:gd name="connsiteX126" fmla="*/ 5029200 w 8229600"/>
              <a:gd name="connsiteY126" fmla="*/ 4728754 h 6244046"/>
              <a:gd name="connsiteX127" fmla="*/ 4950823 w 8229600"/>
              <a:gd name="connsiteY127" fmla="*/ 4572000 h 6244046"/>
              <a:gd name="connsiteX128" fmla="*/ 4794069 w 8229600"/>
              <a:gd name="connsiteY128" fmla="*/ 4480560 h 6244046"/>
              <a:gd name="connsiteX129" fmla="*/ 4611189 w 8229600"/>
              <a:gd name="connsiteY129" fmla="*/ 4258491 h 6244046"/>
              <a:gd name="connsiteX130" fmla="*/ 4558937 w 8229600"/>
              <a:gd name="connsiteY130" fmla="*/ 4010297 h 6244046"/>
              <a:gd name="connsiteX131" fmla="*/ 4415246 w 8229600"/>
              <a:gd name="connsiteY131" fmla="*/ 4075611 h 6244046"/>
              <a:gd name="connsiteX132" fmla="*/ 4389120 w 8229600"/>
              <a:gd name="connsiteY132" fmla="*/ 3971109 h 6244046"/>
              <a:gd name="connsiteX133" fmla="*/ 4271554 w 8229600"/>
              <a:gd name="connsiteY133" fmla="*/ 3997234 h 6244046"/>
              <a:gd name="connsiteX134" fmla="*/ 4232366 w 8229600"/>
              <a:gd name="connsiteY134" fmla="*/ 4010297 h 6244046"/>
              <a:gd name="connsiteX135" fmla="*/ 4219303 w 8229600"/>
              <a:gd name="connsiteY135" fmla="*/ 4140926 h 6244046"/>
              <a:gd name="connsiteX136" fmla="*/ 4297680 w 8229600"/>
              <a:gd name="connsiteY136" fmla="*/ 4232366 h 6244046"/>
              <a:gd name="connsiteX137" fmla="*/ 4323806 w 8229600"/>
              <a:gd name="connsiteY137" fmla="*/ 4349931 h 6244046"/>
              <a:gd name="connsiteX138" fmla="*/ 4362994 w 8229600"/>
              <a:gd name="connsiteY138" fmla="*/ 4572000 h 6244046"/>
              <a:gd name="connsiteX139" fmla="*/ 4506686 w 8229600"/>
              <a:gd name="connsiteY139" fmla="*/ 4676503 h 6244046"/>
              <a:gd name="connsiteX140" fmla="*/ 4598126 w 8229600"/>
              <a:gd name="connsiteY140" fmla="*/ 4754880 h 6244046"/>
              <a:gd name="connsiteX141" fmla="*/ 4754880 w 8229600"/>
              <a:gd name="connsiteY141" fmla="*/ 4794069 h 6244046"/>
              <a:gd name="connsiteX142" fmla="*/ 4898571 w 8229600"/>
              <a:gd name="connsiteY142" fmla="*/ 4924697 h 6244046"/>
              <a:gd name="connsiteX143" fmla="*/ 4963886 w 8229600"/>
              <a:gd name="connsiteY143" fmla="*/ 5107577 h 6244046"/>
              <a:gd name="connsiteX144" fmla="*/ 4924697 w 8229600"/>
              <a:gd name="connsiteY144" fmla="*/ 5107577 h 6244046"/>
              <a:gd name="connsiteX145" fmla="*/ 4807131 w 8229600"/>
              <a:gd name="connsiteY145" fmla="*/ 4976949 h 6244046"/>
              <a:gd name="connsiteX146" fmla="*/ 4767943 w 8229600"/>
              <a:gd name="connsiteY146" fmla="*/ 4976949 h 6244046"/>
              <a:gd name="connsiteX147" fmla="*/ 4676503 w 8229600"/>
              <a:gd name="connsiteY147" fmla="*/ 5081451 h 6244046"/>
              <a:gd name="connsiteX148" fmla="*/ 4846320 w 8229600"/>
              <a:gd name="connsiteY148" fmla="*/ 5120640 h 6244046"/>
              <a:gd name="connsiteX149" fmla="*/ 4781006 w 8229600"/>
              <a:gd name="connsiteY149" fmla="*/ 5329646 h 6244046"/>
              <a:gd name="connsiteX150" fmla="*/ 4663440 w 8229600"/>
              <a:gd name="connsiteY150" fmla="*/ 5342709 h 6244046"/>
              <a:gd name="connsiteX151" fmla="*/ 4598126 w 8229600"/>
              <a:gd name="connsiteY151" fmla="*/ 5394960 h 6244046"/>
              <a:gd name="connsiteX152" fmla="*/ 4558937 w 8229600"/>
              <a:gd name="connsiteY152" fmla="*/ 5434149 h 6244046"/>
              <a:gd name="connsiteX153" fmla="*/ 4467497 w 8229600"/>
              <a:gd name="connsiteY153" fmla="*/ 5447211 h 6244046"/>
              <a:gd name="connsiteX154" fmla="*/ 4467497 w 8229600"/>
              <a:gd name="connsiteY154" fmla="*/ 5564777 h 6244046"/>
              <a:gd name="connsiteX155" fmla="*/ 4467497 w 8229600"/>
              <a:gd name="connsiteY155" fmla="*/ 5682343 h 6244046"/>
              <a:gd name="connsiteX156" fmla="*/ 4219303 w 8229600"/>
              <a:gd name="connsiteY156" fmla="*/ 5499463 h 6244046"/>
              <a:gd name="connsiteX157" fmla="*/ 4088674 w 8229600"/>
              <a:gd name="connsiteY157" fmla="*/ 5486400 h 6244046"/>
              <a:gd name="connsiteX158" fmla="*/ 4062549 w 8229600"/>
              <a:gd name="connsiteY158" fmla="*/ 5381897 h 6244046"/>
              <a:gd name="connsiteX159" fmla="*/ 4297680 w 8229600"/>
              <a:gd name="connsiteY159" fmla="*/ 5381897 h 6244046"/>
              <a:gd name="connsiteX160" fmla="*/ 4480560 w 8229600"/>
              <a:gd name="connsiteY160" fmla="*/ 5394960 h 6244046"/>
              <a:gd name="connsiteX161" fmla="*/ 4506686 w 8229600"/>
              <a:gd name="connsiteY161" fmla="*/ 5368834 h 6244046"/>
              <a:gd name="connsiteX162" fmla="*/ 4637314 w 8229600"/>
              <a:gd name="connsiteY162" fmla="*/ 5342709 h 6244046"/>
              <a:gd name="connsiteX163" fmla="*/ 4611189 w 8229600"/>
              <a:gd name="connsiteY163" fmla="*/ 5238206 h 6244046"/>
              <a:gd name="connsiteX164" fmla="*/ 4572000 w 8229600"/>
              <a:gd name="connsiteY164" fmla="*/ 5081451 h 6244046"/>
              <a:gd name="connsiteX165" fmla="*/ 4310743 w 8229600"/>
              <a:gd name="connsiteY165" fmla="*/ 4885509 h 6244046"/>
              <a:gd name="connsiteX166" fmla="*/ 3971109 w 8229600"/>
              <a:gd name="connsiteY166" fmla="*/ 4480560 h 6244046"/>
              <a:gd name="connsiteX167" fmla="*/ 3827417 w 8229600"/>
              <a:gd name="connsiteY167" fmla="*/ 4362994 h 6244046"/>
              <a:gd name="connsiteX168" fmla="*/ 3840480 w 8229600"/>
              <a:gd name="connsiteY168" fmla="*/ 4206240 h 6244046"/>
              <a:gd name="connsiteX169" fmla="*/ 3709851 w 8229600"/>
              <a:gd name="connsiteY169" fmla="*/ 4167051 h 6244046"/>
              <a:gd name="connsiteX170" fmla="*/ 3500846 w 8229600"/>
              <a:gd name="connsiteY170" fmla="*/ 4206240 h 6244046"/>
              <a:gd name="connsiteX171" fmla="*/ 3357154 w 8229600"/>
              <a:gd name="connsiteY171" fmla="*/ 4271554 h 6244046"/>
              <a:gd name="connsiteX172" fmla="*/ 3331029 w 8229600"/>
              <a:gd name="connsiteY172" fmla="*/ 4297680 h 6244046"/>
              <a:gd name="connsiteX173" fmla="*/ 3174274 w 8229600"/>
              <a:gd name="connsiteY173" fmla="*/ 4284617 h 6244046"/>
              <a:gd name="connsiteX174" fmla="*/ 3043646 w 8229600"/>
              <a:gd name="connsiteY174" fmla="*/ 4219303 h 6244046"/>
              <a:gd name="connsiteX175" fmla="*/ 2965269 w 8229600"/>
              <a:gd name="connsiteY175" fmla="*/ 4219303 h 6244046"/>
              <a:gd name="connsiteX176" fmla="*/ 2899954 w 8229600"/>
              <a:gd name="connsiteY176" fmla="*/ 4310743 h 6244046"/>
              <a:gd name="connsiteX177" fmla="*/ 2886891 w 8229600"/>
              <a:gd name="connsiteY177" fmla="*/ 4441371 h 6244046"/>
              <a:gd name="connsiteX178" fmla="*/ 2795451 w 8229600"/>
              <a:gd name="connsiteY178" fmla="*/ 4519749 h 6244046"/>
              <a:gd name="connsiteX179" fmla="*/ 2677886 w 8229600"/>
              <a:gd name="connsiteY179" fmla="*/ 4572000 h 6244046"/>
              <a:gd name="connsiteX180" fmla="*/ 2455817 w 8229600"/>
              <a:gd name="connsiteY180" fmla="*/ 4454434 h 6244046"/>
              <a:gd name="connsiteX181" fmla="*/ 2286000 w 8229600"/>
              <a:gd name="connsiteY181" fmla="*/ 4702629 h 6244046"/>
              <a:gd name="connsiteX182" fmla="*/ 2259874 w 8229600"/>
              <a:gd name="connsiteY182" fmla="*/ 4794069 h 6244046"/>
              <a:gd name="connsiteX183" fmla="*/ 2272937 w 8229600"/>
              <a:gd name="connsiteY183" fmla="*/ 4885509 h 6244046"/>
              <a:gd name="connsiteX184" fmla="*/ 2233749 w 8229600"/>
              <a:gd name="connsiteY184" fmla="*/ 4963886 h 6244046"/>
              <a:gd name="connsiteX185" fmla="*/ 2063931 w 8229600"/>
              <a:gd name="connsiteY185" fmla="*/ 5068389 h 6244046"/>
              <a:gd name="connsiteX186" fmla="*/ 1998617 w 8229600"/>
              <a:gd name="connsiteY186" fmla="*/ 5042263 h 6244046"/>
              <a:gd name="connsiteX187" fmla="*/ 1894114 w 8229600"/>
              <a:gd name="connsiteY187" fmla="*/ 5251269 h 6244046"/>
              <a:gd name="connsiteX188" fmla="*/ 1632857 w 8229600"/>
              <a:gd name="connsiteY188" fmla="*/ 5146766 h 6244046"/>
              <a:gd name="connsiteX189" fmla="*/ 1436914 w 8229600"/>
              <a:gd name="connsiteY189" fmla="*/ 5146766 h 6244046"/>
              <a:gd name="connsiteX190" fmla="*/ 1371600 w 8229600"/>
              <a:gd name="connsiteY190" fmla="*/ 5107577 h 6244046"/>
              <a:gd name="connsiteX191" fmla="*/ 1293223 w 8229600"/>
              <a:gd name="connsiteY191" fmla="*/ 5120640 h 6244046"/>
              <a:gd name="connsiteX192" fmla="*/ 1293223 w 8229600"/>
              <a:gd name="connsiteY192" fmla="*/ 4990011 h 6244046"/>
              <a:gd name="connsiteX193" fmla="*/ 1227909 w 8229600"/>
              <a:gd name="connsiteY193" fmla="*/ 4846320 h 6244046"/>
              <a:gd name="connsiteX194" fmla="*/ 992777 w 8229600"/>
              <a:gd name="connsiteY194" fmla="*/ 4898571 h 6244046"/>
              <a:gd name="connsiteX195" fmla="*/ 1058091 w 8229600"/>
              <a:gd name="connsiteY195" fmla="*/ 4650377 h 6244046"/>
              <a:gd name="connsiteX196" fmla="*/ 992777 w 8229600"/>
              <a:gd name="connsiteY196" fmla="*/ 4585063 h 6244046"/>
              <a:gd name="connsiteX197" fmla="*/ 1267097 w 8229600"/>
              <a:gd name="connsiteY197" fmla="*/ 3853543 h 6244046"/>
              <a:gd name="connsiteX198" fmla="*/ 1306286 w 8229600"/>
              <a:gd name="connsiteY198" fmla="*/ 3657600 h 6244046"/>
              <a:gd name="connsiteX199" fmla="*/ 1724297 w 8229600"/>
              <a:gd name="connsiteY199" fmla="*/ 3827417 h 6244046"/>
              <a:gd name="connsiteX200" fmla="*/ 1959429 w 8229600"/>
              <a:gd name="connsiteY200" fmla="*/ 3879669 h 6244046"/>
              <a:gd name="connsiteX201" fmla="*/ 2116183 w 8229600"/>
              <a:gd name="connsiteY201" fmla="*/ 3984171 h 6244046"/>
              <a:gd name="connsiteX202" fmla="*/ 2364377 w 8229600"/>
              <a:gd name="connsiteY202" fmla="*/ 3971109 h 6244046"/>
              <a:gd name="connsiteX203" fmla="*/ 2468880 w 8229600"/>
              <a:gd name="connsiteY203" fmla="*/ 3631474 h 6244046"/>
              <a:gd name="connsiteX204" fmla="*/ 2390503 w 8229600"/>
              <a:gd name="connsiteY204" fmla="*/ 3331029 h 6244046"/>
              <a:gd name="connsiteX205" fmla="*/ 2299063 w 8229600"/>
              <a:gd name="connsiteY205" fmla="*/ 3213463 h 6244046"/>
              <a:gd name="connsiteX206" fmla="*/ 2103120 w 8229600"/>
              <a:gd name="connsiteY206" fmla="*/ 3030583 h 6244046"/>
              <a:gd name="connsiteX207" fmla="*/ 2286000 w 8229600"/>
              <a:gd name="connsiteY207" fmla="*/ 2886891 h 6244046"/>
              <a:gd name="connsiteX208" fmla="*/ 2481943 w 8229600"/>
              <a:gd name="connsiteY208" fmla="*/ 3043646 h 6244046"/>
              <a:gd name="connsiteX209" fmla="*/ 2612571 w 8229600"/>
              <a:gd name="connsiteY209" fmla="*/ 3017520 h 6244046"/>
              <a:gd name="connsiteX210" fmla="*/ 2495006 w 8229600"/>
              <a:gd name="connsiteY210" fmla="*/ 2860766 h 6244046"/>
              <a:gd name="connsiteX211" fmla="*/ 2651760 w 8229600"/>
              <a:gd name="connsiteY211" fmla="*/ 2860766 h 6244046"/>
              <a:gd name="connsiteX212" fmla="*/ 2717074 w 8229600"/>
              <a:gd name="connsiteY212" fmla="*/ 2926080 h 6244046"/>
              <a:gd name="connsiteX213" fmla="*/ 2913017 w 8229600"/>
              <a:gd name="connsiteY213" fmla="*/ 2926080 h 6244046"/>
              <a:gd name="connsiteX214" fmla="*/ 3069771 w 8229600"/>
              <a:gd name="connsiteY214" fmla="*/ 2821577 h 6244046"/>
              <a:gd name="connsiteX215" fmla="*/ 3135086 w 8229600"/>
              <a:gd name="connsiteY215" fmla="*/ 2677886 h 6244046"/>
              <a:gd name="connsiteX216" fmla="*/ 3239589 w 8229600"/>
              <a:gd name="connsiteY216" fmla="*/ 2638697 h 6244046"/>
              <a:gd name="connsiteX217" fmla="*/ 3409406 w 8229600"/>
              <a:gd name="connsiteY217" fmla="*/ 2599509 h 6244046"/>
              <a:gd name="connsiteX218" fmla="*/ 3579223 w 8229600"/>
              <a:gd name="connsiteY218" fmla="*/ 2403566 h 6244046"/>
              <a:gd name="connsiteX219" fmla="*/ 3696789 w 8229600"/>
              <a:gd name="connsiteY219" fmla="*/ 2351314 h 6244046"/>
              <a:gd name="connsiteX220" fmla="*/ 3905794 w 8229600"/>
              <a:gd name="connsiteY220" fmla="*/ 2338251 h 6244046"/>
              <a:gd name="connsiteX221" fmla="*/ 3918857 w 8229600"/>
              <a:gd name="connsiteY221" fmla="*/ 2194560 h 6244046"/>
              <a:gd name="connsiteX222" fmla="*/ 3997234 w 8229600"/>
              <a:gd name="connsiteY222" fmla="*/ 1972491 h 6244046"/>
              <a:gd name="connsiteX223" fmla="*/ 3944983 w 8229600"/>
              <a:gd name="connsiteY223" fmla="*/ 1881051 h 6244046"/>
              <a:gd name="connsiteX224" fmla="*/ 4010297 w 8229600"/>
              <a:gd name="connsiteY224" fmla="*/ 1724297 h 6244046"/>
              <a:gd name="connsiteX225" fmla="*/ 4245429 w 8229600"/>
              <a:gd name="connsiteY225" fmla="*/ 1672046 h 6244046"/>
              <a:gd name="connsiteX226" fmla="*/ 4206240 w 8229600"/>
              <a:gd name="connsiteY226" fmla="*/ 1828800 h 6244046"/>
              <a:gd name="connsiteX227" fmla="*/ 4127863 w 8229600"/>
              <a:gd name="connsiteY227" fmla="*/ 1959429 h 6244046"/>
              <a:gd name="connsiteX228" fmla="*/ 4062549 w 8229600"/>
              <a:gd name="connsiteY228" fmla="*/ 2090057 h 6244046"/>
              <a:gd name="connsiteX229" fmla="*/ 4127863 w 8229600"/>
              <a:gd name="connsiteY229" fmla="*/ 2312126 h 6244046"/>
              <a:gd name="connsiteX230" fmla="*/ 4206240 w 8229600"/>
              <a:gd name="connsiteY230" fmla="*/ 2325189 h 6244046"/>
              <a:gd name="connsiteX231" fmla="*/ 4349931 w 8229600"/>
              <a:gd name="connsiteY231" fmla="*/ 2272937 h 6244046"/>
              <a:gd name="connsiteX232" fmla="*/ 4480560 w 8229600"/>
              <a:gd name="connsiteY232" fmla="*/ 2312126 h 6244046"/>
              <a:gd name="connsiteX233" fmla="*/ 4480560 w 8229600"/>
              <a:gd name="connsiteY233" fmla="*/ 2312126 h 6244046"/>
              <a:gd name="connsiteX234" fmla="*/ 4611189 w 8229600"/>
              <a:gd name="connsiteY234" fmla="*/ 2364377 h 6244046"/>
              <a:gd name="connsiteX235" fmla="*/ 4715691 w 8229600"/>
              <a:gd name="connsiteY235" fmla="*/ 2377440 h 6244046"/>
              <a:gd name="connsiteX236" fmla="*/ 4950823 w 8229600"/>
              <a:gd name="connsiteY236" fmla="*/ 2233749 h 6244046"/>
              <a:gd name="connsiteX237" fmla="*/ 5094514 w 8229600"/>
              <a:gd name="connsiteY237" fmla="*/ 2325189 h 6244046"/>
              <a:gd name="connsiteX238" fmla="*/ 5199017 w 8229600"/>
              <a:gd name="connsiteY238" fmla="*/ 2325189 h 6244046"/>
              <a:gd name="connsiteX239" fmla="*/ 5290457 w 8229600"/>
              <a:gd name="connsiteY239" fmla="*/ 2155371 h 6244046"/>
              <a:gd name="connsiteX240" fmla="*/ 5303520 w 8229600"/>
              <a:gd name="connsiteY240" fmla="*/ 1920240 h 6244046"/>
              <a:gd name="connsiteX241" fmla="*/ 5368834 w 8229600"/>
              <a:gd name="connsiteY241" fmla="*/ 1763486 h 6244046"/>
              <a:gd name="connsiteX242" fmla="*/ 5434149 w 8229600"/>
              <a:gd name="connsiteY242" fmla="*/ 1763486 h 6244046"/>
              <a:gd name="connsiteX243" fmla="*/ 5656217 w 8229600"/>
              <a:gd name="connsiteY243" fmla="*/ 1815737 h 6244046"/>
              <a:gd name="connsiteX244" fmla="*/ 5603966 w 8229600"/>
              <a:gd name="connsiteY244" fmla="*/ 1632857 h 6244046"/>
              <a:gd name="connsiteX245" fmla="*/ 5590903 w 8229600"/>
              <a:gd name="connsiteY245" fmla="*/ 1528354 h 6244046"/>
              <a:gd name="connsiteX246" fmla="*/ 5499463 w 8229600"/>
              <a:gd name="connsiteY246" fmla="*/ 1489166 h 6244046"/>
              <a:gd name="connsiteX247" fmla="*/ 5630091 w 8229600"/>
              <a:gd name="connsiteY247" fmla="*/ 1358537 h 6244046"/>
              <a:gd name="connsiteX248" fmla="*/ 5904411 w 8229600"/>
              <a:gd name="connsiteY248" fmla="*/ 1371600 h 6244046"/>
              <a:gd name="connsiteX249" fmla="*/ 6100354 w 8229600"/>
              <a:gd name="connsiteY249" fmla="*/ 1240971 h 6244046"/>
              <a:gd name="connsiteX250" fmla="*/ 5917474 w 8229600"/>
              <a:gd name="connsiteY250" fmla="*/ 1123406 h 6244046"/>
              <a:gd name="connsiteX251" fmla="*/ 5564777 w 8229600"/>
              <a:gd name="connsiteY251" fmla="*/ 1214846 h 6244046"/>
              <a:gd name="connsiteX252" fmla="*/ 5447211 w 8229600"/>
              <a:gd name="connsiteY252" fmla="*/ 1214846 h 6244046"/>
              <a:gd name="connsiteX253" fmla="*/ 5342709 w 8229600"/>
              <a:gd name="connsiteY253" fmla="*/ 1110343 h 6244046"/>
              <a:gd name="connsiteX254" fmla="*/ 5277394 w 8229600"/>
              <a:gd name="connsiteY254" fmla="*/ 862149 h 6244046"/>
              <a:gd name="connsiteX255" fmla="*/ 5329646 w 8229600"/>
              <a:gd name="connsiteY255" fmla="*/ 640080 h 6244046"/>
              <a:gd name="connsiteX256" fmla="*/ 5499463 w 8229600"/>
              <a:gd name="connsiteY256" fmla="*/ 483326 h 6244046"/>
              <a:gd name="connsiteX257" fmla="*/ 5617029 w 8229600"/>
              <a:gd name="connsiteY257" fmla="*/ 365760 h 6244046"/>
              <a:gd name="connsiteX258" fmla="*/ 5617029 w 8229600"/>
              <a:gd name="connsiteY258" fmla="*/ 235131 h 6244046"/>
              <a:gd name="connsiteX259" fmla="*/ 5434149 w 8229600"/>
              <a:gd name="connsiteY259" fmla="*/ 195943 h 6244046"/>
              <a:gd name="connsiteX260" fmla="*/ 5329646 w 8229600"/>
              <a:gd name="connsiteY260" fmla="*/ 339634 h 6244046"/>
              <a:gd name="connsiteX261" fmla="*/ 5172891 w 8229600"/>
              <a:gd name="connsiteY261" fmla="*/ 613954 h 6244046"/>
              <a:gd name="connsiteX262" fmla="*/ 4990011 w 8229600"/>
              <a:gd name="connsiteY262" fmla="*/ 731520 h 6244046"/>
              <a:gd name="connsiteX263" fmla="*/ 4911634 w 8229600"/>
              <a:gd name="connsiteY263" fmla="*/ 914400 h 6244046"/>
              <a:gd name="connsiteX264" fmla="*/ 4911634 w 8229600"/>
              <a:gd name="connsiteY264" fmla="*/ 1149531 h 6244046"/>
              <a:gd name="connsiteX265" fmla="*/ 5094514 w 8229600"/>
              <a:gd name="connsiteY265" fmla="*/ 1227909 h 6244046"/>
              <a:gd name="connsiteX266" fmla="*/ 5094514 w 8229600"/>
              <a:gd name="connsiteY266" fmla="*/ 1515291 h 6244046"/>
              <a:gd name="connsiteX267" fmla="*/ 5042263 w 8229600"/>
              <a:gd name="connsiteY267" fmla="*/ 1410789 h 6244046"/>
              <a:gd name="connsiteX268" fmla="*/ 4924697 w 8229600"/>
              <a:gd name="connsiteY268" fmla="*/ 1489166 h 6244046"/>
              <a:gd name="connsiteX269" fmla="*/ 4885509 w 8229600"/>
              <a:gd name="connsiteY269" fmla="*/ 1606731 h 6244046"/>
              <a:gd name="connsiteX270" fmla="*/ 4872446 w 8229600"/>
              <a:gd name="connsiteY270" fmla="*/ 1789611 h 6244046"/>
              <a:gd name="connsiteX271" fmla="*/ 4820194 w 8229600"/>
              <a:gd name="connsiteY271" fmla="*/ 1959429 h 6244046"/>
              <a:gd name="connsiteX272" fmla="*/ 4663440 w 8229600"/>
              <a:gd name="connsiteY272" fmla="*/ 1998617 h 6244046"/>
              <a:gd name="connsiteX273" fmla="*/ 4558937 w 8229600"/>
              <a:gd name="connsiteY273" fmla="*/ 2024743 h 6244046"/>
              <a:gd name="connsiteX274" fmla="*/ 4558937 w 8229600"/>
              <a:gd name="connsiteY274" fmla="*/ 2207623 h 6244046"/>
              <a:gd name="connsiteX275" fmla="*/ 4598126 w 8229600"/>
              <a:gd name="connsiteY275" fmla="*/ 2194560 h 6244046"/>
              <a:gd name="connsiteX276" fmla="*/ 4441371 w 8229600"/>
              <a:gd name="connsiteY276" fmla="*/ 2155371 h 6244046"/>
              <a:gd name="connsiteX277" fmla="*/ 4402183 w 8229600"/>
              <a:gd name="connsiteY277" fmla="*/ 1907177 h 6244046"/>
              <a:gd name="connsiteX278" fmla="*/ 4428309 w 8229600"/>
              <a:gd name="connsiteY278" fmla="*/ 1959429 h 6244046"/>
              <a:gd name="connsiteX279" fmla="*/ 4349931 w 8229600"/>
              <a:gd name="connsiteY279" fmla="*/ 1515291 h 6244046"/>
              <a:gd name="connsiteX280" fmla="*/ 4284617 w 8229600"/>
              <a:gd name="connsiteY280" fmla="*/ 1175657 h 6244046"/>
              <a:gd name="connsiteX281" fmla="*/ 4153989 w 8229600"/>
              <a:gd name="connsiteY281" fmla="*/ 1371600 h 6244046"/>
              <a:gd name="connsiteX282" fmla="*/ 4023360 w 8229600"/>
              <a:gd name="connsiteY282" fmla="*/ 1476103 h 6244046"/>
              <a:gd name="connsiteX283" fmla="*/ 3866606 w 8229600"/>
              <a:gd name="connsiteY283" fmla="*/ 1554480 h 6244046"/>
              <a:gd name="connsiteX284" fmla="*/ 3788229 w 8229600"/>
              <a:gd name="connsiteY284" fmla="*/ 1436914 h 6244046"/>
              <a:gd name="connsiteX285" fmla="*/ 3814354 w 8229600"/>
              <a:gd name="connsiteY285" fmla="*/ 1227909 h 6244046"/>
              <a:gd name="connsiteX286" fmla="*/ 3866606 w 8229600"/>
              <a:gd name="connsiteY286" fmla="*/ 1175657 h 6244046"/>
              <a:gd name="connsiteX287" fmla="*/ 4010297 w 8229600"/>
              <a:gd name="connsiteY287" fmla="*/ 1045029 h 6244046"/>
              <a:gd name="connsiteX288" fmla="*/ 3866606 w 8229600"/>
              <a:gd name="connsiteY288" fmla="*/ 1084217 h 6244046"/>
              <a:gd name="connsiteX289" fmla="*/ 3801291 w 8229600"/>
              <a:gd name="connsiteY289" fmla="*/ 1005840 h 6244046"/>
              <a:gd name="connsiteX290" fmla="*/ 3984171 w 8229600"/>
              <a:gd name="connsiteY290" fmla="*/ 953589 h 6244046"/>
              <a:gd name="connsiteX291" fmla="*/ 3801291 w 8229600"/>
              <a:gd name="connsiteY291" fmla="*/ 888274 h 6244046"/>
              <a:gd name="connsiteX292" fmla="*/ 3892731 w 8229600"/>
              <a:gd name="connsiteY292" fmla="*/ 744583 h 6244046"/>
              <a:gd name="connsiteX293" fmla="*/ 3984171 w 8229600"/>
              <a:gd name="connsiteY293" fmla="*/ 653143 h 6244046"/>
              <a:gd name="connsiteX294" fmla="*/ 4167051 w 8229600"/>
              <a:gd name="connsiteY294" fmla="*/ 561703 h 6244046"/>
              <a:gd name="connsiteX295" fmla="*/ 4362994 w 8229600"/>
              <a:gd name="connsiteY295" fmla="*/ 548640 h 6244046"/>
              <a:gd name="connsiteX296" fmla="*/ 4402183 w 8229600"/>
              <a:gd name="connsiteY296" fmla="*/ 561703 h 6244046"/>
              <a:gd name="connsiteX297" fmla="*/ 4572000 w 8229600"/>
              <a:gd name="connsiteY297" fmla="*/ 483326 h 6244046"/>
              <a:gd name="connsiteX298" fmla="*/ 4271554 w 8229600"/>
              <a:gd name="connsiteY298" fmla="*/ 496389 h 6244046"/>
              <a:gd name="connsiteX299" fmla="*/ 4480560 w 8229600"/>
              <a:gd name="connsiteY299" fmla="*/ 326571 h 6244046"/>
              <a:gd name="connsiteX300" fmla="*/ 4650377 w 8229600"/>
              <a:gd name="connsiteY300" fmla="*/ 235131 h 6244046"/>
              <a:gd name="connsiteX301" fmla="*/ 4676503 w 8229600"/>
              <a:gd name="connsiteY301" fmla="*/ 0 h 624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</a:cxnLst>
            <a:rect l="l" t="t" r="r" b="b"/>
            <a:pathLst>
              <a:path w="8229600" h="6244046">
                <a:moveTo>
                  <a:pt x="4676503" y="0"/>
                </a:moveTo>
                <a:lnTo>
                  <a:pt x="26126" y="26126"/>
                </a:lnTo>
                <a:lnTo>
                  <a:pt x="0" y="6244046"/>
                </a:lnTo>
                <a:lnTo>
                  <a:pt x="248194" y="6244046"/>
                </a:lnTo>
                <a:lnTo>
                  <a:pt x="313509" y="6139543"/>
                </a:lnTo>
                <a:lnTo>
                  <a:pt x="365760" y="6100354"/>
                </a:lnTo>
                <a:lnTo>
                  <a:pt x="365760" y="6048103"/>
                </a:lnTo>
                <a:lnTo>
                  <a:pt x="431074" y="5904411"/>
                </a:lnTo>
                <a:lnTo>
                  <a:pt x="509451" y="5812971"/>
                </a:lnTo>
                <a:lnTo>
                  <a:pt x="613954" y="5721531"/>
                </a:lnTo>
                <a:lnTo>
                  <a:pt x="783771" y="5564777"/>
                </a:lnTo>
                <a:lnTo>
                  <a:pt x="992777" y="5564777"/>
                </a:lnTo>
                <a:lnTo>
                  <a:pt x="927463" y="5551714"/>
                </a:lnTo>
                <a:lnTo>
                  <a:pt x="1149531" y="5447211"/>
                </a:lnTo>
                <a:lnTo>
                  <a:pt x="1162594" y="5355771"/>
                </a:lnTo>
                <a:lnTo>
                  <a:pt x="1240971" y="5212080"/>
                </a:lnTo>
                <a:lnTo>
                  <a:pt x="1293223" y="5212080"/>
                </a:lnTo>
                <a:lnTo>
                  <a:pt x="1384663" y="5329646"/>
                </a:lnTo>
                <a:lnTo>
                  <a:pt x="1541417" y="5408023"/>
                </a:lnTo>
                <a:lnTo>
                  <a:pt x="1815737" y="5473337"/>
                </a:lnTo>
                <a:lnTo>
                  <a:pt x="1985554" y="5473337"/>
                </a:lnTo>
                <a:lnTo>
                  <a:pt x="2155371" y="5447211"/>
                </a:lnTo>
                <a:lnTo>
                  <a:pt x="2351314" y="5408023"/>
                </a:lnTo>
                <a:lnTo>
                  <a:pt x="3122023" y="5434149"/>
                </a:lnTo>
                <a:lnTo>
                  <a:pt x="3317966" y="5460274"/>
                </a:lnTo>
                <a:lnTo>
                  <a:pt x="3487783" y="5564777"/>
                </a:lnTo>
                <a:lnTo>
                  <a:pt x="3657600" y="5473337"/>
                </a:lnTo>
                <a:lnTo>
                  <a:pt x="3775166" y="5525589"/>
                </a:lnTo>
                <a:lnTo>
                  <a:pt x="3866606" y="5643154"/>
                </a:lnTo>
                <a:lnTo>
                  <a:pt x="3788229" y="5721531"/>
                </a:lnTo>
                <a:lnTo>
                  <a:pt x="3840480" y="5865223"/>
                </a:lnTo>
                <a:lnTo>
                  <a:pt x="3722914" y="6008914"/>
                </a:lnTo>
                <a:lnTo>
                  <a:pt x="3631474" y="6100354"/>
                </a:lnTo>
                <a:lnTo>
                  <a:pt x="3801291" y="6178731"/>
                </a:lnTo>
                <a:lnTo>
                  <a:pt x="3853543" y="6230983"/>
                </a:lnTo>
                <a:lnTo>
                  <a:pt x="7628709" y="6217920"/>
                </a:lnTo>
                <a:lnTo>
                  <a:pt x="7628709" y="6035040"/>
                </a:lnTo>
                <a:lnTo>
                  <a:pt x="7759337" y="5773783"/>
                </a:lnTo>
                <a:lnTo>
                  <a:pt x="7628709" y="5590903"/>
                </a:lnTo>
                <a:lnTo>
                  <a:pt x="7694023" y="5342709"/>
                </a:lnTo>
                <a:lnTo>
                  <a:pt x="7498080" y="5538651"/>
                </a:lnTo>
                <a:lnTo>
                  <a:pt x="7419703" y="5525589"/>
                </a:lnTo>
                <a:lnTo>
                  <a:pt x="7302137" y="5643154"/>
                </a:lnTo>
                <a:lnTo>
                  <a:pt x="7158446" y="5656217"/>
                </a:lnTo>
                <a:lnTo>
                  <a:pt x="7027817" y="5590903"/>
                </a:lnTo>
                <a:lnTo>
                  <a:pt x="6936377" y="5551714"/>
                </a:lnTo>
                <a:lnTo>
                  <a:pt x="6818811" y="5499463"/>
                </a:lnTo>
                <a:lnTo>
                  <a:pt x="6766560" y="5590903"/>
                </a:lnTo>
                <a:lnTo>
                  <a:pt x="6701246" y="5708469"/>
                </a:lnTo>
                <a:lnTo>
                  <a:pt x="6583680" y="5695406"/>
                </a:lnTo>
                <a:lnTo>
                  <a:pt x="6570617" y="5617029"/>
                </a:lnTo>
                <a:lnTo>
                  <a:pt x="6492240" y="5617029"/>
                </a:lnTo>
                <a:lnTo>
                  <a:pt x="6348549" y="5590903"/>
                </a:lnTo>
                <a:lnTo>
                  <a:pt x="6439989" y="5447211"/>
                </a:lnTo>
                <a:lnTo>
                  <a:pt x="6322423" y="5355771"/>
                </a:lnTo>
                <a:lnTo>
                  <a:pt x="6257109" y="5290457"/>
                </a:lnTo>
                <a:lnTo>
                  <a:pt x="6230983" y="5172891"/>
                </a:lnTo>
                <a:lnTo>
                  <a:pt x="6113417" y="5133703"/>
                </a:lnTo>
                <a:lnTo>
                  <a:pt x="6074229" y="5055326"/>
                </a:lnTo>
                <a:lnTo>
                  <a:pt x="6374674" y="4898571"/>
                </a:lnTo>
                <a:lnTo>
                  <a:pt x="6622869" y="4885509"/>
                </a:lnTo>
                <a:lnTo>
                  <a:pt x="6648994" y="4702629"/>
                </a:lnTo>
                <a:lnTo>
                  <a:pt x="6923314" y="4663440"/>
                </a:lnTo>
                <a:lnTo>
                  <a:pt x="7132320" y="4506686"/>
                </a:lnTo>
                <a:lnTo>
                  <a:pt x="7302137" y="4493623"/>
                </a:lnTo>
                <a:lnTo>
                  <a:pt x="7563394" y="4506686"/>
                </a:lnTo>
                <a:lnTo>
                  <a:pt x="7524206" y="4532811"/>
                </a:lnTo>
                <a:lnTo>
                  <a:pt x="7785463" y="4519749"/>
                </a:lnTo>
                <a:lnTo>
                  <a:pt x="8020594" y="4467497"/>
                </a:lnTo>
                <a:lnTo>
                  <a:pt x="8216537" y="4428309"/>
                </a:lnTo>
                <a:lnTo>
                  <a:pt x="8229600" y="4271554"/>
                </a:lnTo>
                <a:lnTo>
                  <a:pt x="8112034" y="4114800"/>
                </a:lnTo>
                <a:lnTo>
                  <a:pt x="7929154" y="3931920"/>
                </a:lnTo>
                <a:lnTo>
                  <a:pt x="7628709" y="3879669"/>
                </a:lnTo>
                <a:lnTo>
                  <a:pt x="7550331" y="3827417"/>
                </a:lnTo>
                <a:lnTo>
                  <a:pt x="7537269" y="3827417"/>
                </a:lnTo>
                <a:lnTo>
                  <a:pt x="7576457" y="3735977"/>
                </a:lnTo>
                <a:lnTo>
                  <a:pt x="7615646" y="3631474"/>
                </a:lnTo>
                <a:lnTo>
                  <a:pt x="7628709" y="3592286"/>
                </a:lnTo>
                <a:lnTo>
                  <a:pt x="7576457" y="3540034"/>
                </a:lnTo>
                <a:lnTo>
                  <a:pt x="7654834" y="3304903"/>
                </a:lnTo>
                <a:lnTo>
                  <a:pt x="7171509" y="3644537"/>
                </a:lnTo>
                <a:lnTo>
                  <a:pt x="7145383" y="3735977"/>
                </a:lnTo>
                <a:lnTo>
                  <a:pt x="7210697" y="3788229"/>
                </a:lnTo>
                <a:lnTo>
                  <a:pt x="7367451" y="3788229"/>
                </a:lnTo>
                <a:lnTo>
                  <a:pt x="7419703" y="3827417"/>
                </a:lnTo>
                <a:lnTo>
                  <a:pt x="7289074" y="3931920"/>
                </a:lnTo>
                <a:lnTo>
                  <a:pt x="7106194" y="4036423"/>
                </a:lnTo>
                <a:lnTo>
                  <a:pt x="7040880" y="3931920"/>
                </a:lnTo>
                <a:lnTo>
                  <a:pt x="6871063" y="3931920"/>
                </a:lnTo>
                <a:lnTo>
                  <a:pt x="6858000" y="3866606"/>
                </a:lnTo>
                <a:lnTo>
                  <a:pt x="7001691" y="3775166"/>
                </a:lnTo>
                <a:lnTo>
                  <a:pt x="6923314" y="3696789"/>
                </a:lnTo>
                <a:lnTo>
                  <a:pt x="6844937" y="3696789"/>
                </a:lnTo>
                <a:lnTo>
                  <a:pt x="6622869" y="3657600"/>
                </a:lnTo>
                <a:lnTo>
                  <a:pt x="6544491" y="3866606"/>
                </a:lnTo>
                <a:lnTo>
                  <a:pt x="6426926" y="4101737"/>
                </a:lnTo>
                <a:lnTo>
                  <a:pt x="6361611" y="4232366"/>
                </a:lnTo>
                <a:lnTo>
                  <a:pt x="6335486" y="4389120"/>
                </a:lnTo>
                <a:lnTo>
                  <a:pt x="6217920" y="4454434"/>
                </a:lnTo>
                <a:lnTo>
                  <a:pt x="6204857" y="4545874"/>
                </a:lnTo>
                <a:lnTo>
                  <a:pt x="6309360" y="4598126"/>
                </a:lnTo>
                <a:lnTo>
                  <a:pt x="6570617" y="4663440"/>
                </a:lnTo>
                <a:lnTo>
                  <a:pt x="6531429" y="4833257"/>
                </a:lnTo>
                <a:lnTo>
                  <a:pt x="6309360" y="4833257"/>
                </a:lnTo>
                <a:lnTo>
                  <a:pt x="6126480" y="4911634"/>
                </a:lnTo>
                <a:lnTo>
                  <a:pt x="5995851" y="4872446"/>
                </a:lnTo>
                <a:lnTo>
                  <a:pt x="5734594" y="4898571"/>
                </a:lnTo>
                <a:lnTo>
                  <a:pt x="5773783" y="5055326"/>
                </a:lnTo>
                <a:lnTo>
                  <a:pt x="5538651" y="4990011"/>
                </a:lnTo>
                <a:lnTo>
                  <a:pt x="5590903" y="5146766"/>
                </a:lnTo>
                <a:lnTo>
                  <a:pt x="5656217" y="5225143"/>
                </a:lnTo>
                <a:lnTo>
                  <a:pt x="5826034" y="5368834"/>
                </a:lnTo>
                <a:lnTo>
                  <a:pt x="5812971" y="5590903"/>
                </a:lnTo>
                <a:lnTo>
                  <a:pt x="5669280" y="5512526"/>
                </a:lnTo>
                <a:lnTo>
                  <a:pt x="5603966" y="5617029"/>
                </a:lnTo>
                <a:lnTo>
                  <a:pt x="5603966" y="5682343"/>
                </a:lnTo>
                <a:lnTo>
                  <a:pt x="5499463" y="5682343"/>
                </a:lnTo>
                <a:lnTo>
                  <a:pt x="5408023" y="5590903"/>
                </a:lnTo>
                <a:lnTo>
                  <a:pt x="5355771" y="5460274"/>
                </a:lnTo>
                <a:lnTo>
                  <a:pt x="5590903" y="5460274"/>
                </a:lnTo>
                <a:lnTo>
                  <a:pt x="5551714" y="5316583"/>
                </a:lnTo>
                <a:lnTo>
                  <a:pt x="5368834" y="5381897"/>
                </a:lnTo>
                <a:lnTo>
                  <a:pt x="5290457" y="5199017"/>
                </a:lnTo>
                <a:lnTo>
                  <a:pt x="5146766" y="5055326"/>
                </a:lnTo>
                <a:lnTo>
                  <a:pt x="5159829" y="4898571"/>
                </a:lnTo>
                <a:lnTo>
                  <a:pt x="5029200" y="4728754"/>
                </a:lnTo>
                <a:lnTo>
                  <a:pt x="4950823" y="4572000"/>
                </a:lnTo>
                <a:lnTo>
                  <a:pt x="4794069" y="4480560"/>
                </a:lnTo>
                <a:lnTo>
                  <a:pt x="4611189" y="4258491"/>
                </a:lnTo>
                <a:lnTo>
                  <a:pt x="4558937" y="4010297"/>
                </a:lnTo>
                <a:lnTo>
                  <a:pt x="4415246" y="4075611"/>
                </a:lnTo>
                <a:lnTo>
                  <a:pt x="4389120" y="3971109"/>
                </a:lnTo>
                <a:lnTo>
                  <a:pt x="4271554" y="3997234"/>
                </a:lnTo>
                <a:lnTo>
                  <a:pt x="4232366" y="4010297"/>
                </a:lnTo>
                <a:lnTo>
                  <a:pt x="4219303" y="4140926"/>
                </a:lnTo>
                <a:lnTo>
                  <a:pt x="4297680" y="4232366"/>
                </a:lnTo>
                <a:lnTo>
                  <a:pt x="4323806" y="4349931"/>
                </a:lnTo>
                <a:lnTo>
                  <a:pt x="4362994" y="4572000"/>
                </a:lnTo>
                <a:lnTo>
                  <a:pt x="4506686" y="4676503"/>
                </a:lnTo>
                <a:lnTo>
                  <a:pt x="4598126" y="4754880"/>
                </a:lnTo>
                <a:lnTo>
                  <a:pt x="4754880" y="4794069"/>
                </a:lnTo>
                <a:lnTo>
                  <a:pt x="4898571" y="4924697"/>
                </a:lnTo>
                <a:lnTo>
                  <a:pt x="4963886" y="5107577"/>
                </a:lnTo>
                <a:lnTo>
                  <a:pt x="4924697" y="5107577"/>
                </a:lnTo>
                <a:lnTo>
                  <a:pt x="4807131" y="4976949"/>
                </a:lnTo>
                <a:lnTo>
                  <a:pt x="4767943" y="4976949"/>
                </a:lnTo>
                <a:lnTo>
                  <a:pt x="4676503" y="5081451"/>
                </a:lnTo>
                <a:lnTo>
                  <a:pt x="4846320" y="5120640"/>
                </a:lnTo>
                <a:lnTo>
                  <a:pt x="4781006" y="5329646"/>
                </a:lnTo>
                <a:lnTo>
                  <a:pt x="4663440" y="5342709"/>
                </a:lnTo>
                <a:lnTo>
                  <a:pt x="4598126" y="5394960"/>
                </a:lnTo>
                <a:lnTo>
                  <a:pt x="4558937" y="5434149"/>
                </a:lnTo>
                <a:lnTo>
                  <a:pt x="4467497" y="5447211"/>
                </a:lnTo>
                <a:lnTo>
                  <a:pt x="4467497" y="5564777"/>
                </a:lnTo>
                <a:lnTo>
                  <a:pt x="4467497" y="5682343"/>
                </a:lnTo>
                <a:lnTo>
                  <a:pt x="4219303" y="5499463"/>
                </a:lnTo>
                <a:lnTo>
                  <a:pt x="4088674" y="5486400"/>
                </a:lnTo>
                <a:lnTo>
                  <a:pt x="4062549" y="5381897"/>
                </a:lnTo>
                <a:lnTo>
                  <a:pt x="4297680" y="5381897"/>
                </a:lnTo>
                <a:lnTo>
                  <a:pt x="4480560" y="5394960"/>
                </a:lnTo>
                <a:lnTo>
                  <a:pt x="4506686" y="5368834"/>
                </a:lnTo>
                <a:lnTo>
                  <a:pt x="4637314" y="5342709"/>
                </a:lnTo>
                <a:lnTo>
                  <a:pt x="4611189" y="5238206"/>
                </a:lnTo>
                <a:lnTo>
                  <a:pt x="4572000" y="5081451"/>
                </a:lnTo>
                <a:lnTo>
                  <a:pt x="4310743" y="4885509"/>
                </a:lnTo>
                <a:lnTo>
                  <a:pt x="3971109" y="4480560"/>
                </a:lnTo>
                <a:lnTo>
                  <a:pt x="3827417" y="4362994"/>
                </a:lnTo>
                <a:lnTo>
                  <a:pt x="3840480" y="4206240"/>
                </a:lnTo>
                <a:lnTo>
                  <a:pt x="3709851" y="4167051"/>
                </a:lnTo>
                <a:lnTo>
                  <a:pt x="3500846" y="4206240"/>
                </a:lnTo>
                <a:lnTo>
                  <a:pt x="3357154" y="4271554"/>
                </a:lnTo>
                <a:lnTo>
                  <a:pt x="3331029" y="4297680"/>
                </a:lnTo>
                <a:lnTo>
                  <a:pt x="3174274" y="4284617"/>
                </a:lnTo>
                <a:lnTo>
                  <a:pt x="3043646" y="4219303"/>
                </a:lnTo>
                <a:lnTo>
                  <a:pt x="2965269" y="4219303"/>
                </a:lnTo>
                <a:lnTo>
                  <a:pt x="2899954" y="4310743"/>
                </a:lnTo>
                <a:lnTo>
                  <a:pt x="2886891" y="4441371"/>
                </a:lnTo>
                <a:lnTo>
                  <a:pt x="2795451" y="4519749"/>
                </a:lnTo>
                <a:lnTo>
                  <a:pt x="2677886" y="4572000"/>
                </a:lnTo>
                <a:lnTo>
                  <a:pt x="2455817" y="4454434"/>
                </a:lnTo>
                <a:lnTo>
                  <a:pt x="2286000" y="4702629"/>
                </a:lnTo>
                <a:lnTo>
                  <a:pt x="2259874" y="4794069"/>
                </a:lnTo>
                <a:lnTo>
                  <a:pt x="2272937" y="4885509"/>
                </a:lnTo>
                <a:lnTo>
                  <a:pt x="2233749" y="4963886"/>
                </a:lnTo>
                <a:lnTo>
                  <a:pt x="2063931" y="5068389"/>
                </a:lnTo>
                <a:lnTo>
                  <a:pt x="1998617" y="5042263"/>
                </a:lnTo>
                <a:lnTo>
                  <a:pt x="1894114" y="5251269"/>
                </a:lnTo>
                <a:lnTo>
                  <a:pt x="1632857" y="5146766"/>
                </a:lnTo>
                <a:lnTo>
                  <a:pt x="1436914" y="5146766"/>
                </a:lnTo>
                <a:lnTo>
                  <a:pt x="1371600" y="5107577"/>
                </a:lnTo>
                <a:lnTo>
                  <a:pt x="1293223" y="5120640"/>
                </a:lnTo>
                <a:lnTo>
                  <a:pt x="1293223" y="4990011"/>
                </a:lnTo>
                <a:lnTo>
                  <a:pt x="1227909" y="4846320"/>
                </a:lnTo>
                <a:lnTo>
                  <a:pt x="992777" y="4898571"/>
                </a:lnTo>
                <a:lnTo>
                  <a:pt x="1058091" y="4650377"/>
                </a:lnTo>
                <a:lnTo>
                  <a:pt x="992777" y="4585063"/>
                </a:lnTo>
                <a:lnTo>
                  <a:pt x="1267097" y="3853543"/>
                </a:lnTo>
                <a:lnTo>
                  <a:pt x="1306286" y="3657600"/>
                </a:lnTo>
                <a:lnTo>
                  <a:pt x="1724297" y="3827417"/>
                </a:lnTo>
                <a:lnTo>
                  <a:pt x="1959429" y="3879669"/>
                </a:lnTo>
                <a:lnTo>
                  <a:pt x="2116183" y="3984171"/>
                </a:lnTo>
                <a:lnTo>
                  <a:pt x="2364377" y="3971109"/>
                </a:lnTo>
                <a:lnTo>
                  <a:pt x="2468880" y="3631474"/>
                </a:lnTo>
                <a:lnTo>
                  <a:pt x="2390503" y="3331029"/>
                </a:lnTo>
                <a:lnTo>
                  <a:pt x="2299063" y="3213463"/>
                </a:lnTo>
                <a:lnTo>
                  <a:pt x="2103120" y="3030583"/>
                </a:lnTo>
                <a:lnTo>
                  <a:pt x="2286000" y="2886891"/>
                </a:lnTo>
                <a:lnTo>
                  <a:pt x="2481943" y="3043646"/>
                </a:lnTo>
                <a:lnTo>
                  <a:pt x="2612571" y="3017520"/>
                </a:lnTo>
                <a:lnTo>
                  <a:pt x="2495006" y="2860766"/>
                </a:lnTo>
                <a:lnTo>
                  <a:pt x="2651760" y="2860766"/>
                </a:lnTo>
                <a:lnTo>
                  <a:pt x="2717074" y="2926080"/>
                </a:lnTo>
                <a:lnTo>
                  <a:pt x="2913017" y="2926080"/>
                </a:lnTo>
                <a:lnTo>
                  <a:pt x="3069771" y="2821577"/>
                </a:lnTo>
                <a:lnTo>
                  <a:pt x="3135086" y="2677886"/>
                </a:lnTo>
                <a:lnTo>
                  <a:pt x="3239589" y="2638697"/>
                </a:lnTo>
                <a:lnTo>
                  <a:pt x="3409406" y="2599509"/>
                </a:lnTo>
                <a:lnTo>
                  <a:pt x="3579223" y="2403566"/>
                </a:lnTo>
                <a:lnTo>
                  <a:pt x="3696789" y="2351314"/>
                </a:lnTo>
                <a:lnTo>
                  <a:pt x="3905794" y="2338251"/>
                </a:lnTo>
                <a:lnTo>
                  <a:pt x="3918857" y="2194560"/>
                </a:lnTo>
                <a:lnTo>
                  <a:pt x="3997234" y="1972491"/>
                </a:lnTo>
                <a:lnTo>
                  <a:pt x="3944983" y="1881051"/>
                </a:lnTo>
                <a:lnTo>
                  <a:pt x="4010297" y="1724297"/>
                </a:lnTo>
                <a:lnTo>
                  <a:pt x="4245429" y="1672046"/>
                </a:lnTo>
                <a:lnTo>
                  <a:pt x="4206240" y="1828800"/>
                </a:lnTo>
                <a:lnTo>
                  <a:pt x="4127863" y="1959429"/>
                </a:lnTo>
                <a:lnTo>
                  <a:pt x="4062549" y="2090057"/>
                </a:lnTo>
                <a:lnTo>
                  <a:pt x="4127863" y="2312126"/>
                </a:lnTo>
                <a:lnTo>
                  <a:pt x="4206240" y="2325189"/>
                </a:lnTo>
                <a:lnTo>
                  <a:pt x="4349931" y="2272937"/>
                </a:lnTo>
                <a:lnTo>
                  <a:pt x="4480560" y="2312126"/>
                </a:lnTo>
                <a:lnTo>
                  <a:pt x="4480560" y="2312126"/>
                </a:lnTo>
                <a:lnTo>
                  <a:pt x="4611189" y="2364377"/>
                </a:lnTo>
                <a:lnTo>
                  <a:pt x="4715691" y="2377440"/>
                </a:lnTo>
                <a:lnTo>
                  <a:pt x="4950823" y="2233749"/>
                </a:lnTo>
                <a:lnTo>
                  <a:pt x="5094514" y="2325189"/>
                </a:lnTo>
                <a:lnTo>
                  <a:pt x="5199017" y="2325189"/>
                </a:lnTo>
                <a:lnTo>
                  <a:pt x="5290457" y="2155371"/>
                </a:lnTo>
                <a:lnTo>
                  <a:pt x="5303520" y="1920240"/>
                </a:lnTo>
                <a:lnTo>
                  <a:pt x="5368834" y="1763486"/>
                </a:lnTo>
                <a:lnTo>
                  <a:pt x="5434149" y="1763486"/>
                </a:lnTo>
                <a:lnTo>
                  <a:pt x="5656217" y="1815737"/>
                </a:lnTo>
                <a:lnTo>
                  <a:pt x="5603966" y="1632857"/>
                </a:lnTo>
                <a:lnTo>
                  <a:pt x="5590903" y="1528354"/>
                </a:lnTo>
                <a:lnTo>
                  <a:pt x="5499463" y="1489166"/>
                </a:lnTo>
                <a:lnTo>
                  <a:pt x="5630091" y="1358537"/>
                </a:lnTo>
                <a:lnTo>
                  <a:pt x="5904411" y="1371600"/>
                </a:lnTo>
                <a:lnTo>
                  <a:pt x="6100354" y="1240971"/>
                </a:lnTo>
                <a:lnTo>
                  <a:pt x="5917474" y="1123406"/>
                </a:lnTo>
                <a:lnTo>
                  <a:pt x="5564777" y="1214846"/>
                </a:lnTo>
                <a:lnTo>
                  <a:pt x="5447211" y="1214846"/>
                </a:lnTo>
                <a:lnTo>
                  <a:pt x="5342709" y="1110343"/>
                </a:lnTo>
                <a:lnTo>
                  <a:pt x="5277394" y="862149"/>
                </a:lnTo>
                <a:lnTo>
                  <a:pt x="5329646" y="640080"/>
                </a:lnTo>
                <a:lnTo>
                  <a:pt x="5499463" y="483326"/>
                </a:lnTo>
                <a:lnTo>
                  <a:pt x="5617029" y="365760"/>
                </a:lnTo>
                <a:lnTo>
                  <a:pt x="5617029" y="235131"/>
                </a:lnTo>
                <a:lnTo>
                  <a:pt x="5434149" y="195943"/>
                </a:lnTo>
                <a:lnTo>
                  <a:pt x="5329646" y="339634"/>
                </a:lnTo>
                <a:lnTo>
                  <a:pt x="5172891" y="613954"/>
                </a:lnTo>
                <a:lnTo>
                  <a:pt x="4990011" y="731520"/>
                </a:lnTo>
                <a:lnTo>
                  <a:pt x="4911634" y="914400"/>
                </a:lnTo>
                <a:lnTo>
                  <a:pt x="4911634" y="1149531"/>
                </a:lnTo>
                <a:lnTo>
                  <a:pt x="5094514" y="1227909"/>
                </a:lnTo>
                <a:lnTo>
                  <a:pt x="5094514" y="1515291"/>
                </a:lnTo>
                <a:lnTo>
                  <a:pt x="5042263" y="1410789"/>
                </a:lnTo>
                <a:lnTo>
                  <a:pt x="4924697" y="1489166"/>
                </a:lnTo>
                <a:lnTo>
                  <a:pt x="4885509" y="1606731"/>
                </a:lnTo>
                <a:lnTo>
                  <a:pt x="4872446" y="1789611"/>
                </a:lnTo>
                <a:lnTo>
                  <a:pt x="4820194" y="1959429"/>
                </a:lnTo>
                <a:lnTo>
                  <a:pt x="4663440" y="1998617"/>
                </a:lnTo>
                <a:lnTo>
                  <a:pt x="4558937" y="2024743"/>
                </a:lnTo>
                <a:lnTo>
                  <a:pt x="4558937" y="2207623"/>
                </a:lnTo>
                <a:lnTo>
                  <a:pt x="4598126" y="2194560"/>
                </a:lnTo>
                <a:lnTo>
                  <a:pt x="4441371" y="2155371"/>
                </a:lnTo>
                <a:lnTo>
                  <a:pt x="4402183" y="1907177"/>
                </a:lnTo>
                <a:lnTo>
                  <a:pt x="4428309" y="1959429"/>
                </a:lnTo>
                <a:lnTo>
                  <a:pt x="4349931" y="1515291"/>
                </a:lnTo>
                <a:lnTo>
                  <a:pt x="4284617" y="1175657"/>
                </a:lnTo>
                <a:lnTo>
                  <a:pt x="4153989" y="1371600"/>
                </a:lnTo>
                <a:lnTo>
                  <a:pt x="4023360" y="1476103"/>
                </a:lnTo>
                <a:lnTo>
                  <a:pt x="3866606" y="1554480"/>
                </a:lnTo>
                <a:lnTo>
                  <a:pt x="3788229" y="1436914"/>
                </a:lnTo>
                <a:lnTo>
                  <a:pt x="3814354" y="1227909"/>
                </a:lnTo>
                <a:lnTo>
                  <a:pt x="3866606" y="1175657"/>
                </a:lnTo>
                <a:lnTo>
                  <a:pt x="4010297" y="1045029"/>
                </a:lnTo>
                <a:lnTo>
                  <a:pt x="3866606" y="1084217"/>
                </a:lnTo>
                <a:lnTo>
                  <a:pt x="3801291" y="1005840"/>
                </a:lnTo>
                <a:lnTo>
                  <a:pt x="3984171" y="953589"/>
                </a:lnTo>
                <a:lnTo>
                  <a:pt x="3801291" y="888274"/>
                </a:lnTo>
                <a:lnTo>
                  <a:pt x="3892731" y="744583"/>
                </a:lnTo>
                <a:lnTo>
                  <a:pt x="3984171" y="653143"/>
                </a:lnTo>
                <a:lnTo>
                  <a:pt x="4167051" y="561703"/>
                </a:lnTo>
                <a:lnTo>
                  <a:pt x="4362994" y="548640"/>
                </a:lnTo>
                <a:lnTo>
                  <a:pt x="4402183" y="561703"/>
                </a:lnTo>
                <a:lnTo>
                  <a:pt x="4572000" y="483326"/>
                </a:lnTo>
                <a:lnTo>
                  <a:pt x="4271554" y="496389"/>
                </a:lnTo>
                <a:lnTo>
                  <a:pt x="4480560" y="326571"/>
                </a:lnTo>
                <a:lnTo>
                  <a:pt x="4650377" y="235131"/>
                </a:lnTo>
                <a:lnTo>
                  <a:pt x="4676503" y="0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Frihandsfigur 28"/>
          <p:cNvSpPr/>
          <p:nvPr/>
        </p:nvSpPr>
        <p:spPr>
          <a:xfrm>
            <a:off x="1737360" y="2024743"/>
            <a:ext cx="692331" cy="679268"/>
          </a:xfrm>
          <a:custGeom>
            <a:avLst/>
            <a:gdLst>
              <a:gd name="connsiteX0" fmla="*/ 522514 w 692331"/>
              <a:gd name="connsiteY0" fmla="*/ 0 h 679268"/>
              <a:gd name="connsiteX1" fmla="*/ 287383 w 692331"/>
              <a:gd name="connsiteY1" fmla="*/ 130628 h 679268"/>
              <a:gd name="connsiteX2" fmla="*/ 143691 w 692331"/>
              <a:gd name="connsiteY2" fmla="*/ 117566 h 679268"/>
              <a:gd name="connsiteX3" fmla="*/ 156754 w 692331"/>
              <a:gd name="connsiteY3" fmla="*/ 235131 h 679268"/>
              <a:gd name="connsiteX4" fmla="*/ 209006 w 692331"/>
              <a:gd name="connsiteY4" fmla="*/ 378823 h 679268"/>
              <a:gd name="connsiteX5" fmla="*/ 65314 w 692331"/>
              <a:gd name="connsiteY5" fmla="*/ 457200 h 679268"/>
              <a:gd name="connsiteX6" fmla="*/ 65314 w 692331"/>
              <a:gd name="connsiteY6" fmla="*/ 457200 h 679268"/>
              <a:gd name="connsiteX7" fmla="*/ 0 w 692331"/>
              <a:gd name="connsiteY7" fmla="*/ 613954 h 679268"/>
              <a:gd name="connsiteX8" fmla="*/ 39189 w 692331"/>
              <a:gd name="connsiteY8" fmla="*/ 679268 h 679268"/>
              <a:gd name="connsiteX9" fmla="*/ 313509 w 692331"/>
              <a:gd name="connsiteY9" fmla="*/ 627017 h 679268"/>
              <a:gd name="connsiteX10" fmla="*/ 418011 w 692331"/>
              <a:gd name="connsiteY10" fmla="*/ 627017 h 679268"/>
              <a:gd name="connsiteX11" fmla="*/ 587829 w 692331"/>
              <a:gd name="connsiteY11" fmla="*/ 391886 h 679268"/>
              <a:gd name="connsiteX12" fmla="*/ 522514 w 692331"/>
              <a:gd name="connsiteY12" fmla="*/ 261257 h 679268"/>
              <a:gd name="connsiteX13" fmla="*/ 692331 w 692331"/>
              <a:gd name="connsiteY13" fmla="*/ 222068 h 679268"/>
              <a:gd name="connsiteX14" fmla="*/ 653143 w 692331"/>
              <a:gd name="connsiteY14" fmla="*/ 117566 h 679268"/>
              <a:gd name="connsiteX15" fmla="*/ 522514 w 692331"/>
              <a:gd name="connsiteY15" fmla="*/ 0 h 67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2331" h="679268">
                <a:moveTo>
                  <a:pt x="522514" y="0"/>
                </a:moveTo>
                <a:lnTo>
                  <a:pt x="287383" y="130628"/>
                </a:lnTo>
                <a:lnTo>
                  <a:pt x="143691" y="117566"/>
                </a:lnTo>
                <a:lnTo>
                  <a:pt x="156754" y="235131"/>
                </a:lnTo>
                <a:lnTo>
                  <a:pt x="209006" y="378823"/>
                </a:lnTo>
                <a:lnTo>
                  <a:pt x="65314" y="457200"/>
                </a:lnTo>
                <a:lnTo>
                  <a:pt x="65314" y="457200"/>
                </a:lnTo>
                <a:lnTo>
                  <a:pt x="0" y="613954"/>
                </a:lnTo>
                <a:lnTo>
                  <a:pt x="39189" y="679268"/>
                </a:lnTo>
                <a:lnTo>
                  <a:pt x="313509" y="627017"/>
                </a:lnTo>
                <a:lnTo>
                  <a:pt x="418011" y="627017"/>
                </a:lnTo>
                <a:lnTo>
                  <a:pt x="587829" y="391886"/>
                </a:lnTo>
                <a:lnTo>
                  <a:pt x="522514" y="261257"/>
                </a:lnTo>
                <a:lnTo>
                  <a:pt x="692331" y="222068"/>
                </a:lnTo>
                <a:lnTo>
                  <a:pt x="653143" y="117566"/>
                </a:lnTo>
                <a:lnTo>
                  <a:pt x="522514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Frihandsfigur 29"/>
          <p:cNvSpPr/>
          <p:nvPr/>
        </p:nvSpPr>
        <p:spPr>
          <a:xfrm>
            <a:off x="2116183" y="1593669"/>
            <a:ext cx="966651" cy="1580605"/>
          </a:xfrm>
          <a:custGeom>
            <a:avLst/>
            <a:gdLst>
              <a:gd name="connsiteX0" fmla="*/ 783771 w 966651"/>
              <a:gd name="connsiteY0" fmla="*/ 65314 h 1580605"/>
              <a:gd name="connsiteX1" fmla="*/ 600891 w 966651"/>
              <a:gd name="connsiteY1" fmla="*/ 209005 h 1580605"/>
              <a:gd name="connsiteX2" fmla="*/ 744583 w 966651"/>
              <a:gd name="connsiteY2" fmla="*/ 222068 h 1580605"/>
              <a:gd name="connsiteX3" fmla="*/ 822960 w 966651"/>
              <a:gd name="connsiteY3" fmla="*/ 235131 h 1580605"/>
              <a:gd name="connsiteX4" fmla="*/ 849086 w 966651"/>
              <a:gd name="connsiteY4" fmla="*/ 313508 h 1580605"/>
              <a:gd name="connsiteX5" fmla="*/ 770708 w 966651"/>
              <a:gd name="connsiteY5" fmla="*/ 431074 h 1580605"/>
              <a:gd name="connsiteX6" fmla="*/ 744583 w 966651"/>
              <a:gd name="connsiteY6" fmla="*/ 496388 h 1580605"/>
              <a:gd name="connsiteX7" fmla="*/ 783771 w 966651"/>
              <a:gd name="connsiteY7" fmla="*/ 692331 h 1580605"/>
              <a:gd name="connsiteX8" fmla="*/ 783771 w 966651"/>
              <a:gd name="connsiteY8" fmla="*/ 770708 h 1580605"/>
              <a:gd name="connsiteX9" fmla="*/ 809897 w 966651"/>
              <a:gd name="connsiteY9" fmla="*/ 940525 h 1580605"/>
              <a:gd name="connsiteX10" fmla="*/ 809897 w 966651"/>
              <a:gd name="connsiteY10" fmla="*/ 940525 h 1580605"/>
              <a:gd name="connsiteX11" fmla="*/ 836023 w 966651"/>
              <a:gd name="connsiteY11" fmla="*/ 1201782 h 1580605"/>
              <a:gd name="connsiteX12" fmla="*/ 966651 w 966651"/>
              <a:gd name="connsiteY12" fmla="*/ 1240971 h 1580605"/>
              <a:gd name="connsiteX13" fmla="*/ 875211 w 966651"/>
              <a:gd name="connsiteY13" fmla="*/ 1449977 h 1580605"/>
              <a:gd name="connsiteX14" fmla="*/ 770708 w 966651"/>
              <a:gd name="connsiteY14" fmla="*/ 1567542 h 1580605"/>
              <a:gd name="connsiteX15" fmla="*/ 509451 w 966651"/>
              <a:gd name="connsiteY15" fmla="*/ 1580605 h 1580605"/>
              <a:gd name="connsiteX16" fmla="*/ 261257 w 966651"/>
              <a:gd name="connsiteY16" fmla="*/ 1489165 h 1580605"/>
              <a:gd name="connsiteX17" fmla="*/ 0 w 966651"/>
              <a:gd name="connsiteY17" fmla="*/ 1515291 h 1580605"/>
              <a:gd name="connsiteX18" fmla="*/ 195943 w 966651"/>
              <a:gd name="connsiteY18" fmla="*/ 1397725 h 1580605"/>
              <a:gd name="connsiteX19" fmla="*/ 274320 w 966651"/>
              <a:gd name="connsiteY19" fmla="*/ 1306285 h 1580605"/>
              <a:gd name="connsiteX20" fmla="*/ 457200 w 966651"/>
              <a:gd name="connsiteY20" fmla="*/ 1319348 h 1580605"/>
              <a:gd name="connsiteX21" fmla="*/ 248194 w 966651"/>
              <a:gd name="connsiteY21" fmla="*/ 1254034 h 1580605"/>
              <a:gd name="connsiteX22" fmla="*/ 209006 w 966651"/>
              <a:gd name="connsiteY22" fmla="*/ 1214845 h 1580605"/>
              <a:gd name="connsiteX23" fmla="*/ 391886 w 966651"/>
              <a:gd name="connsiteY23" fmla="*/ 1123405 h 1580605"/>
              <a:gd name="connsiteX24" fmla="*/ 326571 w 966651"/>
              <a:gd name="connsiteY24" fmla="*/ 1031965 h 1580605"/>
              <a:gd name="connsiteX25" fmla="*/ 352697 w 966651"/>
              <a:gd name="connsiteY25" fmla="*/ 992777 h 1580605"/>
              <a:gd name="connsiteX26" fmla="*/ 470263 w 966651"/>
              <a:gd name="connsiteY26" fmla="*/ 992777 h 1580605"/>
              <a:gd name="connsiteX27" fmla="*/ 496388 w 966651"/>
              <a:gd name="connsiteY27" fmla="*/ 901337 h 1580605"/>
              <a:gd name="connsiteX28" fmla="*/ 561703 w 966651"/>
              <a:gd name="connsiteY28" fmla="*/ 822960 h 1580605"/>
              <a:gd name="connsiteX29" fmla="*/ 574766 w 966651"/>
              <a:gd name="connsiteY29" fmla="*/ 666205 h 1580605"/>
              <a:gd name="connsiteX30" fmla="*/ 352697 w 966651"/>
              <a:gd name="connsiteY30" fmla="*/ 679268 h 1580605"/>
              <a:gd name="connsiteX31" fmla="*/ 470263 w 966651"/>
              <a:gd name="connsiteY31" fmla="*/ 548640 h 1580605"/>
              <a:gd name="connsiteX32" fmla="*/ 365760 w 966651"/>
              <a:gd name="connsiteY32" fmla="*/ 391885 h 1580605"/>
              <a:gd name="connsiteX33" fmla="*/ 352697 w 966651"/>
              <a:gd name="connsiteY33" fmla="*/ 235131 h 1580605"/>
              <a:gd name="connsiteX34" fmla="*/ 352697 w 966651"/>
              <a:gd name="connsiteY34" fmla="*/ 235131 h 1580605"/>
              <a:gd name="connsiteX35" fmla="*/ 470263 w 966651"/>
              <a:gd name="connsiteY35" fmla="*/ 130628 h 1580605"/>
              <a:gd name="connsiteX36" fmla="*/ 640080 w 966651"/>
              <a:gd name="connsiteY36" fmla="*/ 0 h 1580605"/>
              <a:gd name="connsiteX37" fmla="*/ 822960 w 966651"/>
              <a:gd name="connsiteY37" fmla="*/ 65314 h 1580605"/>
              <a:gd name="connsiteX38" fmla="*/ 731520 w 966651"/>
              <a:gd name="connsiteY38" fmla="*/ 117565 h 158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66651" h="1580605">
                <a:moveTo>
                  <a:pt x="783771" y="65314"/>
                </a:moveTo>
                <a:lnTo>
                  <a:pt x="600891" y="209005"/>
                </a:lnTo>
                <a:lnTo>
                  <a:pt x="744583" y="222068"/>
                </a:lnTo>
                <a:lnTo>
                  <a:pt x="822960" y="235131"/>
                </a:lnTo>
                <a:lnTo>
                  <a:pt x="849086" y="313508"/>
                </a:lnTo>
                <a:lnTo>
                  <a:pt x="770708" y="431074"/>
                </a:lnTo>
                <a:lnTo>
                  <a:pt x="744583" y="496388"/>
                </a:lnTo>
                <a:lnTo>
                  <a:pt x="783771" y="692331"/>
                </a:lnTo>
                <a:lnTo>
                  <a:pt x="783771" y="770708"/>
                </a:lnTo>
                <a:lnTo>
                  <a:pt x="809897" y="940525"/>
                </a:lnTo>
                <a:lnTo>
                  <a:pt x="809897" y="940525"/>
                </a:lnTo>
                <a:lnTo>
                  <a:pt x="836023" y="1201782"/>
                </a:lnTo>
                <a:lnTo>
                  <a:pt x="966651" y="1240971"/>
                </a:lnTo>
                <a:lnTo>
                  <a:pt x="875211" y="1449977"/>
                </a:lnTo>
                <a:lnTo>
                  <a:pt x="770708" y="1567542"/>
                </a:lnTo>
                <a:lnTo>
                  <a:pt x="509451" y="1580605"/>
                </a:lnTo>
                <a:lnTo>
                  <a:pt x="261257" y="1489165"/>
                </a:lnTo>
                <a:lnTo>
                  <a:pt x="0" y="1515291"/>
                </a:lnTo>
                <a:lnTo>
                  <a:pt x="195943" y="1397725"/>
                </a:lnTo>
                <a:lnTo>
                  <a:pt x="274320" y="1306285"/>
                </a:lnTo>
                <a:lnTo>
                  <a:pt x="457200" y="1319348"/>
                </a:lnTo>
                <a:lnTo>
                  <a:pt x="248194" y="1254034"/>
                </a:lnTo>
                <a:lnTo>
                  <a:pt x="209006" y="1214845"/>
                </a:lnTo>
                <a:lnTo>
                  <a:pt x="391886" y="1123405"/>
                </a:lnTo>
                <a:lnTo>
                  <a:pt x="326571" y="1031965"/>
                </a:lnTo>
                <a:lnTo>
                  <a:pt x="352697" y="992777"/>
                </a:lnTo>
                <a:lnTo>
                  <a:pt x="470263" y="992777"/>
                </a:lnTo>
                <a:lnTo>
                  <a:pt x="496388" y="901337"/>
                </a:lnTo>
                <a:lnTo>
                  <a:pt x="561703" y="822960"/>
                </a:lnTo>
                <a:lnTo>
                  <a:pt x="574766" y="666205"/>
                </a:lnTo>
                <a:lnTo>
                  <a:pt x="352697" y="679268"/>
                </a:lnTo>
                <a:lnTo>
                  <a:pt x="470263" y="548640"/>
                </a:lnTo>
                <a:lnTo>
                  <a:pt x="365760" y="391885"/>
                </a:lnTo>
                <a:lnTo>
                  <a:pt x="352697" y="235131"/>
                </a:lnTo>
                <a:lnTo>
                  <a:pt x="352697" y="235131"/>
                </a:lnTo>
                <a:lnTo>
                  <a:pt x="470263" y="130628"/>
                </a:lnTo>
                <a:lnTo>
                  <a:pt x="640080" y="0"/>
                </a:lnTo>
                <a:lnTo>
                  <a:pt x="822960" y="65314"/>
                </a:lnTo>
                <a:lnTo>
                  <a:pt x="731520" y="117565"/>
                </a:lnTo>
              </a:path>
            </a:pathLst>
          </a:custGeom>
          <a:solidFill>
            <a:schemeClr val="bg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Europe</a:t>
            </a:r>
            <a:endParaRPr lang="sv-SE" dirty="0"/>
          </a:p>
        </p:txBody>
      </p:sp>
      <p:sp>
        <p:nvSpPr>
          <p:cNvPr id="32" name="Frihandsfigur 31"/>
          <p:cNvSpPr/>
          <p:nvPr/>
        </p:nvSpPr>
        <p:spPr>
          <a:xfrm>
            <a:off x="1018903" y="2220686"/>
            <a:ext cx="7302137" cy="2690948"/>
          </a:xfrm>
          <a:custGeom>
            <a:avLst/>
            <a:gdLst>
              <a:gd name="connsiteX0" fmla="*/ 7302137 w 7302137"/>
              <a:gd name="connsiteY0" fmla="*/ 0 h 2690948"/>
              <a:gd name="connsiteX1" fmla="*/ 6074228 w 7302137"/>
              <a:gd name="connsiteY1" fmla="*/ 78377 h 2690948"/>
              <a:gd name="connsiteX2" fmla="*/ 5003074 w 7302137"/>
              <a:gd name="connsiteY2" fmla="*/ 666205 h 2690948"/>
              <a:gd name="connsiteX3" fmla="*/ 4284617 w 7302137"/>
              <a:gd name="connsiteY3" fmla="*/ 953588 h 2690948"/>
              <a:gd name="connsiteX4" fmla="*/ 3448594 w 7302137"/>
              <a:gd name="connsiteY4" fmla="*/ 901337 h 2690948"/>
              <a:gd name="connsiteX5" fmla="*/ 2299063 w 7302137"/>
              <a:gd name="connsiteY5" fmla="*/ 1097280 h 2690948"/>
              <a:gd name="connsiteX6" fmla="*/ 1946366 w 7302137"/>
              <a:gd name="connsiteY6" fmla="*/ 1410788 h 2690948"/>
              <a:gd name="connsiteX7" fmla="*/ 1384663 w 7302137"/>
              <a:gd name="connsiteY7" fmla="*/ 2233748 h 2690948"/>
              <a:gd name="connsiteX8" fmla="*/ 888274 w 7302137"/>
              <a:gd name="connsiteY8" fmla="*/ 2690948 h 2690948"/>
              <a:gd name="connsiteX9" fmla="*/ 0 w 7302137"/>
              <a:gd name="connsiteY9" fmla="*/ 2690948 h 2690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02137" h="2690948">
                <a:moveTo>
                  <a:pt x="7302137" y="0"/>
                </a:moveTo>
                <a:lnTo>
                  <a:pt x="6074228" y="78377"/>
                </a:lnTo>
                <a:lnTo>
                  <a:pt x="5003074" y="666205"/>
                </a:lnTo>
                <a:lnTo>
                  <a:pt x="4284617" y="953588"/>
                </a:lnTo>
                <a:lnTo>
                  <a:pt x="3448594" y="901337"/>
                </a:lnTo>
                <a:lnTo>
                  <a:pt x="2299063" y="1097280"/>
                </a:lnTo>
                <a:lnTo>
                  <a:pt x="1946366" y="1410788"/>
                </a:lnTo>
                <a:lnTo>
                  <a:pt x="1384663" y="2233748"/>
                </a:lnTo>
                <a:lnTo>
                  <a:pt x="888274" y="2690948"/>
                </a:lnTo>
                <a:lnTo>
                  <a:pt x="0" y="2690948"/>
                </a:lnTo>
              </a:path>
            </a:pathLst>
          </a:cu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/>
          <p:cNvSpPr/>
          <p:nvPr/>
        </p:nvSpPr>
        <p:spPr>
          <a:xfrm>
            <a:off x="5940152" y="2780928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/>
          <p:cNvSpPr/>
          <p:nvPr/>
        </p:nvSpPr>
        <p:spPr>
          <a:xfrm>
            <a:off x="5220072" y="3068960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Ellips 20"/>
          <p:cNvSpPr/>
          <p:nvPr/>
        </p:nvSpPr>
        <p:spPr>
          <a:xfrm>
            <a:off x="899592" y="4797152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ihandsfigur 32"/>
          <p:cNvSpPr/>
          <p:nvPr/>
        </p:nvSpPr>
        <p:spPr>
          <a:xfrm>
            <a:off x="5747657" y="1489166"/>
            <a:ext cx="1410789" cy="1907177"/>
          </a:xfrm>
          <a:custGeom>
            <a:avLst/>
            <a:gdLst>
              <a:gd name="connsiteX0" fmla="*/ 0 w 1410789"/>
              <a:gd name="connsiteY0" fmla="*/ 39188 h 1907177"/>
              <a:gd name="connsiteX1" fmla="*/ 0 w 1410789"/>
              <a:gd name="connsiteY1" fmla="*/ 39188 h 1907177"/>
              <a:gd name="connsiteX2" fmla="*/ 261257 w 1410789"/>
              <a:gd name="connsiteY2" fmla="*/ 0 h 1907177"/>
              <a:gd name="connsiteX3" fmla="*/ 457200 w 1410789"/>
              <a:gd name="connsiteY3" fmla="*/ 195943 h 1907177"/>
              <a:gd name="connsiteX4" fmla="*/ 1410789 w 1410789"/>
              <a:gd name="connsiteY4" fmla="*/ 836023 h 1907177"/>
              <a:gd name="connsiteX5" fmla="*/ 744583 w 1410789"/>
              <a:gd name="connsiteY5" fmla="*/ 1907177 h 1907177"/>
              <a:gd name="connsiteX6" fmla="*/ 744583 w 1410789"/>
              <a:gd name="connsiteY6" fmla="*/ 1907177 h 190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0789" h="1907177">
                <a:moveTo>
                  <a:pt x="0" y="39188"/>
                </a:moveTo>
                <a:lnTo>
                  <a:pt x="0" y="39188"/>
                </a:lnTo>
                <a:lnTo>
                  <a:pt x="261257" y="0"/>
                </a:lnTo>
                <a:lnTo>
                  <a:pt x="457200" y="195943"/>
                </a:lnTo>
                <a:lnTo>
                  <a:pt x="1410789" y="836023"/>
                </a:lnTo>
                <a:lnTo>
                  <a:pt x="744583" y="1907177"/>
                </a:lnTo>
                <a:lnTo>
                  <a:pt x="744583" y="1907177"/>
                </a:lnTo>
              </a:path>
            </a:pathLst>
          </a:cu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/>
          <p:cNvSpPr/>
          <p:nvPr/>
        </p:nvSpPr>
        <p:spPr>
          <a:xfrm>
            <a:off x="5580112" y="1484784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/>
          <p:cNvSpPr/>
          <p:nvPr/>
        </p:nvSpPr>
        <p:spPr>
          <a:xfrm>
            <a:off x="6084168" y="1556792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Ellips 4"/>
          <p:cNvSpPr/>
          <p:nvPr/>
        </p:nvSpPr>
        <p:spPr>
          <a:xfrm>
            <a:off x="7020272" y="2204864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/>
          <p:cNvSpPr/>
          <p:nvPr/>
        </p:nvSpPr>
        <p:spPr>
          <a:xfrm>
            <a:off x="6372200" y="3284984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Frihandsfigur 33"/>
          <p:cNvSpPr/>
          <p:nvPr/>
        </p:nvSpPr>
        <p:spPr>
          <a:xfrm>
            <a:off x="5760720" y="5016137"/>
            <a:ext cx="2743200" cy="404949"/>
          </a:xfrm>
          <a:custGeom>
            <a:avLst/>
            <a:gdLst>
              <a:gd name="connsiteX0" fmla="*/ 2743200 w 2743200"/>
              <a:gd name="connsiteY0" fmla="*/ 182880 h 404949"/>
              <a:gd name="connsiteX1" fmla="*/ 1358537 w 2743200"/>
              <a:gd name="connsiteY1" fmla="*/ 404949 h 404949"/>
              <a:gd name="connsiteX2" fmla="*/ 627017 w 2743200"/>
              <a:gd name="connsiteY2" fmla="*/ 169817 h 404949"/>
              <a:gd name="connsiteX3" fmla="*/ 0 w 2743200"/>
              <a:gd name="connsiteY3" fmla="*/ 0 h 40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404949">
                <a:moveTo>
                  <a:pt x="2743200" y="182880"/>
                </a:moveTo>
                <a:lnTo>
                  <a:pt x="1358537" y="404949"/>
                </a:lnTo>
                <a:lnTo>
                  <a:pt x="627017" y="169817"/>
                </a:lnTo>
                <a:lnTo>
                  <a:pt x="0" y="0"/>
                </a:lnTo>
              </a:path>
            </a:pathLst>
          </a:cu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Ellips 18"/>
          <p:cNvSpPr/>
          <p:nvPr/>
        </p:nvSpPr>
        <p:spPr>
          <a:xfrm>
            <a:off x="7020272" y="5301208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/>
          <p:cNvSpPr/>
          <p:nvPr/>
        </p:nvSpPr>
        <p:spPr>
          <a:xfrm>
            <a:off x="6444208" y="5085184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3749040" y="3122023"/>
            <a:ext cx="914400" cy="2769326"/>
          </a:xfrm>
          <a:custGeom>
            <a:avLst/>
            <a:gdLst>
              <a:gd name="connsiteX0" fmla="*/ 731520 w 914400"/>
              <a:gd name="connsiteY0" fmla="*/ 0 h 2769326"/>
              <a:gd name="connsiteX1" fmla="*/ 352697 w 914400"/>
              <a:gd name="connsiteY1" fmla="*/ 809897 h 2769326"/>
              <a:gd name="connsiteX2" fmla="*/ 0 w 914400"/>
              <a:gd name="connsiteY2" fmla="*/ 1280160 h 2769326"/>
              <a:gd name="connsiteX3" fmla="*/ 483326 w 914400"/>
              <a:gd name="connsiteY3" fmla="*/ 2090057 h 2769326"/>
              <a:gd name="connsiteX4" fmla="*/ 901337 w 914400"/>
              <a:gd name="connsiteY4" fmla="*/ 2416628 h 2769326"/>
              <a:gd name="connsiteX5" fmla="*/ 914400 w 914400"/>
              <a:gd name="connsiteY5" fmla="*/ 2677886 h 2769326"/>
              <a:gd name="connsiteX6" fmla="*/ 600891 w 914400"/>
              <a:gd name="connsiteY6" fmla="*/ 2769326 h 2769326"/>
              <a:gd name="connsiteX7" fmla="*/ 418011 w 914400"/>
              <a:gd name="connsiteY7" fmla="*/ 2743200 h 276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" h="2769326">
                <a:moveTo>
                  <a:pt x="731520" y="0"/>
                </a:moveTo>
                <a:lnTo>
                  <a:pt x="352697" y="809897"/>
                </a:lnTo>
                <a:lnTo>
                  <a:pt x="0" y="1280160"/>
                </a:lnTo>
                <a:lnTo>
                  <a:pt x="483326" y="2090057"/>
                </a:lnTo>
                <a:lnTo>
                  <a:pt x="901337" y="2416628"/>
                </a:lnTo>
                <a:lnTo>
                  <a:pt x="914400" y="2677886"/>
                </a:lnTo>
                <a:lnTo>
                  <a:pt x="600891" y="2769326"/>
                </a:lnTo>
                <a:lnTo>
                  <a:pt x="418011" y="2743200"/>
                </a:lnTo>
              </a:path>
            </a:pathLst>
          </a:cu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Ellips 15"/>
          <p:cNvSpPr/>
          <p:nvPr/>
        </p:nvSpPr>
        <p:spPr>
          <a:xfrm>
            <a:off x="4067944" y="5085184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Frihandsfigur 35"/>
          <p:cNvSpPr/>
          <p:nvPr/>
        </p:nvSpPr>
        <p:spPr>
          <a:xfrm>
            <a:off x="5146766" y="4114800"/>
            <a:ext cx="940525" cy="509451"/>
          </a:xfrm>
          <a:custGeom>
            <a:avLst/>
            <a:gdLst>
              <a:gd name="connsiteX0" fmla="*/ 0 w 940525"/>
              <a:gd name="connsiteY0" fmla="*/ 0 h 509451"/>
              <a:gd name="connsiteX1" fmla="*/ 940525 w 940525"/>
              <a:gd name="connsiteY1" fmla="*/ 509451 h 50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40525" h="509451">
                <a:moveTo>
                  <a:pt x="0" y="0"/>
                </a:moveTo>
                <a:lnTo>
                  <a:pt x="940525" y="509451"/>
                </a:lnTo>
              </a:path>
            </a:pathLst>
          </a:cu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Ellips 23"/>
          <p:cNvSpPr/>
          <p:nvPr/>
        </p:nvSpPr>
        <p:spPr>
          <a:xfrm>
            <a:off x="5004048" y="4005064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Ellips 24"/>
          <p:cNvSpPr/>
          <p:nvPr/>
        </p:nvSpPr>
        <p:spPr>
          <a:xfrm>
            <a:off x="5940152" y="4509120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Frihandsfigur 36"/>
          <p:cNvSpPr/>
          <p:nvPr/>
        </p:nvSpPr>
        <p:spPr>
          <a:xfrm>
            <a:off x="2377440" y="3592286"/>
            <a:ext cx="1384663" cy="888274"/>
          </a:xfrm>
          <a:custGeom>
            <a:avLst/>
            <a:gdLst>
              <a:gd name="connsiteX0" fmla="*/ 1384663 w 1384663"/>
              <a:gd name="connsiteY0" fmla="*/ 809897 h 888274"/>
              <a:gd name="connsiteX1" fmla="*/ 1058091 w 1384663"/>
              <a:gd name="connsiteY1" fmla="*/ 888274 h 888274"/>
              <a:gd name="connsiteX2" fmla="*/ 666206 w 1384663"/>
              <a:gd name="connsiteY2" fmla="*/ 627017 h 888274"/>
              <a:gd name="connsiteX3" fmla="*/ 587829 w 1384663"/>
              <a:gd name="connsiteY3" fmla="*/ 0 h 888274"/>
              <a:gd name="connsiteX4" fmla="*/ 0 w 1384663"/>
              <a:gd name="connsiteY4" fmla="*/ 13063 h 88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4663" h="888274">
                <a:moveTo>
                  <a:pt x="1384663" y="809897"/>
                </a:moveTo>
                <a:lnTo>
                  <a:pt x="1058091" y="888274"/>
                </a:lnTo>
                <a:lnTo>
                  <a:pt x="666206" y="627017"/>
                </a:lnTo>
                <a:lnTo>
                  <a:pt x="587829" y="0"/>
                </a:lnTo>
                <a:lnTo>
                  <a:pt x="0" y="13063"/>
                </a:lnTo>
              </a:path>
            </a:pathLst>
          </a:cu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Frihandsfigur 37"/>
          <p:cNvSpPr/>
          <p:nvPr/>
        </p:nvSpPr>
        <p:spPr>
          <a:xfrm>
            <a:off x="5421086" y="5029200"/>
            <a:ext cx="352697" cy="953589"/>
          </a:xfrm>
          <a:custGeom>
            <a:avLst/>
            <a:gdLst>
              <a:gd name="connsiteX0" fmla="*/ 0 w 352697"/>
              <a:gd name="connsiteY0" fmla="*/ 953589 h 953589"/>
              <a:gd name="connsiteX1" fmla="*/ 352697 w 352697"/>
              <a:gd name="connsiteY1" fmla="*/ 875211 h 953589"/>
              <a:gd name="connsiteX2" fmla="*/ 13063 w 352697"/>
              <a:gd name="connsiteY2" fmla="*/ 391886 h 953589"/>
              <a:gd name="connsiteX3" fmla="*/ 235131 w 352697"/>
              <a:gd name="connsiteY3" fmla="*/ 378823 h 953589"/>
              <a:gd name="connsiteX4" fmla="*/ 313508 w 352697"/>
              <a:gd name="connsiteY4" fmla="*/ 0 h 953589"/>
              <a:gd name="connsiteX5" fmla="*/ 313508 w 352697"/>
              <a:gd name="connsiteY5" fmla="*/ 0 h 95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697" h="953589">
                <a:moveTo>
                  <a:pt x="0" y="953589"/>
                </a:moveTo>
                <a:lnTo>
                  <a:pt x="352697" y="875211"/>
                </a:lnTo>
                <a:lnTo>
                  <a:pt x="13063" y="391886"/>
                </a:lnTo>
                <a:lnTo>
                  <a:pt x="235131" y="378823"/>
                </a:lnTo>
                <a:lnTo>
                  <a:pt x="313508" y="0"/>
                </a:lnTo>
                <a:lnTo>
                  <a:pt x="313508" y="0"/>
                </a:lnTo>
              </a:path>
            </a:pathLst>
          </a:cu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Ellips 16"/>
          <p:cNvSpPr/>
          <p:nvPr/>
        </p:nvSpPr>
        <p:spPr>
          <a:xfrm>
            <a:off x="5652120" y="5805264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Ellips 13"/>
          <p:cNvSpPr/>
          <p:nvPr/>
        </p:nvSpPr>
        <p:spPr>
          <a:xfrm>
            <a:off x="2843808" y="3501008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Frihandsfigur 38"/>
          <p:cNvSpPr/>
          <p:nvPr/>
        </p:nvSpPr>
        <p:spPr>
          <a:xfrm>
            <a:off x="2651760" y="2416629"/>
            <a:ext cx="796834" cy="1071154"/>
          </a:xfrm>
          <a:custGeom>
            <a:avLst/>
            <a:gdLst>
              <a:gd name="connsiteX0" fmla="*/ 796834 w 796834"/>
              <a:gd name="connsiteY0" fmla="*/ 548640 h 1071154"/>
              <a:gd name="connsiteX1" fmla="*/ 666206 w 796834"/>
              <a:gd name="connsiteY1" fmla="*/ 914400 h 1071154"/>
              <a:gd name="connsiteX2" fmla="*/ 483326 w 796834"/>
              <a:gd name="connsiteY2" fmla="*/ 1071154 h 1071154"/>
              <a:gd name="connsiteX3" fmla="*/ 235131 w 796834"/>
              <a:gd name="connsiteY3" fmla="*/ 587828 h 1071154"/>
              <a:gd name="connsiteX4" fmla="*/ 0 w 796834"/>
              <a:gd name="connsiteY4" fmla="*/ 378822 h 1071154"/>
              <a:gd name="connsiteX5" fmla="*/ 26126 w 796834"/>
              <a:gd name="connsiteY5" fmla="*/ 0 h 107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834" h="1071154">
                <a:moveTo>
                  <a:pt x="796834" y="548640"/>
                </a:moveTo>
                <a:lnTo>
                  <a:pt x="666206" y="914400"/>
                </a:lnTo>
                <a:lnTo>
                  <a:pt x="483326" y="1071154"/>
                </a:lnTo>
                <a:lnTo>
                  <a:pt x="235131" y="587828"/>
                </a:lnTo>
                <a:lnTo>
                  <a:pt x="0" y="378822"/>
                </a:lnTo>
                <a:lnTo>
                  <a:pt x="26126" y="0"/>
                </a:lnTo>
              </a:path>
            </a:pathLst>
          </a:cu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Ellips 30"/>
          <p:cNvSpPr/>
          <p:nvPr/>
        </p:nvSpPr>
        <p:spPr>
          <a:xfrm>
            <a:off x="2771800" y="2924944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Ellips 21"/>
          <p:cNvSpPr/>
          <p:nvPr/>
        </p:nvSpPr>
        <p:spPr>
          <a:xfrm>
            <a:off x="3347864" y="2852936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Frihandsfigur 39"/>
          <p:cNvSpPr/>
          <p:nvPr/>
        </p:nvSpPr>
        <p:spPr>
          <a:xfrm>
            <a:off x="1515291" y="3317966"/>
            <a:ext cx="2220686" cy="2246811"/>
          </a:xfrm>
          <a:custGeom>
            <a:avLst/>
            <a:gdLst>
              <a:gd name="connsiteX0" fmla="*/ 0 w 2220686"/>
              <a:gd name="connsiteY0" fmla="*/ 2246811 h 2246811"/>
              <a:gd name="connsiteX1" fmla="*/ 391886 w 2220686"/>
              <a:gd name="connsiteY1" fmla="*/ 1593668 h 2246811"/>
              <a:gd name="connsiteX2" fmla="*/ 1175658 w 2220686"/>
              <a:gd name="connsiteY2" fmla="*/ 1319348 h 2246811"/>
              <a:gd name="connsiteX3" fmla="*/ 1358538 w 2220686"/>
              <a:gd name="connsiteY3" fmla="*/ 1384663 h 2246811"/>
              <a:gd name="connsiteX4" fmla="*/ 1672046 w 2220686"/>
              <a:gd name="connsiteY4" fmla="*/ 1188720 h 2246811"/>
              <a:gd name="connsiteX5" fmla="*/ 2220686 w 2220686"/>
              <a:gd name="connsiteY5" fmla="*/ 1110343 h 2246811"/>
              <a:gd name="connsiteX6" fmla="*/ 1815738 w 2220686"/>
              <a:gd name="connsiteY6" fmla="*/ 0 h 224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0686" h="2246811">
                <a:moveTo>
                  <a:pt x="0" y="2246811"/>
                </a:moveTo>
                <a:lnTo>
                  <a:pt x="391886" y="1593668"/>
                </a:lnTo>
                <a:lnTo>
                  <a:pt x="1175658" y="1319348"/>
                </a:lnTo>
                <a:lnTo>
                  <a:pt x="1358538" y="1384663"/>
                </a:lnTo>
                <a:lnTo>
                  <a:pt x="1672046" y="1188720"/>
                </a:lnTo>
                <a:lnTo>
                  <a:pt x="2220686" y="1110343"/>
                </a:lnTo>
                <a:lnTo>
                  <a:pt x="1815738" y="0"/>
                </a:lnTo>
              </a:path>
            </a:pathLst>
          </a:cu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/>
          <p:cNvSpPr/>
          <p:nvPr/>
        </p:nvSpPr>
        <p:spPr>
          <a:xfrm>
            <a:off x="1763688" y="4797152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Ellips 14"/>
          <p:cNvSpPr/>
          <p:nvPr/>
        </p:nvSpPr>
        <p:spPr>
          <a:xfrm>
            <a:off x="3635896" y="4293096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Ellips 22"/>
          <p:cNvSpPr/>
          <p:nvPr/>
        </p:nvSpPr>
        <p:spPr>
          <a:xfrm>
            <a:off x="3203848" y="3212976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textruta 40"/>
          <p:cNvSpPr txBox="1"/>
          <p:nvPr/>
        </p:nvSpPr>
        <p:spPr>
          <a:xfrm>
            <a:off x="7236296" y="22768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Moskva</a:t>
            </a:r>
            <a:endParaRPr lang="sv-SE" dirty="0"/>
          </a:p>
        </p:txBody>
      </p:sp>
      <p:sp>
        <p:nvSpPr>
          <p:cNvPr id="42" name="textruta 41"/>
          <p:cNvSpPr txBox="1"/>
          <p:nvPr/>
        </p:nvSpPr>
        <p:spPr>
          <a:xfrm>
            <a:off x="6588224" y="32129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Kijev</a:t>
            </a:r>
            <a:endParaRPr lang="sv-SE" dirty="0"/>
          </a:p>
        </p:txBody>
      </p:sp>
      <p:sp>
        <p:nvSpPr>
          <p:cNvPr id="43" name="textruta 42"/>
          <p:cNvSpPr txBox="1"/>
          <p:nvPr/>
        </p:nvSpPr>
        <p:spPr>
          <a:xfrm>
            <a:off x="5364088" y="24208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Minsk</a:t>
            </a:r>
            <a:endParaRPr lang="sv-SE" dirty="0"/>
          </a:p>
        </p:txBody>
      </p:sp>
      <p:sp>
        <p:nvSpPr>
          <p:cNvPr id="44" name="textruta 43"/>
          <p:cNvSpPr txBox="1"/>
          <p:nvPr/>
        </p:nvSpPr>
        <p:spPr>
          <a:xfrm>
            <a:off x="4860032" y="32129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Warszawa</a:t>
            </a:r>
            <a:endParaRPr lang="sv-SE" dirty="0"/>
          </a:p>
        </p:txBody>
      </p:sp>
      <p:sp>
        <p:nvSpPr>
          <p:cNvPr id="45" name="textruta 44"/>
          <p:cNvSpPr txBox="1"/>
          <p:nvPr/>
        </p:nvSpPr>
        <p:spPr>
          <a:xfrm>
            <a:off x="6228184" y="141277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St Petersburg</a:t>
            </a:r>
            <a:endParaRPr lang="sv-SE" dirty="0"/>
          </a:p>
        </p:txBody>
      </p:sp>
      <p:sp>
        <p:nvSpPr>
          <p:cNvPr id="46" name="textruta 45"/>
          <p:cNvSpPr txBox="1"/>
          <p:nvPr/>
        </p:nvSpPr>
        <p:spPr>
          <a:xfrm>
            <a:off x="5436096" y="11967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Helsingfors</a:t>
            </a:r>
            <a:endParaRPr lang="sv-SE" dirty="0"/>
          </a:p>
        </p:txBody>
      </p:sp>
      <p:sp>
        <p:nvSpPr>
          <p:cNvPr id="47" name="textruta 46"/>
          <p:cNvSpPr txBox="1"/>
          <p:nvPr/>
        </p:nvSpPr>
        <p:spPr>
          <a:xfrm>
            <a:off x="4139952" y="32129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Berlin</a:t>
            </a:r>
            <a:endParaRPr lang="sv-SE" dirty="0"/>
          </a:p>
        </p:txBody>
      </p:sp>
      <p:sp>
        <p:nvSpPr>
          <p:cNvPr id="48" name="textruta 47"/>
          <p:cNvSpPr txBox="1"/>
          <p:nvPr/>
        </p:nvSpPr>
        <p:spPr>
          <a:xfrm>
            <a:off x="4139952" y="37170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München</a:t>
            </a:r>
            <a:endParaRPr lang="sv-SE" dirty="0"/>
          </a:p>
        </p:txBody>
      </p:sp>
      <p:sp>
        <p:nvSpPr>
          <p:cNvPr id="49" name="textruta 48"/>
          <p:cNvSpPr txBox="1"/>
          <p:nvPr/>
        </p:nvSpPr>
        <p:spPr>
          <a:xfrm>
            <a:off x="5148064" y="39330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Budapest</a:t>
            </a:r>
            <a:endParaRPr lang="sv-SE" dirty="0"/>
          </a:p>
        </p:txBody>
      </p:sp>
      <p:sp>
        <p:nvSpPr>
          <p:cNvPr id="50" name="textruta 49"/>
          <p:cNvSpPr txBox="1"/>
          <p:nvPr/>
        </p:nvSpPr>
        <p:spPr>
          <a:xfrm>
            <a:off x="4932040" y="443711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Bukarest</a:t>
            </a:r>
            <a:endParaRPr lang="sv-SE" dirty="0"/>
          </a:p>
        </p:txBody>
      </p:sp>
      <p:sp>
        <p:nvSpPr>
          <p:cNvPr id="51" name="textruta 50"/>
          <p:cNvSpPr txBox="1"/>
          <p:nvPr/>
        </p:nvSpPr>
        <p:spPr>
          <a:xfrm>
            <a:off x="3851920" y="41490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Milano</a:t>
            </a:r>
            <a:endParaRPr lang="sv-SE" dirty="0"/>
          </a:p>
        </p:txBody>
      </p:sp>
      <p:sp>
        <p:nvSpPr>
          <p:cNvPr id="52" name="textruta 51"/>
          <p:cNvSpPr txBox="1"/>
          <p:nvPr/>
        </p:nvSpPr>
        <p:spPr>
          <a:xfrm>
            <a:off x="3419872" y="50131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Rom</a:t>
            </a:r>
            <a:endParaRPr lang="sv-SE" dirty="0"/>
          </a:p>
        </p:txBody>
      </p:sp>
      <p:sp>
        <p:nvSpPr>
          <p:cNvPr id="53" name="textruta 52"/>
          <p:cNvSpPr txBox="1"/>
          <p:nvPr/>
        </p:nvSpPr>
        <p:spPr>
          <a:xfrm>
            <a:off x="5868144" y="573325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Aten</a:t>
            </a:r>
            <a:endParaRPr lang="sv-SE" dirty="0"/>
          </a:p>
        </p:txBody>
      </p:sp>
      <p:sp>
        <p:nvSpPr>
          <p:cNvPr id="54" name="textruta 53"/>
          <p:cNvSpPr txBox="1"/>
          <p:nvPr/>
        </p:nvSpPr>
        <p:spPr>
          <a:xfrm>
            <a:off x="6732240" y="544522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Ankara</a:t>
            </a:r>
            <a:endParaRPr lang="sv-SE" dirty="0"/>
          </a:p>
        </p:txBody>
      </p:sp>
      <p:sp>
        <p:nvSpPr>
          <p:cNvPr id="55" name="textruta 54"/>
          <p:cNvSpPr txBox="1"/>
          <p:nvPr/>
        </p:nvSpPr>
        <p:spPr>
          <a:xfrm>
            <a:off x="6588224" y="49411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Istanbul</a:t>
            </a:r>
            <a:endParaRPr lang="sv-SE" dirty="0"/>
          </a:p>
        </p:txBody>
      </p:sp>
      <p:sp>
        <p:nvSpPr>
          <p:cNvPr id="56" name="textruta 55"/>
          <p:cNvSpPr txBox="1"/>
          <p:nvPr/>
        </p:nvSpPr>
        <p:spPr>
          <a:xfrm>
            <a:off x="2555776" y="371703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Paris</a:t>
            </a:r>
            <a:endParaRPr lang="sv-SE" dirty="0"/>
          </a:p>
        </p:txBody>
      </p:sp>
      <p:sp>
        <p:nvSpPr>
          <p:cNvPr id="57" name="textruta 56"/>
          <p:cNvSpPr txBox="1"/>
          <p:nvPr/>
        </p:nvSpPr>
        <p:spPr>
          <a:xfrm>
            <a:off x="1907704" y="28529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London</a:t>
            </a:r>
            <a:endParaRPr lang="sv-SE" dirty="0"/>
          </a:p>
        </p:txBody>
      </p:sp>
      <p:sp>
        <p:nvSpPr>
          <p:cNvPr id="60" name="textruta 59"/>
          <p:cNvSpPr txBox="1"/>
          <p:nvPr/>
        </p:nvSpPr>
        <p:spPr>
          <a:xfrm>
            <a:off x="1907704" y="479715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Madrid</a:t>
            </a:r>
            <a:endParaRPr lang="sv-SE" dirty="0"/>
          </a:p>
        </p:txBody>
      </p:sp>
      <p:sp>
        <p:nvSpPr>
          <p:cNvPr id="61" name="textruta 60"/>
          <p:cNvSpPr txBox="1"/>
          <p:nvPr/>
        </p:nvSpPr>
        <p:spPr>
          <a:xfrm>
            <a:off x="467544" y="443711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Lissabon</a:t>
            </a:r>
            <a:endParaRPr lang="sv-SE" dirty="0"/>
          </a:p>
        </p:txBody>
      </p:sp>
      <p:sp>
        <p:nvSpPr>
          <p:cNvPr id="62" name="textruta 61"/>
          <p:cNvSpPr txBox="1"/>
          <p:nvPr/>
        </p:nvSpPr>
        <p:spPr>
          <a:xfrm>
            <a:off x="4067944" y="270892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Hamburg</a:t>
            </a:r>
            <a:endParaRPr lang="sv-SE" dirty="0"/>
          </a:p>
        </p:txBody>
      </p:sp>
      <p:sp>
        <p:nvSpPr>
          <p:cNvPr id="63" name="Frihandsfigur 62"/>
          <p:cNvSpPr/>
          <p:nvPr/>
        </p:nvSpPr>
        <p:spPr>
          <a:xfrm>
            <a:off x="3513909" y="2860766"/>
            <a:ext cx="600891" cy="1045028"/>
          </a:xfrm>
          <a:custGeom>
            <a:avLst/>
            <a:gdLst>
              <a:gd name="connsiteX0" fmla="*/ 600891 w 600891"/>
              <a:gd name="connsiteY0" fmla="*/ 1045028 h 1045028"/>
              <a:gd name="connsiteX1" fmla="*/ 444137 w 600891"/>
              <a:gd name="connsiteY1" fmla="*/ 0 h 1045028"/>
              <a:gd name="connsiteX2" fmla="*/ 0 w 600891"/>
              <a:gd name="connsiteY2" fmla="*/ 940525 h 1045028"/>
              <a:gd name="connsiteX3" fmla="*/ 0 w 600891"/>
              <a:gd name="connsiteY3" fmla="*/ 940525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891" h="1045028">
                <a:moveTo>
                  <a:pt x="600891" y="1045028"/>
                </a:moveTo>
                <a:lnTo>
                  <a:pt x="444137" y="0"/>
                </a:lnTo>
                <a:lnTo>
                  <a:pt x="0" y="940525"/>
                </a:lnTo>
                <a:lnTo>
                  <a:pt x="0" y="940525"/>
                </a:lnTo>
              </a:path>
            </a:pathLst>
          </a:cu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9" name="textruta 58"/>
          <p:cNvSpPr txBox="1"/>
          <p:nvPr/>
        </p:nvSpPr>
        <p:spPr>
          <a:xfrm>
            <a:off x="3347864" y="321297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Bryssel</a:t>
            </a:r>
            <a:endParaRPr lang="sv-SE" dirty="0"/>
          </a:p>
        </p:txBody>
      </p:sp>
      <p:cxnSp>
        <p:nvCxnSpPr>
          <p:cNvPr id="65" name="Rak 64"/>
          <p:cNvCxnSpPr>
            <a:stCxn id="63" idx="2"/>
            <a:endCxn id="26" idx="2"/>
          </p:cNvCxnSpPr>
          <p:nvPr/>
        </p:nvCxnSpPr>
        <p:spPr>
          <a:xfrm>
            <a:off x="3513909" y="3801291"/>
            <a:ext cx="482027" cy="95761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 25"/>
          <p:cNvSpPr/>
          <p:nvPr/>
        </p:nvSpPr>
        <p:spPr>
          <a:xfrm>
            <a:off x="3995936" y="3789040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8" name="Rak 67"/>
          <p:cNvCxnSpPr>
            <a:stCxn id="27" idx="1"/>
            <a:endCxn id="7" idx="2"/>
          </p:cNvCxnSpPr>
          <p:nvPr/>
        </p:nvCxnSpPr>
        <p:spPr>
          <a:xfrm>
            <a:off x="3883556" y="2812564"/>
            <a:ext cx="472420" cy="29240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 6"/>
          <p:cNvSpPr/>
          <p:nvPr/>
        </p:nvSpPr>
        <p:spPr>
          <a:xfrm>
            <a:off x="4355976" y="2996952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Ellips 26"/>
          <p:cNvSpPr/>
          <p:nvPr/>
        </p:nvSpPr>
        <p:spPr>
          <a:xfrm>
            <a:off x="3851920" y="2780928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0" name="Ellips 69"/>
          <p:cNvSpPr/>
          <p:nvPr/>
        </p:nvSpPr>
        <p:spPr>
          <a:xfrm>
            <a:off x="5652120" y="4941168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1" name="textruta 70"/>
          <p:cNvSpPr txBox="1"/>
          <p:nvPr/>
        </p:nvSpPr>
        <p:spPr>
          <a:xfrm>
            <a:off x="5004048" y="486916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Sofia</a:t>
            </a:r>
            <a:endParaRPr lang="sv-SE" dirty="0"/>
          </a:p>
        </p:txBody>
      </p:sp>
      <p:cxnSp>
        <p:nvCxnSpPr>
          <p:cNvPr id="72" name="Rak 71"/>
          <p:cNvCxnSpPr/>
          <p:nvPr/>
        </p:nvCxnSpPr>
        <p:spPr>
          <a:xfrm flipV="1">
            <a:off x="4572000" y="3573016"/>
            <a:ext cx="648072" cy="144016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ruta 65"/>
          <p:cNvSpPr txBox="1"/>
          <p:nvPr/>
        </p:nvSpPr>
        <p:spPr>
          <a:xfrm>
            <a:off x="2411760" y="24928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Amsterdam</a:t>
            </a:r>
            <a:endParaRPr lang="sv-S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 5"/>
          <p:cNvSpPr/>
          <p:nvPr/>
        </p:nvSpPr>
        <p:spPr>
          <a:xfrm>
            <a:off x="2771800" y="2924944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Frihandsfigur 27"/>
          <p:cNvSpPr/>
          <p:nvPr/>
        </p:nvSpPr>
        <p:spPr>
          <a:xfrm>
            <a:off x="0" y="457200"/>
            <a:ext cx="8229600" cy="6244046"/>
          </a:xfrm>
          <a:custGeom>
            <a:avLst/>
            <a:gdLst>
              <a:gd name="connsiteX0" fmla="*/ 4676503 w 8229600"/>
              <a:gd name="connsiteY0" fmla="*/ 0 h 6244046"/>
              <a:gd name="connsiteX1" fmla="*/ 26126 w 8229600"/>
              <a:gd name="connsiteY1" fmla="*/ 26126 h 6244046"/>
              <a:gd name="connsiteX2" fmla="*/ 0 w 8229600"/>
              <a:gd name="connsiteY2" fmla="*/ 6244046 h 6244046"/>
              <a:gd name="connsiteX3" fmla="*/ 248194 w 8229600"/>
              <a:gd name="connsiteY3" fmla="*/ 6244046 h 6244046"/>
              <a:gd name="connsiteX4" fmla="*/ 313509 w 8229600"/>
              <a:gd name="connsiteY4" fmla="*/ 6139543 h 6244046"/>
              <a:gd name="connsiteX5" fmla="*/ 365760 w 8229600"/>
              <a:gd name="connsiteY5" fmla="*/ 6100354 h 6244046"/>
              <a:gd name="connsiteX6" fmla="*/ 365760 w 8229600"/>
              <a:gd name="connsiteY6" fmla="*/ 6048103 h 6244046"/>
              <a:gd name="connsiteX7" fmla="*/ 431074 w 8229600"/>
              <a:gd name="connsiteY7" fmla="*/ 5904411 h 6244046"/>
              <a:gd name="connsiteX8" fmla="*/ 509451 w 8229600"/>
              <a:gd name="connsiteY8" fmla="*/ 5812971 h 6244046"/>
              <a:gd name="connsiteX9" fmla="*/ 613954 w 8229600"/>
              <a:gd name="connsiteY9" fmla="*/ 5721531 h 6244046"/>
              <a:gd name="connsiteX10" fmla="*/ 783771 w 8229600"/>
              <a:gd name="connsiteY10" fmla="*/ 5564777 h 6244046"/>
              <a:gd name="connsiteX11" fmla="*/ 992777 w 8229600"/>
              <a:gd name="connsiteY11" fmla="*/ 5564777 h 6244046"/>
              <a:gd name="connsiteX12" fmla="*/ 927463 w 8229600"/>
              <a:gd name="connsiteY12" fmla="*/ 5551714 h 6244046"/>
              <a:gd name="connsiteX13" fmla="*/ 1149531 w 8229600"/>
              <a:gd name="connsiteY13" fmla="*/ 5447211 h 6244046"/>
              <a:gd name="connsiteX14" fmla="*/ 1162594 w 8229600"/>
              <a:gd name="connsiteY14" fmla="*/ 5355771 h 6244046"/>
              <a:gd name="connsiteX15" fmla="*/ 1240971 w 8229600"/>
              <a:gd name="connsiteY15" fmla="*/ 5212080 h 6244046"/>
              <a:gd name="connsiteX16" fmla="*/ 1293223 w 8229600"/>
              <a:gd name="connsiteY16" fmla="*/ 5212080 h 6244046"/>
              <a:gd name="connsiteX17" fmla="*/ 1384663 w 8229600"/>
              <a:gd name="connsiteY17" fmla="*/ 5329646 h 6244046"/>
              <a:gd name="connsiteX18" fmla="*/ 1541417 w 8229600"/>
              <a:gd name="connsiteY18" fmla="*/ 5408023 h 6244046"/>
              <a:gd name="connsiteX19" fmla="*/ 1815737 w 8229600"/>
              <a:gd name="connsiteY19" fmla="*/ 5473337 h 6244046"/>
              <a:gd name="connsiteX20" fmla="*/ 1985554 w 8229600"/>
              <a:gd name="connsiteY20" fmla="*/ 5473337 h 6244046"/>
              <a:gd name="connsiteX21" fmla="*/ 2155371 w 8229600"/>
              <a:gd name="connsiteY21" fmla="*/ 5447211 h 6244046"/>
              <a:gd name="connsiteX22" fmla="*/ 2351314 w 8229600"/>
              <a:gd name="connsiteY22" fmla="*/ 5408023 h 6244046"/>
              <a:gd name="connsiteX23" fmla="*/ 3122023 w 8229600"/>
              <a:gd name="connsiteY23" fmla="*/ 5434149 h 6244046"/>
              <a:gd name="connsiteX24" fmla="*/ 3317966 w 8229600"/>
              <a:gd name="connsiteY24" fmla="*/ 5460274 h 6244046"/>
              <a:gd name="connsiteX25" fmla="*/ 3487783 w 8229600"/>
              <a:gd name="connsiteY25" fmla="*/ 5564777 h 6244046"/>
              <a:gd name="connsiteX26" fmla="*/ 3657600 w 8229600"/>
              <a:gd name="connsiteY26" fmla="*/ 5473337 h 6244046"/>
              <a:gd name="connsiteX27" fmla="*/ 3775166 w 8229600"/>
              <a:gd name="connsiteY27" fmla="*/ 5525589 h 6244046"/>
              <a:gd name="connsiteX28" fmla="*/ 3866606 w 8229600"/>
              <a:gd name="connsiteY28" fmla="*/ 5643154 h 6244046"/>
              <a:gd name="connsiteX29" fmla="*/ 3788229 w 8229600"/>
              <a:gd name="connsiteY29" fmla="*/ 5721531 h 6244046"/>
              <a:gd name="connsiteX30" fmla="*/ 3840480 w 8229600"/>
              <a:gd name="connsiteY30" fmla="*/ 5865223 h 6244046"/>
              <a:gd name="connsiteX31" fmla="*/ 3722914 w 8229600"/>
              <a:gd name="connsiteY31" fmla="*/ 6008914 h 6244046"/>
              <a:gd name="connsiteX32" fmla="*/ 3631474 w 8229600"/>
              <a:gd name="connsiteY32" fmla="*/ 6100354 h 6244046"/>
              <a:gd name="connsiteX33" fmla="*/ 3801291 w 8229600"/>
              <a:gd name="connsiteY33" fmla="*/ 6178731 h 6244046"/>
              <a:gd name="connsiteX34" fmla="*/ 3853543 w 8229600"/>
              <a:gd name="connsiteY34" fmla="*/ 6230983 h 6244046"/>
              <a:gd name="connsiteX35" fmla="*/ 7628709 w 8229600"/>
              <a:gd name="connsiteY35" fmla="*/ 6217920 h 6244046"/>
              <a:gd name="connsiteX36" fmla="*/ 7628709 w 8229600"/>
              <a:gd name="connsiteY36" fmla="*/ 6035040 h 6244046"/>
              <a:gd name="connsiteX37" fmla="*/ 7759337 w 8229600"/>
              <a:gd name="connsiteY37" fmla="*/ 5773783 h 6244046"/>
              <a:gd name="connsiteX38" fmla="*/ 7628709 w 8229600"/>
              <a:gd name="connsiteY38" fmla="*/ 5590903 h 6244046"/>
              <a:gd name="connsiteX39" fmla="*/ 7694023 w 8229600"/>
              <a:gd name="connsiteY39" fmla="*/ 5342709 h 6244046"/>
              <a:gd name="connsiteX40" fmla="*/ 7498080 w 8229600"/>
              <a:gd name="connsiteY40" fmla="*/ 5538651 h 6244046"/>
              <a:gd name="connsiteX41" fmla="*/ 7419703 w 8229600"/>
              <a:gd name="connsiteY41" fmla="*/ 5525589 h 6244046"/>
              <a:gd name="connsiteX42" fmla="*/ 7302137 w 8229600"/>
              <a:gd name="connsiteY42" fmla="*/ 5643154 h 6244046"/>
              <a:gd name="connsiteX43" fmla="*/ 7158446 w 8229600"/>
              <a:gd name="connsiteY43" fmla="*/ 5656217 h 6244046"/>
              <a:gd name="connsiteX44" fmla="*/ 7027817 w 8229600"/>
              <a:gd name="connsiteY44" fmla="*/ 5590903 h 6244046"/>
              <a:gd name="connsiteX45" fmla="*/ 6936377 w 8229600"/>
              <a:gd name="connsiteY45" fmla="*/ 5551714 h 6244046"/>
              <a:gd name="connsiteX46" fmla="*/ 6818811 w 8229600"/>
              <a:gd name="connsiteY46" fmla="*/ 5499463 h 6244046"/>
              <a:gd name="connsiteX47" fmla="*/ 6766560 w 8229600"/>
              <a:gd name="connsiteY47" fmla="*/ 5590903 h 6244046"/>
              <a:gd name="connsiteX48" fmla="*/ 6701246 w 8229600"/>
              <a:gd name="connsiteY48" fmla="*/ 5708469 h 6244046"/>
              <a:gd name="connsiteX49" fmla="*/ 6583680 w 8229600"/>
              <a:gd name="connsiteY49" fmla="*/ 5695406 h 6244046"/>
              <a:gd name="connsiteX50" fmla="*/ 6570617 w 8229600"/>
              <a:gd name="connsiteY50" fmla="*/ 5617029 h 6244046"/>
              <a:gd name="connsiteX51" fmla="*/ 6492240 w 8229600"/>
              <a:gd name="connsiteY51" fmla="*/ 5617029 h 6244046"/>
              <a:gd name="connsiteX52" fmla="*/ 6348549 w 8229600"/>
              <a:gd name="connsiteY52" fmla="*/ 5590903 h 6244046"/>
              <a:gd name="connsiteX53" fmla="*/ 6439989 w 8229600"/>
              <a:gd name="connsiteY53" fmla="*/ 5447211 h 6244046"/>
              <a:gd name="connsiteX54" fmla="*/ 6322423 w 8229600"/>
              <a:gd name="connsiteY54" fmla="*/ 5355771 h 6244046"/>
              <a:gd name="connsiteX55" fmla="*/ 6257109 w 8229600"/>
              <a:gd name="connsiteY55" fmla="*/ 5290457 h 6244046"/>
              <a:gd name="connsiteX56" fmla="*/ 6230983 w 8229600"/>
              <a:gd name="connsiteY56" fmla="*/ 5172891 h 6244046"/>
              <a:gd name="connsiteX57" fmla="*/ 6113417 w 8229600"/>
              <a:gd name="connsiteY57" fmla="*/ 5133703 h 6244046"/>
              <a:gd name="connsiteX58" fmla="*/ 6074229 w 8229600"/>
              <a:gd name="connsiteY58" fmla="*/ 5055326 h 6244046"/>
              <a:gd name="connsiteX59" fmla="*/ 6374674 w 8229600"/>
              <a:gd name="connsiteY59" fmla="*/ 4898571 h 6244046"/>
              <a:gd name="connsiteX60" fmla="*/ 6622869 w 8229600"/>
              <a:gd name="connsiteY60" fmla="*/ 4885509 h 6244046"/>
              <a:gd name="connsiteX61" fmla="*/ 6648994 w 8229600"/>
              <a:gd name="connsiteY61" fmla="*/ 4702629 h 6244046"/>
              <a:gd name="connsiteX62" fmla="*/ 6923314 w 8229600"/>
              <a:gd name="connsiteY62" fmla="*/ 4663440 h 6244046"/>
              <a:gd name="connsiteX63" fmla="*/ 7132320 w 8229600"/>
              <a:gd name="connsiteY63" fmla="*/ 4506686 h 6244046"/>
              <a:gd name="connsiteX64" fmla="*/ 7302137 w 8229600"/>
              <a:gd name="connsiteY64" fmla="*/ 4493623 h 6244046"/>
              <a:gd name="connsiteX65" fmla="*/ 7563394 w 8229600"/>
              <a:gd name="connsiteY65" fmla="*/ 4506686 h 6244046"/>
              <a:gd name="connsiteX66" fmla="*/ 7524206 w 8229600"/>
              <a:gd name="connsiteY66" fmla="*/ 4532811 h 6244046"/>
              <a:gd name="connsiteX67" fmla="*/ 7785463 w 8229600"/>
              <a:gd name="connsiteY67" fmla="*/ 4519749 h 6244046"/>
              <a:gd name="connsiteX68" fmla="*/ 8020594 w 8229600"/>
              <a:gd name="connsiteY68" fmla="*/ 4467497 h 6244046"/>
              <a:gd name="connsiteX69" fmla="*/ 8216537 w 8229600"/>
              <a:gd name="connsiteY69" fmla="*/ 4428309 h 6244046"/>
              <a:gd name="connsiteX70" fmla="*/ 8229600 w 8229600"/>
              <a:gd name="connsiteY70" fmla="*/ 4271554 h 6244046"/>
              <a:gd name="connsiteX71" fmla="*/ 8112034 w 8229600"/>
              <a:gd name="connsiteY71" fmla="*/ 4114800 h 6244046"/>
              <a:gd name="connsiteX72" fmla="*/ 7929154 w 8229600"/>
              <a:gd name="connsiteY72" fmla="*/ 3931920 h 6244046"/>
              <a:gd name="connsiteX73" fmla="*/ 7628709 w 8229600"/>
              <a:gd name="connsiteY73" fmla="*/ 3879669 h 6244046"/>
              <a:gd name="connsiteX74" fmla="*/ 7550331 w 8229600"/>
              <a:gd name="connsiteY74" fmla="*/ 3827417 h 6244046"/>
              <a:gd name="connsiteX75" fmla="*/ 7537269 w 8229600"/>
              <a:gd name="connsiteY75" fmla="*/ 3827417 h 6244046"/>
              <a:gd name="connsiteX76" fmla="*/ 7576457 w 8229600"/>
              <a:gd name="connsiteY76" fmla="*/ 3735977 h 6244046"/>
              <a:gd name="connsiteX77" fmla="*/ 7615646 w 8229600"/>
              <a:gd name="connsiteY77" fmla="*/ 3631474 h 6244046"/>
              <a:gd name="connsiteX78" fmla="*/ 7628709 w 8229600"/>
              <a:gd name="connsiteY78" fmla="*/ 3592286 h 6244046"/>
              <a:gd name="connsiteX79" fmla="*/ 7576457 w 8229600"/>
              <a:gd name="connsiteY79" fmla="*/ 3540034 h 6244046"/>
              <a:gd name="connsiteX80" fmla="*/ 7654834 w 8229600"/>
              <a:gd name="connsiteY80" fmla="*/ 3304903 h 6244046"/>
              <a:gd name="connsiteX81" fmla="*/ 7171509 w 8229600"/>
              <a:gd name="connsiteY81" fmla="*/ 3644537 h 6244046"/>
              <a:gd name="connsiteX82" fmla="*/ 7145383 w 8229600"/>
              <a:gd name="connsiteY82" fmla="*/ 3735977 h 6244046"/>
              <a:gd name="connsiteX83" fmla="*/ 7210697 w 8229600"/>
              <a:gd name="connsiteY83" fmla="*/ 3788229 h 6244046"/>
              <a:gd name="connsiteX84" fmla="*/ 7367451 w 8229600"/>
              <a:gd name="connsiteY84" fmla="*/ 3788229 h 6244046"/>
              <a:gd name="connsiteX85" fmla="*/ 7419703 w 8229600"/>
              <a:gd name="connsiteY85" fmla="*/ 3827417 h 6244046"/>
              <a:gd name="connsiteX86" fmla="*/ 7289074 w 8229600"/>
              <a:gd name="connsiteY86" fmla="*/ 3931920 h 6244046"/>
              <a:gd name="connsiteX87" fmla="*/ 7106194 w 8229600"/>
              <a:gd name="connsiteY87" fmla="*/ 4036423 h 6244046"/>
              <a:gd name="connsiteX88" fmla="*/ 7040880 w 8229600"/>
              <a:gd name="connsiteY88" fmla="*/ 3931920 h 6244046"/>
              <a:gd name="connsiteX89" fmla="*/ 6871063 w 8229600"/>
              <a:gd name="connsiteY89" fmla="*/ 3931920 h 6244046"/>
              <a:gd name="connsiteX90" fmla="*/ 6858000 w 8229600"/>
              <a:gd name="connsiteY90" fmla="*/ 3866606 h 6244046"/>
              <a:gd name="connsiteX91" fmla="*/ 7001691 w 8229600"/>
              <a:gd name="connsiteY91" fmla="*/ 3775166 h 6244046"/>
              <a:gd name="connsiteX92" fmla="*/ 6923314 w 8229600"/>
              <a:gd name="connsiteY92" fmla="*/ 3696789 h 6244046"/>
              <a:gd name="connsiteX93" fmla="*/ 6844937 w 8229600"/>
              <a:gd name="connsiteY93" fmla="*/ 3696789 h 6244046"/>
              <a:gd name="connsiteX94" fmla="*/ 6622869 w 8229600"/>
              <a:gd name="connsiteY94" fmla="*/ 3657600 h 6244046"/>
              <a:gd name="connsiteX95" fmla="*/ 6544491 w 8229600"/>
              <a:gd name="connsiteY95" fmla="*/ 3866606 h 6244046"/>
              <a:gd name="connsiteX96" fmla="*/ 6426926 w 8229600"/>
              <a:gd name="connsiteY96" fmla="*/ 4101737 h 6244046"/>
              <a:gd name="connsiteX97" fmla="*/ 6361611 w 8229600"/>
              <a:gd name="connsiteY97" fmla="*/ 4232366 h 6244046"/>
              <a:gd name="connsiteX98" fmla="*/ 6335486 w 8229600"/>
              <a:gd name="connsiteY98" fmla="*/ 4389120 h 6244046"/>
              <a:gd name="connsiteX99" fmla="*/ 6217920 w 8229600"/>
              <a:gd name="connsiteY99" fmla="*/ 4454434 h 6244046"/>
              <a:gd name="connsiteX100" fmla="*/ 6204857 w 8229600"/>
              <a:gd name="connsiteY100" fmla="*/ 4545874 h 6244046"/>
              <a:gd name="connsiteX101" fmla="*/ 6309360 w 8229600"/>
              <a:gd name="connsiteY101" fmla="*/ 4598126 h 6244046"/>
              <a:gd name="connsiteX102" fmla="*/ 6570617 w 8229600"/>
              <a:gd name="connsiteY102" fmla="*/ 4663440 h 6244046"/>
              <a:gd name="connsiteX103" fmla="*/ 6531429 w 8229600"/>
              <a:gd name="connsiteY103" fmla="*/ 4833257 h 6244046"/>
              <a:gd name="connsiteX104" fmla="*/ 6309360 w 8229600"/>
              <a:gd name="connsiteY104" fmla="*/ 4833257 h 6244046"/>
              <a:gd name="connsiteX105" fmla="*/ 6126480 w 8229600"/>
              <a:gd name="connsiteY105" fmla="*/ 4911634 h 6244046"/>
              <a:gd name="connsiteX106" fmla="*/ 5995851 w 8229600"/>
              <a:gd name="connsiteY106" fmla="*/ 4872446 h 6244046"/>
              <a:gd name="connsiteX107" fmla="*/ 5734594 w 8229600"/>
              <a:gd name="connsiteY107" fmla="*/ 4898571 h 6244046"/>
              <a:gd name="connsiteX108" fmla="*/ 5773783 w 8229600"/>
              <a:gd name="connsiteY108" fmla="*/ 5055326 h 6244046"/>
              <a:gd name="connsiteX109" fmla="*/ 5538651 w 8229600"/>
              <a:gd name="connsiteY109" fmla="*/ 4990011 h 6244046"/>
              <a:gd name="connsiteX110" fmla="*/ 5590903 w 8229600"/>
              <a:gd name="connsiteY110" fmla="*/ 5146766 h 6244046"/>
              <a:gd name="connsiteX111" fmla="*/ 5656217 w 8229600"/>
              <a:gd name="connsiteY111" fmla="*/ 5225143 h 6244046"/>
              <a:gd name="connsiteX112" fmla="*/ 5826034 w 8229600"/>
              <a:gd name="connsiteY112" fmla="*/ 5368834 h 6244046"/>
              <a:gd name="connsiteX113" fmla="*/ 5812971 w 8229600"/>
              <a:gd name="connsiteY113" fmla="*/ 5590903 h 6244046"/>
              <a:gd name="connsiteX114" fmla="*/ 5669280 w 8229600"/>
              <a:gd name="connsiteY114" fmla="*/ 5512526 h 6244046"/>
              <a:gd name="connsiteX115" fmla="*/ 5603966 w 8229600"/>
              <a:gd name="connsiteY115" fmla="*/ 5617029 h 6244046"/>
              <a:gd name="connsiteX116" fmla="*/ 5603966 w 8229600"/>
              <a:gd name="connsiteY116" fmla="*/ 5682343 h 6244046"/>
              <a:gd name="connsiteX117" fmla="*/ 5499463 w 8229600"/>
              <a:gd name="connsiteY117" fmla="*/ 5682343 h 6244046"/>
              <a:gd name="connsiteX118" fmla="*/ 5408023 w 8229600"/>
              <a:gd name="connsiteY118" fmla="*/ 5590903 h 6244046"/>
              <a:gd name="connsiteX119" fmla="*/ 5355771 w 8229600"/>
              <a:gd name="connsiteY119" fmla="*/ 5460274 h 6244046"/>
              <a:gd name="connsiteX120" fmla="*/ 5590903 w 8229600"/>
              <a:gd name="connsiteY120" fmla="*/ 5460274 h 6244046"/>
              <a:gd name="connsiteX121" fmla="*/ 5551714 w 8229600"/>
              <a:gd name="connsiteY121" fmla="*/ 5316583 h 6244046"/>
              <a:gd name="connsiteX122" fmla="*/ 5368834 w 8229600"/>
              <a:gd name="connsiteY122" fmla="*/ 5381897 h 6244046"/>
              <a:gd name="connsiteX123" fmla="*/ 5290457 w 8229600"/>
              <a:gd name="connsiteY123" fmla="*/ 5199017 h 6244046"/>
              <a:gd name="connsiteX124" fmla="*/ 5146766 w 8229600"/>
              <a:gd name="connsiteY124" fmla="*/ 5055326 h 6244046"/>
              <a:gd name="connsiteX125" fmla="*/ 5159829 w 8229600"/>
              <a:gd name="connsiteY125" fmla="*/ 4898571 h 6244046"/>
              <a:gd name="connsiteX126" fmla="*/ 5029200 w 8229600"/>
              <a:gd name="connsiteY126" fmla="*/ 4728754 h 6244046"/>
              <a:gd name="connsiteX127" fmla="*/ 4950823 w 8229600"/>
              <a:gd name="connsiteY127" fmla="*/ 4572000 h 6244046"/>
              <a:gd name="connsiteX128" fmla="*/ 4794069 w 8229600"/>
              <a:gd name="connsiteY128" fmla="*/ 4480560 h 6244046"/>
              <a:gd name="connsiteX129" fmla="*/ 4611189 w 8229600"/>
              <a:gd name="connsiteY129" fmla="*/ 4258491 h 6244046"/>
              <a:gd name="connsiteX130" fmla="*/ 4558937 w 8229600"/>
              <a:gd name="connsiteY130" fmla="*/ 4010297 h 6244046"/>
              <a:gd name="connsiteX131" fmla="*/ 4415246 w 8229600"/>
              <a:gd name="connsiteY131" fmla="*/ 4075611 h 6244046"/>
              <a:gd name="connsiteX132" fmla="*/ 4389120 w 8229600"/>
              <a:gd name="connsiteY132" fmla="*/ 3971109 h 6244046"/>
              <a:gd name="connsiteX133" fmla="*/ 4271554 w 8229600"/>
              <a:gd name="connsiteY133" fmla="*/ 3997234 h 6244046"/>
              <a:gd name="connsiteX134" fmla="*/ 4232366 w 8229600"/>
              <a:gd name="connsiteY134" fmla="*/ 4010297 h 6244046"/>
              <a:gd name="connsiteX135" fmla="*/ 4219303 w 8229600"/>
              <a:gd name="connsiteY135" fmla="*/ 4140926 h 6244046"/>
              <a:gd name="connsiteX136" fmla="*/ 4297680 w 8229600"/>
              <a:gd name="connsiteY136" fmla="*/ 4232366 h 6244046"/>
              <a:gd name="connsiteX137" fmla="*/ 4323806 w 8229600"/>
              <a:gd name="connsiteY137" fmla="*/ 4349931 h 6244046"/>
              <a:gd name="connsiteX138" fmla="*/ 4362994 w 8229600"/>
              <a:gd name="connsiteY138" fmla="*/ 4572000 h 6244046"/>
              <a:gd name="connsiteX139" fmla="*/ 4506686 w 8229600"/>
              <a:gd name="connsiteY139" fmla="*/ 4676503 h 6244046"/>
              <a:gd name="connsiteX140" fmla="*/ 4598126 w 8229600"/>
              <a:gd name="connsiteY140" fmla="*/ 4754880 h 6244046"/>
              <a:gd name="connsiteX141" fmla="*/ 4754880 w 8229600"/>
              <a:gd name="connsiteY141" fmla="*/ 4794069 h 6244046"/>
              <a:gd name="connsiteX142" fmla="*/ 4898571 w 8229600"/>
              <a:gd name="connsiteY142" fmla="*/ 4924697 h 6244046"/>
              <a:gd name="connsiteX143" fmla="*/ 4963886 w 8229600"/>
              <a:gd name="connsiteY143" fmla="*/ 5107577 h 6244046"/>
              <a:gd name="connsiteX144" fmla="*/ 4924697 w 8229600"/>
              <a:gd name="connsiteY144" fmla="*/ 5107577 h 6244046"/>
              <a:gd name="connsiteX145" fmla="*/ 4807131 w 8229600"/>
              <a:gd name="connsiteY145" fmla="*/ 4976949 h 6244046"/>
              <a:gd name="connsiteX146" fmla="*/ 4767943 w 8229600"/>
              <a:gd name="connsiteY146" fmla="*/ 4976949 h 6244046"/>
              <a:gd name="connsiteX147" fmla="*/ 4676503 w 8229600"/>
              <a:gd name="connsiteY147" fmla="*/ 5081451 h 6244046"/>
              <a:gd name="connsiteX148" fmla="*/ 4846320 w 8229600"/>
              <a:gd name="connsiteY148" fmla="*/ 5120640 h 6244046"/>
              <a:gd name="connsiteX149" fmla="*/ 4781006 w 8229600"/>
              <a:gd name="connsiteY149" fmla="*/ 5329646 h 6244046"/>
              <a:gd name="connsiteX150" fmla="*/ 4663440 w 8229600"/>
              <a:gd name="connsiteY150" fmla="*/ 5342709 h 6244046"/>
              <a:gd name="connsiteX151" fmla="*/ 4598126 w 8229600"/>
              <a:gd name="connsiteY151" fmla="*/ 5394960 h 6244046"/>
              <a:gd name="connsiteX152" fmla="*/ 4558937 w 8229600"/>
              <a:gd name="connsiteY152" fmla="*/ 5434149 h 6244046"/>
              <a:gd name="connsiteX153" fmla="*/ 4467497 w 8229600"/>
              <a:gd name="connsiteY153" fmla="*/ 5447211 h 6244046"/>
              <a:gd name="connsiteX154" fmla="*/ 4467497 w 8229600"/>
              <a:gd name="connsiteY154" fmla="*/ 5564777 h 6244046"/>
              <a:gd name="connsiteX155" fmla="*/ 4467497 w 8229600"/>
              <a:gd name="connsiteY155" fmla="*/ 5682343 h 6244046"/>
              <a:gd name="connsiteX156" fmla="*/ 4219303 w 8229600"/>
              <a:gd name="connsiteY156" fmla="*/ 5499463 h 6244046"/>
              <a:gd name="connsiteX157" fmla="*/ 4088674 w 8229600"/>
              <a:gd name="connsiteY157" fmla="*/ 5486400 h 6244046"/>
              <a:gd name="connsiteX158" fmla="*/ 4062549 w 8229600"/>
              <a:gd name="connsiteY158" fmla="*/ 5381897 h 6244046"/>
              <a:gd name="connsiteX159" fmla="*/ 4297680 w 8229600"/>
              <a:gd name="connsiteY159" fmla="*/ 5381897 h 6244046"/>
              <a:gd name="connsiteX160" fmla="*/ 4480560 w 8229600"/>
              <a:gd name="connsiteY160" fmla="*/ 5394960 h 6244046"/>
              <a:gd name="connsiteX161" fmla="*/ 4506686 w 8229600"/>
              <a:gd name="connsiteY161" fmla="*/ 5368834 h 6244046"/>
              <a:gd name="connsiteX162" fmla="*/ 4637314 w 8229600"/>
              <a:gd name="connsiteY162" fmla="*/ 5342709 h 6244046"/>
              <a:gd name="connsiteX163" fmla="*/ 4611189 w 8229600"/>
              <a:gd name="connsiteY163" fmla="*/ 5238206 h 6244046"/>
              <a:gd name="connsiteX164" fmla="*/ 4572000 w 8229600"/>
              <a:gd name="connsiteY164" fmla="*/ 5081451 h 6244046"/>
              <a:gd name="connsiteX165" fmla="*/ 4310743 w 8229600"/>
              <a:gd name="connsiteY165" fmla="*/ 4885509 h 6244046"/>
              <a:gd name="connsiteX166" fmla="*/ 3971109 w 8229600"/>
              <a:gd name="connsiteY166" fmla="*/ 4480560 h 6244046"/>
              <a:gd name="connsiteX167" fmla="*/ 3827417 w 8229600"/>
              <a:gd name="connsiteY167" fmla="*/ 4362994 h 6244046"/>
              <a:gd name="connsiteX168" fmla="*/ 3840480 w 8229600"/>
              <a:gd name="connsiteY168" fmla="*/ 4206240 h 6244046"/>
              <a:gd name="connsiteX169" fmla="*/ 3709851 w 8229600"/>
              <a:gd name="connsiteY169" fmla="*/ 4167051 h 6244046"/>
              <a:gd name="connsiteX170" fmla="*/ 3500846 w 8229600"/>
              <a:gd name="connsiteY170" fmla="*/ 4206240 h 6244046"/>
              <a:gd name="connsiteX171" fmla="*/ 3357154 w 8229600"/>
              <a:gd name="connsiteY171" fmla="*/ 4271554 h 6244046"/>
              <a:gd name="connsiteX172" fmla="*/ 3331029 w 8229600"/>
              <a:gd name="connsiteY172" fmla="*/ 4297680 h 6244046"/>
              <a:gd name="connsiteX173" fmla="*/ 3174274 w 8229600"/>
              <a:gd name="connsiteY173" fmla="*/ 4284617 h 6244046"/>
              <a:gd name="connsiteX174" fmla="*/ 3043646 w 8229600"/>
              <a:gd name="connsiteY174" fmla="*/ 4219303 h 6244046"/>
              <a:gd name="connsiteX175" fmla="*/ 2965269 w 8229600"/>
              <a:gd name="connsiteY175" fmla="*/ 4219303 h 6244046"/>
              <a:gd name="connsiteX176" fmla="*/ 2899954 w 8229600"/>
              <a:gd name="connsiteY176" fmla="*/ 4310743 h 6244046"/>
              <a:gd name="connsiteX177" fmla="*/ 2886891 w 8229600"/>
              <a:gd name="connsiteY177" fmla="*/ 4441371 h 6244046"/>
              <a:gd name="connsiteX178" fmla="*/ 2795451 w 8229600"/>
              <a:gd name="connsiteY178" fmla="*/ 4519749 h 6244046"/>
              <a:gd name="connsiteX179" fmla="*/ 2677886 w 8229600"/>
              <a:gd name="connsiteY179" fmla="*/ 4572000 h 6244046"/>
              <a:gd name="connsiteX180" fmla="*/ 2455817 w 8229600"/>
              <a:gd name="connsiteY180" fmla="*/ 4454434 h 6244046"/>
              <a:gd name="connsiteX181" fmla="*/ 2286000 w 8229600"/>
              <a:gd name="connsiteY181" fmla="*/ 4702629 h 6244046"/>
              <a:gd name="connsiteX182" fmla="*/ 2259874 w 8229600"/>
              <a:gd name="connsiteY182" fmla="*/ 4794069 h 6244046"/>
              <a:gd name="connsiteX183" fmla="*/ 2272937 w 8229600"/>
              <a:gd name="connsiteY183" fmla="*/ 4885509 h 6244046"/>
              <a:gd name="connsiteX184" fmla="*/ 2233749 w 8229600"/>
              <a:gd name="connsiteY184" fmla="*/ 4963886 h 6244046"/>
              <a:gd name="connsiteX185" fmla="*/ 2063931 w 8229600"/>
              <a:gd name="connsiteY185" fmla="*/ 5068389 h 6244046"/>
              <a:gd name="connsiteX186" fmla="*/ 1998617 w 8229600"/>
              <a:gd name="connsiteY186" fmla="*/ 5042263 h 6244046"/>
              <a:gd name="connsiteX187" fmla="*/ 1894114 w 8229600"/>
              <a:gd name="connsiteY187" fmla="*/ 5251269 h 6244046"/>
              <a:gd name="connsiteX188" fmla="*/ 1632857 w 8229600"/>
              <a:gd name="connsiteY188" fmla="*/ 5146766 h 6244046"/>
              <a:gd name="connsiteX189" fmla="*/ 1436914 w 8229600"/>
              <a:gd name="connsiteY189" fmla="*/ 5146766 h 6244046"/>
              <a:gd name="connsiteX190" fmla="*/ 1371600 w 8229600"/>
              <a:gd name="connsiteY190" fmla="*/ 5107577 h 6244046"/>
              <a:gd name="connsiteX191" fmla="*/ 1293223 w 8229600"/>
              <a:gd name="connsiteY191" fmla="*/ 5120640 h 6244046"/>
              <a:gd name="connsiteX192" fmla="*/ 1293223 w 8229600"/>
              <a:gd name="connsiteY192" fmla="*/ 4990011 h 6244046"/>
              <a:gd name="connsiteX193" fmla="*/ 1227909 w 8229600"/>
              <a:gd name="connsiteY193" fmla="*/ 4846320 h 6244046"/>
              <a:gd name="connsiteX194" fmla="*/ 992777 w 8229600"/>
              <a:gd name="connsiteY194" fmla="*/ 4898571 h 6244046"/>
              <a:gd name="connsiteX195" fmla="*/ 1058091 w 8229600"/>
              <a:gd name="connsiteY195" fmla="*/ 4650377 h 6244046"/>
              <a:gd name="connsiteX196" fmla="*/ 992777 w 8229600"/>
              <a:gd name="connsiteY196" fmla="*/ 4585063 h 6244046"/>
              <a:gd name="connsiteX197" fmla="*/ 1267097 w 8229600"/>
              <a:gd name="connsiteY197" fmla="*/ 3853543 h 6244046"/>
              <a:gd name="connsiteX198" fmla="*/ 1306286 w 8229600"/>
              <a:gd name="connsiteY198" fmla="*/ 3657600 h 6244046"/>
              <a:gd name="connsiteX199" fmla="*/ 1724297 w 8229600"/>
              <a:gd name="connsiteY199" fmla="*/ 3827417 h 6244046"/>
              <a:gd name="connsiteX200" fmla="*/ 1959429 w 8229600"/>
              <a:gd name="connsiteY200" fmla="*/ 3879669 h 6244046"/>
              <a:gd name="connsiteX201" fmla="*/ 2116183 w 8229600"/>
              <a:gd name="connsiteY201" fmla="*/ 3984171 h 6244046"/>
              <a:gd name="connsiteX202" fmla="*/ 2364377 w 8229600"/>
              <a:gd name="connsiteY202" fmla="*/ 3971109 h 6244046"/>
              <a:gd name="connsiteX203" fmla="*/ 2468880 w 8229600"/>
              <a:gd name="connsiteY203" fmla="*/ 3631474 h 6244046"/>
              <a:gd name="connsiteX204" fmla="*/ 2390503 w 8229600"/>
              <a:gd name="connsiteY204" fmla="*/ 3331029 h 6244046"/>
              <a:gd name="connsiteX205" fmla="*/ 2299063 w 8229600"/>
              <a:gd name="connsiteY205" fmla="*/ 3213463 h 6244046"/>
              <a:gd name="connsiteX206" fmla="*/ 2103120 w 8229600"/>
              <a:gd name="connsiteY206" fmla="*/ 3030583 h 6244046"/>
              <a:gd name="connsiteX207" fmla="*/ 2286000 w 8229600"/>
              <a:gd name="connsiteY207" fmla="*/ 2886891 h 6244046"/>
              <a:gd name="connsiteX208" fmla="*/ 2481943 w 8229600"/>
              <a:gd name="connsiteY208" fmla="*/ 3043646 h 6244046"/>
              <a:gd name="connsiteX209" fmla="*/ 2612571 w 8229600"/>
              <a:gd name="connsiteY209" fmla="*/ 3017520 h 6244046"/>
              <a:gd name="connsiteX210" fmla="*/ 2495006 w 8229600"/>
              <a:gd name="connsiteY210" fmla="*/ 2860766 h 6244046"/>
              <a:gd name="connsiteX211" fmla="*/ 2651760 w 8229600"/>
              <a:gd name="connsiteY211" fmla="*/ 2860766 h 6244046"/>
              <a:gd name="connsiteX212" fmla="*/ 2717074 w 8229600"/>
              <a:gd name="connsiteY212" fmla="*/ 2926080 h 6244046"/>
              <a:gd name="connsiteX213" fmla="*/ 2913017 w 8229600"/>
              <a:gd name="connsiteY213" fmla="*/ 2926080 h 6244046"/>
              <a:gd name="connsiteX214" fmla="*/ 3069771 w 8229600"/>
              <a:gd name="connsiteY214" fmla="*/ 2821577 h 6244046"/>
              <a:gd name="connsiteX215" fmla="*/ 3135086 w 8229600"/>
              <a:gd name="connsiteY215" fmla="*/ 2677886 h 6244046"/>
              <a:gd name="connsiteX216" fmla="*/ 3239589 w 8229600"/>
              <a:gd name="connsiteY216" fmla="*/ 2638697 h 6244046"/>
              <a:gd name="connsiteX217" fmla="*/ 3409406 w 8229600"/>
              <a:gd name="connsiteY217" fmla="*/ 2599509 h 6244046"/>
              <a:gd name="connsiteX218" fmla="*/ 3579223 w 8229600"/>
              <a:gd name="connsiteY218" fmla="*/ 2403566 h 6244046"/>
              <a:gd name="connsiteX219" fmla="*/ 3696789 w 8229600"/>
              <a:gd name="connsiteY219" fmla="*/ 2351314 h 6244046"/>
              <a:gd name="connsiteX220" fmla="*/ 3905794 w 8229600"/>
              <a:gd name="connsiteY220" fmla="*/ 2338251 h 6244046"/>
              <a:gd name="connsiteX221" fmla="*/ 3918857 w 8229600"/>
              <a:gd name="connsiteY221" fmla="*/ 2194560 h 6244046"/>
              <a:gd name="connsiteX222" fmla="*/ 3997234 w 8229600"/>
              <a:gd name="connsiteY222" fmla="*/ 1972491 h 6244046"/>
              <a:gd name="connsiteX223" fmla="*/ 3944983 w 8229600"/>
              <a:gd name="connsiteY223" fmla="*/ 1881051 h 6244046"/>
              <a:gd name="connsiteX224" fmla="*/ 4010297 w 8229600"/>
              <a:gd name="connsiteY224" fmla="*/ 1724297 h 6244046"/>
              <a:gd name="connsiteX225" fmla="*/ 4245429 w 8229600"/>
              <a:gd name="connsiteY225" fmla="*/ 1672046 h 6244046"/>
              <a:gd name="connsiteX226" fmla="*/ 4206240 w 8229600"/>
              <a:gd name="connsiteY226" fmla="*/ 1828800 h 6244046"/>
              <a:gd name="connsiteX227" fmla="*/ 4127863 w 8229600"/>
              <a:gd name="connsiteY227" fmla="*/ 1959429 h 6244046"/>
              <a:gd name="connsiteX228" fmla="*/ 4062549 w 8229600"/>
              <a:gd name="connsiteY228" fmla="*/ 2090057 h 6244046"/>
              <a:gd name="connsiteX229" fmla="*/ 4127863 w 8229600"/>
              <a:gd name="connsiteY229" fmla="*/ 2312126 h 6244046"/>
              <a:gd name="connsiteX230" fmla="*/ 4206240 w 8229600"/>
              <a:gd name="connsiteY230" fmla="*/ 2325189 h 6244046"/>
              <a:gd name="connsiteX231" fmla="*/ 4349931 w 8229600"/>
              <a:gd name="connsiteY231" fmla="*/ 2272937 h 6244046"/>
              <a:gd name="connsiteX232" fmla="*/ 4480560 w 8229600"/>
              <a:gd name="connsiteY232" fmla="*/ 2312126 h 6244046"/>
              <a:gd name="connsiteX233" fmla="*/ 4480560 w 8229600"/>
              <a:gd name="connsiteY233" fmla="*/ 2312126 h 6244046"/>
              <a:gd name="connsiteX234" fmla="*/ 4611189 w 8229600"/>
              <a:gd name="connsiteY234" fmla="*/ 2364377 h 6244046"/>
              <a:gd name="connsiteX235" fmla="*/ 4715691 w 8229600"/>
              <a:gd name="connsiteY235" fmla="*/ 2377440 h 6244046"/>
              <a:gd name="connsiteX236" fmla="*/ 4950823 w 8229600"/>
              <a:gd name="connsiteY236" fmla="*/ 2233749 h 6244046"/>
              <a:gd name="connsiteX237" fmla="*/ 5094514 w 8229600"/>
              <a:gd name="connsiteY237" fmla="*/ 2325189 h 6244046"/>
              <a:gd name="connsiteX238" fmla="*/ 5199017 w 8229600"/>
              <a:gd name="connsiteY238" fmla="*/ 2325189 h 6244046"/>
              <a:gd name="connsiteX239" fmla="*/ 5290457 w 8229600"/>
              <a:gd name="connsiteY239" fmla="*/ 2155371 h 6244046"/>
              <a:gd name="connsiteX240" fmla="*/ 5303520 w 8229600"/>
              <a:gd name="connsiteY240" fmla="*/ 1920240 h 6244046"/>
              <a:gd name="connsiteX241" fmla="*/ 5368834 w 8229600"/>
              <a:gd name="connsiteY241" fmla="*/ 1763486 h 6244046"/>
              <a:gd name="connsiteX242" fmla="*/ 5434149 w 8229600"/>
              <a:gd name="connsiteY242" fmla="*/ 1763486 h 6244046"/>
              <a:gd name="connsiteX243" fmla="*/ 5656217 w 8229600"/>
              <a:gd name="connsiteY243" fmla="*/ 1815737 h 6244046"/>
              <a:gd name="connsiteX244" fmla="*/ 5603966 w 8229600"/>
              <a:gd name="connsiteY244" fmla="*/ 1632857 h 6244046"/>
              <a:gd name="connsiteX245" fmla="*/ 5590903 w 8229600"/>
              <a:gd name="connsiteY245" fmla="*/ 1528354 h 6244046"/>
              <a:gd name="connsiteX246" fmla="*/ 5499463 w 8229600"/>
              <a:gd name="connsiteY246" fmla="*/ 1489166 h 6244046"/>
              <a:gd name="connsiteX247" fmla="*/ 5630091 w 8229600"/>
              <a:gd name="connsiteY247" fmla="*/ 1358537 h 6244046"/>
              <a:gd name="connsiteX248" fmla="*/ 5904411 w 8229600"/>
              <a:gd name="connsiteY248" fmla="*/ 1371600 h 6244046"/>
              <a:gd name="connsiteX249" fmla="*/ 6100354 w 8229600"/>
              <a:gd name="connsiteY249" fmla="*/ 1240971 h 6244046"/>
              <a:gd name="connsiteX250" fmla="*/ 5917474 w 8229600"/>
              <a:gd name="connsiteY250" fmla="*/ 1123406 h 6244046"/>
              <a:gd name="connsiteX251" fmla="*/ 5564777 w 8229600"/>
              <a:gd name="connsiteY251" fmla="*/ 1214846 h 6244046"/>
              <a:gd name="connsiteX252" fmla="*/ 5447211 w 8229600"/>
              <a:gd name="connsiteY252" fmla="*/ 1214846 h 6244046"/>
              <a:gd name="connsiteX253" fmla="*/ 5342709 w 8229600"/>
              <a:gd name="connsiteY253" fmla="*/ 1110343 h 6244046"/>
              <a:gd name="connsiteX254" fmla="*/ 5277394 w 8229600"/>
              <a:gd name="connsiteY254" fmla="*/ 862149 h 6244046"/>
              <a:gd name="connsiteX255" fmla="*/ 5329646 w 8229600"/>
              <a:gd name="connsiteY255" fmla="*/ 640080 h 6244046"/>
              <a:gd name="connsiteX256" fmla="*/ 5499463 w 8229600"/>
              <a:gd name="connsiteY256" fmla="*/ 483326 h 6244046"/>
              <a:gd name="connsiteX257" fmla="*/ 5617029 w 8229600"/>
              <a:gd name="connsiteY257" fmla="*/ 365760 h 6244046"/>
              <a:gd name="connsiteX258" fmla="*/ 5617029 w 8229600"/>
              <a:gd name="connsiteY258" fmla="*/ 235131 h 6244046"/>
              <a:gd name="connsiteX259" fmla="*/ 5434149 w 8229600"/>
              <a:gd name="connsiteY259" fmla="*/ 195943 h 6244046"/>
              <a:gd name="connsiteX260" fmla="*/ 5329646 w 8229600"/>
              <a:gd name="connsiteY260" fmla="*/ 339634 h 6244046"/>
              <a:gd name="connsiteX261" fmla="*/ 5172891 w 8229600"/>
              <a:gd name="connsiteY261" fmla="*/ 613954 h 6244046"/>
              <a:gd name="connsiteX262" fmla="*/ 4990011 w 8229600"/>
              <a:gd name="connsiteY262" fmla="*/ 731520 h 6244046"/>
              <a:gd name="connsiteX263" fmla="*/ 4911634 w 8229600"/>
              <a:gd name="connsiteY263" fmla="*/ 914400 h 6244046"/>
              <a:gd name="connsiteX264" fmla="*/ 4911634 w 8229600"/>
              <a:gd name="connsiteY264" fmla="*/ 1149531 h 6244046"/>
              <a:gd name="connsiteX265" fmla="*/ 5094514 w 8229600"/>
              <a:gd name="connsiteY265" fmla="*/ 1227909 h 6244046"/>
              <a:gd name="connsiteX266" fmla="*/ 5094514 w 8229600"/>
              <a:gd name="connsiteY266" fmla="*/ 1515291 h 6244046"/>
              <a:gd name="connsiteX267" fmla="*/ 5042263 w 8229600"/>
              <a:gd name="connsiteY267" fmla="*/ 1410789 h 6244046"/>
              <a:gd name="connsiteX268" fmla="*/ 4924697 w 8229600"/>
              <a:gd name="connsiteY268" fmla="*/ 1489166 h 6244046"/>
              <a:gd name="connsiteX269" fmla="*/ 4885509 w 8229600"/>
              <a:gd name="connsiteY269" fmla="*/ 1606731 h 6244046"/>
              <a:gd name="connsiteX270" fmla="*/ 4872446 w 8229600"/>
              <a:gd name="connsiteY270" fmla="*/ 1789611 h 6244046"/>
              <a:gd name="connsiteX271" fmla="*/ 4820194 w 8229600"/>
              <a:gd name="connsiteY271" fmla="*/ 1959429 h 6244046"/>
              <a:gd name="connsiteX272" fmla="*/ 4663440 w 8229600"/>
              <a:gd name="connsiteY272" fmla="*/ 1998617 h 6244046"/>
              <a:gd name="connsiteX273" fmla="*/ 4558937 w 8229600"/>
              <a:gd name="connsiteY273" fmla="*/ 2024743 h 6244046"/>
              <a:gd name="connsiteX274" fmla="*/ 4558937 w 8229600"/>
              <a:gd name="connsiteY274" fmla="*/ 2207623 h 6244046"/>
              <a:gd name="connsiteX275" fmla="*/ 4598126 w 8229600"/>
              <a:gd name="connsiteY275" fmla="*/ 2194560 h 6244046"/>
              <a:gd name="connsiteX276" fmla="*/ 4441371 w 8229600"/>
              <a:gd name="connsiteY276" fmla="*/ 2155371 h 6244046"/>
              <a:gd name="connsiteX277" fmla="*/ 4402183 w 8229600"/>
              <a:gd name="connsiteY277" fmla="*/ 1907177 h 6244046"/>
              <a:gd name="connsiteX278" fmla="*/ 4428309 w 8229600"/>
              <a:gd name="connsiteY278" fmla="*/ 1959429 h 6244046"/>
              <a:gd name="connsiteX279" fmla="*/ 4349931 w 8229600"/>
              <a:gd name="connsiteY279" fmla="*/ 1515291 h 6244046"/>
              <a:gd name="connsiteX280" fmla="*/ 4284617 w 8229600"/>
              <a:gd name="connsiteY280" fmla="*/ 1175657 h 6244046"/>
              <a:gd name="connsiteX281" fmla="*/ 4153989 w 8229600"/>
              <a:gd name="connsiteY281" fmla="*/ 1371600 h 6244046"/>
              <a:gd name="connsiteX282" fmla="*/ 4023360 w 8229600"/>
              <a:gd name="connsiteY282" fmla="*/ 1476103 h 6244046"/>
              <a:gd name="connsiteX283" fmla="*/ 3866606 w 8229600"/>
              <a:gd name="connsiteY283" fmla="*/ 1554480 h 6244046"/>
              <a:gd name="connsiteX284" fmla="*/ 3788229 w 8229600"/>
              <a:gd name="connsiteY284" fmla="*/ 1436914 h 6244046"/>
              <a:gd name="connsiteX285" fmla="*/ 3814354 w 8229600"/>
              <a:gd name="connsiteY285" fmla="*/ 1227909 h 6244046"/>
              <a:gd name="connsiteX286" fmla="*/ 3866606 w 8229600"/>
              <a:gd name="connsiteY286" fmla="*/ 1175657 h 6244046"/>
              <a:gd name="connsiteX287" fmla="*/ 4010297 w 8229600"/>
              <a:gd name="connsiteY287" fmla="*/ 1045029 h 6244046"/>
              <a:gd name="connsiteX288" fmla="*/ 3866606 w 8229600"/>
              <a:gd name="connsiteY288" fmla="*/ 1084217 h 6244046"/>
              <a:gd name="connsiteX289" fmla="*/ 3801291 w 8229600"/>
              <a:gd name="connsiteY289" fmla="*/ 1005840 h 6244046"/>
              <a:gd name="connsiteX290" fmla="*/ 3984171 w 8229600"/>
              <a:gd name="connsiteY290" fmla="*/ 953589 h 6244046"/>
              <a:gd name="connsiteX291" fmla="*/ 3801291 w 8229600"/>
              <a:gd name="connsiteY291" fmla="*/ 888274 h 6244046"/>
              <a:gd name="connsiteX292" fmla="*/ 3892731 w 8229600"/>
              <a:gd name="connsiteY292" fmla="*/ 744583 h 6244046"/>
              <a:gd name="connsiteX293" fmla="*/ 3984171 w 8229600"/>
              <a:gd name="connsiteY293" fmla="*/ 653143 h 6244046"/>
              <a:gd name="connsiteX294" fmla="*/ 4167051 w 8229600"/>
              <a:gd name="connsiteY294" fmla="*/ 561703 h 6244046"/>
              <a:gd name="connsiteX295" fmla="*/ 4362994 w 8229600"/>
              <a:gd name="connsiteY295" fmla="*/ 548640 h 6244046"/>
              <a:gd name="connsiteX296" fmla="*/ 4402183 w 8229600"/>
              <a:gd name="connsiteY296" fmla="*/ 561703 h 6244046"/>
              <a:gd name="connsiteX297" fmla="*/ 4572000 w 8229600"/>
              <a:gd name="connsiteY297" fmla="*/ 483326 h 6244046"/>
              <a:gd name="connsiteX298" fmla="*/ 4271554 w 8229600"/>
              <a:gd name="connsiteY298" fmla="*/ 496389 h 6244046"/>
              <a:gd name="connsiteX299" fmla="*/ 4480560 w 8229600"/>
              <a:gd name="connsiteY299" fmla="*/ 326571 h 6244046"/>
              <a:gd name="connsiteX300" fmla="*/ 4650377 w 8229600"/>
              <a:gd name="connsiteY300" fmla="*/ 235131 h 6244046"/>
              <a:gd name="connsiteX301" fmla="*/ 4676503 w 8229600"/>
              <a:gd name="connsiteY301" fmla="*/ 0 h 624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</a:cxnLst>
            <a:rect l="l" t="t" r="r" b="b"/>
            <a:pathLst>
              <a:path w="8229600" h="6244046">
                <a:moveTo>
                  <a:pt x="4676503" y="0"/>
                </a:moveTo>
                <a:lnTo>
                  <a:pt x="26126" y="26126"/>
                </a:lnTo>
                <a:lnTo>
                  <a:pt x="0" y="6244046"/>
                </a:lnTo>
                <a:lnTo>
                  <a:pt x="248194" y="6244046"/>
                </a:lnTo>
                <a:lnTo>
                  <a:pt x="313509" y="6139543"/>
                </a:lnTo>
                <a:lnTo>
                  <a:pt x="365760" y="6100354"/>
                </a:lnTo>
                <a:lnTo>
                  <a:pt x="365760" y="6048103"/>
                </a:lnTo>
                <a:lnTo>
                  <a:pt x="431074" y="5904411"/>
                </a:lnTo>
                <a:lnTo>
                  <a:pt x="509451" y="5812971"/>
                </a:lnTo>
                <a:lnTo>
                  <a:pt x="613954" y="5721531"/>
                </a:lnTo>
                <a:lnTo>
                  <a:pt x="783771" y="5564777"/>
                </a:lnTo>
                <a:lnTo>
                  <a:pt x="992777" y="5564777"/>
                </a:lnTo>
                <a:lnTo>
                  <a:pt x="927463" y="5551714"/>
                </a:lnTo>
                <a:lnTo>
                  <a:pt x="1149531" y="5447211"/>
                </a:lnTo>
                <a:lnTo>
                  <a:pt x="1162594" y="5355771"/>
                </a:lnTo>
                <a:lnTo>
                  <a:pt x="1240971" y="5212080"/>
                </a:lnTo>
                <a:lnTo>
                  <a:pt x="1293223" y="5212080"/>
                </a:lnTo>
                <a:lnTo>
                  <a:pt x="1384663" y="5329646"/>
                </a:lnTo>
                <a:lnTo>
                  <a:pt x="1541417" y="5408023"/>
                </a:lnTo>
                <a:lnTo>
                  <a:pt x="1815737" y="5473337"/>
                </a:lnTo>
                <a:lnTo>
                  <a:pt x="1985554" y="5473337"/>
                </a:lnTo>
                <a:lnTo>
                  <a:pt x="2155371" y="5447211"/>
                </a:lnTo>
                <a:lnTo>
                  <a:pt x="2351314" y="5408023"/>
                </a:lnTo>
                <a:lnTo>
                  <a:pt x="3122023" y="5434149"/>
                </a:lnTo>
                <a:lnTo>
                  <a:pt x="3317966" y="5460274"/>
                </a:lnTo>
                <a:lnTo>
                  <a:pt x="3487783" y="5564777"/>
                </a:lnTo>
                <a:lnTo>
                  <a:pt x="3657600" y="5473337"/>
                </a:lnTo>
                <a:lnTo>
                  <a:pt x="3775166" y="5525589"/>
                </a:lnTo>
                <a:lnTo>
                  <a:pt x="3866606" y="5643154"/>
                </a:lnTo>
                <a:lnTo>
                  <a:pt x="3788229" y="5721531"/>
                </a:lnTo>
                <a:lnTo>
                  <a:pt x="3840480" y="5865223"/>
                </a:lnTo>
                <a:lnTo>
                  <a:pt x="3722914" y="6008914"/>
                </a:lnTo>
                <a:lnTo>
                  <a:pt x="3631474" y="6100354"/>
                </a:lnTo>
                <a:lnTo>
                  <a:pt x="3801291" y="6178731"/>
                </a:lnTo>
                <a:lnTo>
                  <a:pt x="3853543" y="6230983"/>
                </a:lnTo>
                <a:lnTo>
                  <a:pt x="7628709" y="6217920"/>
                </a:lnTo>
                <a:lnTo>
                  <a:pt x="7628709" y="6035040"/>
                </a:lnTo>
                <a:lnTo>
                  <a:pt x="7759337" y="5773783"/>
                </a:lnTo>
                <a:lnTo>
                  <a:pt x="7628709" y="5590903"/>
                </a:lnTo>
                <a:lnTo>
                  <a:pt x="7694023" y="5342709"/>
                </a:lnTo>
                <a:lnTo>
                  <a:pt x="7498080" y="5538651"/>
                </a:lnTo>
                <a:lnTo>
                  <a:pt x="7419703" y="5525589"/>
                </a:lnTo>
                <a:lnTo>
                  <a:pt x="7302137" y="5643154"/>
                </a:lnTo>
                <a:lnTo>
                  <a:pt x="7158446" y="5656217"/>
                </a:lnTo>
                <a:lnTo>
                  <a:pt x="7027817" y="5590903"/>
                </a:lnTo>
                <a:lnTo>
                  <a:pt x="6936377" y="5551714"/>
                </a:lnTo>
                <a:lnTo>
                  <a:pt x="6818811" y="5499463"/>
                </a:lnTo>
                <a:lnTo>
                  <a:pt x="6766560" y="5590903"/>
                </a:lnTo>
                <a:lnTo>
                  <a:pt x="6701246" y="5708469"/>
                </a:lnTo>
                <a:lnTo>
                  <a:pt x="6583680" y="5695406"/>
                </a:lnTo>
                <a:lnTo>
                  <a:pt x="6570617" y="5617029"/>
                </a:lnTo>
                <a:lnTo>
                  <a:pt x="6492240" y="5617029"/>
                </a:lnTo>
                <a:lnTo>
                  <a:pt x="6348549" y="5590903"/>
                </a:lnTo>
                <a:lnTo>
                  <a:pt x="6439989" y="5447211"/>
                </a:lnTo>
                <a:lnTo>
                  <a:pt x="6322423" y="5355771"/>
                </a:lnTo>
                <a:lnTo>
                  <a:pt x="6257109" y="5290457"/>
                </a:lnTo>
                <a:lnTo>
                  <a:pt x="6230983" y="5172891"/>
                </a:lnTo>
                <a:lnTo>
                  <a:pt x="6113417" y="5133703"/>
                </a:lnTo>
                <a:lnTo>
                  <a:pt x="6074229" y="5055326"/>
                </a:lnTo>
                <a:lnTo>
                  <a:pt x="6374674" y="4898571"/>
                </a:lnTo>
                <a:lnTo>
                  <a:pt x="6622869" y="4885509"/>
                </a:lnTo>
                <a:lnTo>
                  <a:pt x="6648994" y="4702629"/>
                </a:lnTo>
                <a:lnTo>
                  <a:pt x="6923314" y="4663440"/>
                </a:lnTo>
                <a:lnTo>
                  <a:pt x="7132320" y="4506686"/>
                </a:lnTo>
                <a:lnTo>
                  <a:pt x="7302137" y="4493623"/>
                </a:lnTo>
                <a:lnTo>
                  <a:pt x="7563394" y="4506686"/>
                </a:lnTo>
                <a:lnTo>
                  <a:pt x="7524206" y="4532811"/>
                </a:lnTo>
                <a:lnTo>
                  <a:pt x="7785463" y="4519749"/>
                </a:lnTo>
                <a:lnTo>
                  <a:pt x="8020594" y="4467497"/>
                </a:lnTo>
                <a:lnTo>
                  <a:pt x="8216537" y="4428309"/>
                </a:lnTo>
                <a:lnTo>
                  <a:pt x="8229600" y="4271554"/>
                </a:lnTo>
                <a:lnTo>
                  <a:pt x="8112034" y="4114800"/>
                </a:lnTo>
                <a:lnTo>
                  <a:pt x="7929154" y="3931920"/>
                </a:lnTo>
                <a:lnTo>
                  <a:pt x="7628709" y="3879669"/>
                </a:lnTo>
                <a:lnTo>
                  <a:pt x="7550331" y="3827417"/>
                </a:lnTo>
                <a:lnTo>
                  <a:pt x="7537269" y="3827417"/>
                </a:lnTo>
                <a:lnTo>
                  <a:pt x="7576457" y="3735977"/>
                </a:lnTo>
                <a:lnTo>
                  <a:pt x="7615646" y="3631474"/>
                </a:lnTo>
                <a:lnTo>
                  <a:pt x="7628709" y="3592286"/>
                </a:lnTo>
                <a:lnTo>
                  <a:pt x="7576457" y="3540034"/>
                </a:lnTo>
                <a:lnTo>
                  <a:pt x="7654834" y="3304903"/>
                </a:lnTo>
                <a:lnTo>
                  <a:pt x="7171509" y="3644537"/>
                </a:lnTo>
                <a:lnTo>
                  <a:pt x="7145383" y="3735977"/>
                </a:lnTo>
                <a:lnTo>
                  <a:pt x="7210697" y="3788229"/>
                </a:lnTo>
                <a:lnTo>
                  <a:pt x="7367451" y="3788229"/>
                </a:lnTo>
                <a:lnTo>
                  <a:pt x="7419703" y="3827417"/>
                </a:lnTo>
                <a:lnTo>
                  <a:pt x="7289074" y="3931920"/>
                </a:lnTo>
                <a:lnTo>
                  <a:pt x="7106194" y="4036423"/>
                </a:lnTo>
                <a:lnTo>
                  <a:pt x="7040880" y="3931920"/>
                </a:lnTo>
                <a:lnTo>
                  <a:pt x="6871063" y="3931920"/>
                </a:lnTo>
                <a:lnTo>
                  <a:pt x="6858000" y="3866606"/>
                </a:lnTo>
                <a:lnTo>
                  <a:pt x="7001691" y="3775166"/>
                </a:lnTo>
                <a:lnTo>
                  <a:pt x="6923314" y="3696789"/>
                </a:lnTo>
                <a:lnTo>
                  <a:pt x="6844937" y="3696789"/>
                </a:lnTo>
                <a:lnTo>
                  <a:pt x="6622869" y="3657600"/>
                </a:lnTo>
                <a:lnTo>
                  <a:pt x="6544491" y="3866606"/>
                </a:lnTo>
                <a:lnTo>
                  <a:pt x="6426926" y="4101737"/>
                </a:lnTo>
                <a:lnTo>
                  <a:pt x="6361611" y="4232366"/>
                </a:lnTo>
                <a:lnTo>
                  <a:pt x="6335486" y="4389120"/>
                </a:lnTo>
                <a:lnTo>
                  <a:pt x="6217920" y="4454434"/>
                </a:lnTo>
                <a:lnTo>
                  <a:pt x="6204857" y="4545874"/>
                </a:lnTo>
                <a:lnTo>
                  <a:pt x="6309360" y="4598126"/>
                </a:lnTo>
                <a:lnTo>
                  <a:pt x="6570617" y="4663440"/>
                </a:lnTo>
                <a:lnTo>
                  <a:pt x="6531429" y="4833257"/>
                </a:lnTo>
                <a:lnTo>
                  <a:pt x="6309360" y="4833257"/>
                </a:lnTo>
                <a:lnTo>
                  <a:pt x="6126480" y="4911634"/>
                </a:lnTo>
                <a:lnTo>
                  <a:pt x="5995851" y="4872446"/>
                </a:lnTo>
                <a:lnTo>
                  <a:pt x="5734594" y="4898571"/>
                </a:lnTo>
                <a:lnTo>
                  <a:pt x="5773783" y="5055326"/>
                </a:lnTo>
                <a:lnTo>
                  <a:pt x="5538651" y="4990011"/>
                </a:lnTo>
                <a:lnTo>
                  <a:pt x="5590903" y="5146766"/>
                </a:lnTo>
                <a:lnTo>
                  <a:pt x="5656217" y="5225143"/>
                </a:lnTo>
                <a:lnTo>
                  <a:pt x="5826034" y="5368834"/>
                </a:lnTo>
                <a:lnTo>
                  <a:pt x="5812971" y="5590903"/>
                </a:lnTo>
                <a:lnTo>
                  <a:pt x="5669280" y="5512526"/>
                </a:lnTo>
                <a:lnTo>
                  <a:pt x="5603966" y="5617029"/>
                </a:lnTo>
                <a:lnTo>
                  <a:pt x="5603966" y="5682343"/>
                </a:lnTo>
                <a:lnTo>
                  <a:pt x="5499463" y="5682343"/>
                </a:lnTo>
                <a:lnTo>
                  <a:pt x="5408023" y="5590903"/>
                </a:lnTo>
                <a:lnTo>
                  <a:pt x="5355771" y="5460274"/>
                </a:lnTo>
                <a:lnTo>
                  <a:pt x="5590903" y="5460274"/>
                </a:lnTo>
                <a:lnTo>
                  <a:pt x="5551714" y="5316583"/>
                </a:lnTo>
                <a:lnTo>
                  <a:pt x="5368834" y="5381897"/>
                </a:lnTo>
                <a:lnTo>
                  <a:pt x="5290457" y="5199017"/>
                </a:lnTo>
                <a:lnTo>
                  <a:pt x="5146766" y="5055326"/>
                </a:lnTo>
                <a:lnTo>
                  <a:pt x="5159829" y="4898571"/>
                </a:lnTo>
                <a:lnTo>
                  <a:pt x="5029200" y="4728754"/>
                </a:lnTo>
                <a:lnTo>
                  <a:pt x="4950823" y="4572000"/>
                </a:lnTo>
                <a:lnTo>
                  <a:pt x="4794069" y="4480560"/>
                </a:lnTo>
                <a:lnTo>
                  <a:pt x="4611189" y="4258491"/>
                </a:lnTo>
                <a:lnTo>
                  <a:pt x="4558937" y="4010297"/>
                </a:lnTo>
                <a:lnTo>
                  <a:pt x="4415246" y="4075611"/>
                </a:lnTo>
                <a:lnTo>
                  <a:pt x="4389120" y="3971109"/>
                </a:lnTo>
                <a:lnTo>
                  <a:pt x="4271554" y="3997234"/>
                </a:lnTo>
                <a:lnTo>
                  <a:pt x="4232366" y="4010297"/>
                </a:lnTo>
                <a:lnTo>
                  <a:pt x="4219303" y="4140926"/>
                </a:lnTo>
                <a:lnTo>
                  <a:pt x="4297680" y="4232366"/>
                </a:lnTo>
                <a:lnTo>
                  <a:pt x="4323806" y="4349931"/>
                </a:lnTo>
                <a:lnTo>
                  <a:pt x="4362994" y="4572000"/>
                </a:lnTo>
                <a:lnTo>
                  <a:pt x="4506686" y="4676503"/>
                </a:lnTo>
                <a:lnTo>
                  <a:pt x="4598126" y="4754880"/>
                </a:lnTo>
                <a:lnTo>
                  <a:pt x="4754880" y="4794069"/>
                </a:lnTo>
                <a:lnTo>
                  <a:pt x="4898571" y="4924697"/>
                </a:lnTo>
                <a:lnTo>
                  <a:pt x="4963886" y="5107577"/>
                </a:lnTo>
                <a:lnTo>
                  <a:pt x="4924697" y="5107577"/>
                </a:lnTo>
                <a:lnTo>
                  <a:pt x="4807131" y="4976949"/>
                </a:lnTo>
                <a:lnTo>
                  <a:pt x="4767943" y="4976949"/>
                </a:lnTo>
                <a:lnTo>
                  <a:pt x="4676503" y="5081451"/>
                </a:lnTo>
                <a:lnTo>
                  <a:pt x="4846320" y="5120640"/>
                </a:lnTo>
                <a:lnTo>
                  <a:pt x="4781006" y="5329646"/>
                </a:lnTo>
                <a:lnTo>
                  <a:pt x="4663440" y="5342709"/>
                </a:lnTo>
                <a:lnTo>
                  <a:pt x="4598126" y="5394960"/>
                </a:lnTo>
                <a:lnTo>
                  <a:pt x="4558937" y="5434149"/>
                </a:lnTo>
                <a:lnTo>
                  <a:pt x="4467497" y="5447211"/>
                </a:lnTo>
                <a:lnTo>
                  <a:pt x="4467497" y="5564777"/>
                </a:lnTo>
                <a:lnTo>
                  <a:pt x="4467497" y="5682343"/>
                </a:lnTo>
                <a:lnTo>
                  <a:pt x="4219303" y="5499463"/>
                </a:lnTo>
                <a:lnTo>
                  <a:pt x="4088674" y="5486400"/>
                </a:lnTo>
                <a:lnTo>
                  <a:pt x="4062549" y="5381897"/>
                </a:lnTo>
                <a:lnTo>
                  <a:pt x="4297680" y="5381897"/>
                </a:lnTo>
                <a:lnTo>
                  <a:pt x="4480560" y="5394960"/>
                </a:lnTo>
                <a:lnTo>
                  <a:pt x="4506686" y="5368834"/>
                </a:lnTo>
                <a:lnTo>
                  <a:pt x="4637314" y="5342709"/>
                </a:lnTo>
                <a:lnTo>
                  <a:pt x="4611189" y="5238206"/>
                </a:lnTo>
                <a:lnTo>
                  <a:pt x="4572000" y="5081451"/>
                </a:lnTo>
                <a:lnTo>
                  <a:pt x="4310743" y="4885509"/>
                </a:lnTo>
                <a:lnTo>
                  <a:pt x="3971109" y="4480560"/>
                </a:lnTo>
                <a:lnTo>
                  <a:pt x="3827417" y="4362994"/>
                </a:lnTo>
                <a:lnTo>
                  <a:pt x="3840480" y="4206240"/>
                </a:lnTo>
                <a:lnTo>
                  <a:pt x="3709851" y="4167051"/>
                </a:lnTo>
                <a:lnTo>
                  <a:pt x="3500846" y="4206240"/>
                </a:lnTo>
                <a:lnTo>
                  <a:pt x="3357154" y="4271554"/>
                </a:lnTo>
                <a:lnTo>
                  <a:pt x="3331029" y="4297680"/>
                </a:lnTo>
                <a:lnTo>
                  <a:pt x="3174274" y="4284617"/>
                </a:lnTo>
                <a:lnTo>
                  <a:pt x="3043646" y="4219303"/>
                </a:lnTo>
                <a:lnTo>
                  <a:pt x="2965269" y="4219303"/>
                </a:lnTo>
                <a:lnTo>
                  <a:pt x="2899954" y="4310743"/>
                </a:lnTo>
                <a:lnTo>
                  <a:pt x="2886891" y="4441371"/>
                </a:lnTo>
                <a:lnTo>
                  <a:pt x="2795451" y="4519749"/>
                </a:lnTo>
                <a:lnTo>
                  <a:pt x="2677886" y="4572000"/>
                </a:lnTo>
                <a:lnTo>
                  <a:pt x="2455817" y="4454434"/>
                </a:lnTo>
                <a:lnTo>
                  <a:pt x="2286000" y="4702629"/>
                </a:lnTo>
                <a:lnTo>
                  <a:pt x="2259874" y="4794069"/>
                </a:lnTo>
                <a:lnTo>
                  <a:pt x="2272937" y="4885509"/>
                </a:lnTo>
                <a:lnTo>
                  <a:pt x="2233749" y="4963886"/>
                </a:lnTo>
                <a:lnTo>
                  <a:pt x="2063931" y="5068389"/>
                </a:lnTo>
                <a:lnTo>
                  <a:pt x="1998617" y="5042263"/>
                </a:lnTo>
                <a:lnTo>
                  <a:pt x="1894114" y="5251269"/>
                </a:lnTo>
                <a:lnTo>
                  <a:pt x="1632857" y="5146766"/>
                </a:lnTo>
                <a:lnTo>
                  <a:pt x="1436914" y="5146766"/>
                </a:lnTo>
                <a:lnTo>
                  <a:pt x="1371600" y="5107577"/>
                </a:lnTo>
                <a:lnTo>
                  <a:pt x="1293223" y="5120640"/>
                </a:lnTo>
                <a:lnTo>
                  <a:pt x="1293223" y="4990011"/>
                </a:lnTo>
                <a:lnTo>
                  <a:pt x="1227909" y="4846320"/>
                </a:lnTo>
                <a:lnTo>
                  <a:pt x="992777" y="4898571"/>
                </a:lnTo>
                <a:lnTo>
                  <a:pt x="1058091" y="4650377"/>
                </a:lnTo>
                <a:lnTo>
                  <a:pt x="992777" y="4585063"/>
                </a:lnTo>
                <a:lnTo>
                  <a:pt x="1267097" y="3853543"/>
                </a:lnTo>
                <a:lnTo>
                  <a:pt x="1306286" y="3657600"/>
                </a:lnTo>
                <a:lnTo>
                  <a:pt x="1724297" y="3827417"/>
                </a:lnTo>
                <a:lnTo>
                  <a:pt x="1959429" y="3879669"/>
                </a:lnTo>
                <a:lnTo>
                  <a:pt x="2116183" y="3984171"/>
                </a:lnTo>
                <a:lnTo>
                  <a:pt x="2364377" y="3971109"/>
                </a:lnTo>
                <a:lnTo>
                  <a:pt x="2468880" y="3631474"/>
                </a:lnTo>
                <a:lnTo>
                  <a:pt x="2390503" y="3331029"/>
                </a:lnTo>
                <a:lnTo>
                  <a:pt x="2299063" y="3213463"/>
                </a:lnTo>
                <a:lnTo>
                  <a:pt x="2103120" y="3030583"/>
                </a:lnTo>
                <a:lnTo>
                  <a:pt x="2286000" y="2886891"/>
                </a:lnTo>
                <a:lnTo>
                  <a:pt x="2481943" y="3043646"/>
                </a:lnTo>
                <a:lnTo>
                  <a:pt x="2612571" y="3017520"/>
                </a:lnTo>
                <a:lnTo>
                  <a:pt x="2495006" y="2860766"/>
                </a:lnTo>
                <a:lnTo>
                  <a:pt x="2651760" y="2860766"/>
                </a:lnTo>
                <a:lnTo>
                  <a:pt x="2717074" y="2926080"/>
                </a:lnTo>
                <a:lnTo>
                  <a:pt x="2913017" y="2926080"/>
                </a:lnTo>
                <a:lnTo>
                  <a:pt x="3069771" y="2821577"/>
                </a:lnTo>
                <a:lnTo>
                  <a:pt x="3135086" y="2677886"/>
                </a:lnTo>
                <a:lnTo>
                  <a:pt x="3239589" y="2638697"/>
                </a:lnTo>
                <a:lnTo>
                  <a:pt x="3409406" y="2599509"/>
                </a:lnTo>
                <a:lnTo>
                  <a:pt x="3579223" y="2403566"/>
                </a:lnTo>
                <a:lnTo>
                  <a:pt x="3696789" y="2351314"/>
                </a:lnTo>
                <a:lnTo>
                  <a:pt x="3905794" y="2338251"/>
                </a:lnTo>
                <a:lnTo>
                  <a:pt x="3918857" y="2194560"/>
                </a:lnTo>
                <a:lnTo>
                  <a:pt x="3997234" y="1972491"/>
                </a:lnTo>
                <a:lnTo>
                  <a:pt x="3944983" y="1881051"/>
                </a:lnTo>
                <a:lnTo>
                  <a:pt x="4010297" y="1724297"/>
                </a:lnTo>
                <a:lnTo>
                  <a:pt x="4245429" y="1672046"/>
                </a:lnTo>
                <a:lnTo>
                  <a:pt x="4206240" y="1828800"/>
                </a:lnTo>
                <a:lnTo>
                  <a:pt x="4127863" y="1959429"/>
                </a:lnTo>
                <a:lnTo>
                  <a:pt x="4062549" y="2090057"/>
                </a:lnTo>
                <a:lnTo>
                  <a:pt x="4127863" y="2312126"/>
                </a:lnTo>
                <a:lnTo>
                  <a:pt x="4206240" y="2325189"/>
                </a:lnTo>
                <a:lnTo>
                  <a:pt x="4349931" y="2272937"/>
                </a:lnTo>
                <a:lnTo>
                  <a:pt x="4480560" y="2312126"/>
                </a:lnTo>
                <a:lnTo>
                  <a:pt x="4480560" y="2312126"/>
                </a:lnTo>
                <a:lnTo>
                  <a:pt x="4611189" y="2364377"/>
                </a:lnTo>
                <a:lnTo>
                  <a:pt x="4715691" y="2377440"/>
                </a:lnTo>
                <a:lnTo>
                  <a:pt x="4950823" y="2233749"/>
                </a:lnTo>
                <a:lnTo>
                  <a:pt x="5094514" y="2325189"/>
                </a:lnTo>
                <a:lnTo>
                  <a:pt x="5199017" y="2325189"/>
                </a:lnTo>
                <a:lnTo>
                  <a:pt x="5290457" y="2155371"/>
                </a:lnTo>
                <a:lnTo>
                  <a:pt x="5303520" y="1920240"/>
                </a:lnTo>
                <a:lnTo>
                  <a:pt x="5368834" y="1763486"/>
                </a:lnTo>
                <a:lnTo>
                  <a:pt x="5434149" y="1763486"/>
                </a:lnTo>
                <a:lnTo>
                  <a:pt x="5656217" y="1815737"/>
                </a:lnTo>
                <a:lnTo>
                  <a:pt x="5603966" y="1632857"/>
                </a:lnTo>
                <a:lnTo>
                  <a:pt x="5590903" y="1528354"/>
                </a:lnTo>
                <a:lnTo>
                  <a:pt x="5499463" y="1489166"/>
                </a:lnTo>
                <a:lnTo>
                  <a:pt x="5630091" y="1358537"/>
                </a:lnTo>
                <a:lnTo>
                  <a:pt x="5904411" y="1371600"/>
                </a:lnTo>
                <a:lnTo>
                  <a:pt x="6100354" y="1240971"/>
                </a:lnTo>
                <a:lnTo>
                  <a:pt x="5917474" y="1123406"/>
                </a:lnTo>
                <a:lnTo>
                  <a:pt x="5564777" y="1214846"/>
                </a:lnTo>
                <a:lnTo>
                  <a:pt x="5447211" y="1214846"/>
                </a:lnTo>
                <a:lnTo>
                  <a:pt x="5342709" y="1110343"/>
                </a:lnTo>
                <a:lnTo>
                  <a:pt x="5277394" y="862149"/>
                </a:lnTo>
                <a:lnTo>
                  <a:pt x="5329646" y="640080"/>
                </a:lnTo>
                <a:lnTo>
                  <a:pt x="5499463" y="483326"/>
                </a:lnTo>
                <a:lnTo>
                  <a:pt x="5617029" y="365760"/>
                </a:lnTo>
                <a:lnTo>
                  <a:pt x="5617029" y="235131"/>
                </a:lnTo>
                <a:lnTo>
                  <a:pt x="5434149" y="195943"/>
                </a:lnTo>
                <a:lnTo>
                  <a:pt x="5329646" y="339634"/>
                </a:lnTo>
                <a:lnTo>
                  <a:pt x="5172891" y="613954"/>
                </a:lnTo>
                <a:lnTo>
                  <a:pt x="4990011" y="731520"/>
                </a:lnTo>
                <a:lnTo>
                  <a:pt x="4911634" y="914400"/>
                </a:lnTo>
                <a:lnTo>
                  <a:pt x="4911634" y="1149531"/>
                </a:lnTo>
                <a:lnTo>
                  <a:pt x="5094514" y="1227909"/>
                </a:lnTo>
                <a:lnTo>
                  <a:pt x="5094514" y="1515291"/>
                </a:lnTo>
                <a:lnTo>
                  <a:pt x="5042263" y="1410789"/>
                </a:lnTo>
                <a:lnTo>
                  <a:pt x="4924697" y="1489166"/>
                </a:lnTo>
                <a:lnTo>
                  <a:pt x="4885509" y="1606731"/>
                </a:lnTo>
                <a:lnTo>
                  <a:pt x="4872446" y="1789611"/>
                </a:lnTo>
                <a:lnTo>
                  <a:pt x="4820194" y="1959429"/>
                </a:lnTo>
                <a:lnTo>
                  <a:pt x="4663440" y="1998617"/>
                </a:lnTo>
                <a:lnTo>
                  <a:pt x="4558937" y="2024743"/>
                </a:lnTo>
                <a:lnTo>
                  <a:pt x="4558937" y="2207623"/>
                </a:lnTo>
                <a:lnTo>
                  <a:pt x="4598126" y="2194560"/>
                </a:lnTo>
                <a:lnTo>
                  <a:pt x="4441371" y="2155371"/>
                </a:lnTo>
                <a:lnTo>
                  <a:pt x="4402183" y="1907177"/>
                </a:lnTo>
                <a:lnTo>
                  <a:pt x="4428309" y="1959429"/>
                </a:lnTo>
                <a:lnTo>
                  <a:pt x="4349931" y="1515291"/>
                </a:lnTo>
                <a:lnTo>
                  <a:pt x="4284617" y="1175657"/>
                </a:lnTo>
                <a:lnTo>
                  <a:pt x="4153989" y="1371600"/>
                </a:lnTo>
                <a:lnTo>
                  <a:pt x="4023360" y="1476103"/>
                </a:lnTo>
                <a:lnTo>
                  <a:pt x="3866606" y="1554480"/>
                </a:lnTo>
                <a:lnTo>
                  <a:pt x="3788229" y="1436914"/>
                </a:lnTo>
                <a:lnTo>
                  <a:pt x="3814354" y="1227909"/>
                </a:lnTo>
                <a:lnTo>
                  <a:pt x="3866606" y="1175657"/>
                </a:lnTo>
                <a:lnTo>
                  <a:pt x="4010297" y="1045029"/>
                </a:lnTo>
                <a:lnTo>
                  <a:pt x="3866606" y="1084217"/>
                </a:lnTo>
                <a:lnTo>
                  <a:pt x="3801291" y="1005840"/>
                </a:lnTo>
                <a:lnTo>
                  <a:pt x="3984171" y="953589"/>
                </a:lnTo>
                <a:lnTo>
                  <a:pt x="3801291" y="888274"/>
                </a:lnTo>
                <a:lnTo>
                  <a:pt x="3892731" y="744583"/>
                </a:lnTo>
                <a:lnTo>
                  <a:pt x="3984171" y="653143"/>
                </a:lnTo>
                <a:lnTo>
                  <a:pt x="4167051" y="561703"/>
                </a:lnTo>
                <a:lnTo>
                  <a:pt x="4362994" y="548640"/>
                </a:lnTo>
                <a:lnTo>
                  <a:pt x="4402183" y="561703"/>
                </a:lnTo>
                <a:lnTo>
                  <a:pt x="4572000" y="483326"/>
                </a:lnTo>
                <a:lnTo>
                  <a:pt x="4271554" y="496389"/>
                </a:lnTo>
                <a:lnTo>
                  <a:pt x="4480560" y="326571"/>
                </a:lnTo>
                <a:lnTo>
                  <a:pt x="4650377" y="235131"/>
                </a:lnTo>
                <a:lnTo>
                  <a:pt x="4676503" y="0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Frihandsfigur 28"/>
          <p:cNvSpPr/>
          <p:nvPr/>
        </p:nvSpPr>
        <p:spPr>
          <a:xfrm>
            <a:off x="1737360" y="2024743"/>
            <a:ext cx="692331" cy="679268"/>
          </a:xfrm>
          <a:custGeom>
            <a:avLst/>
            <a:gdLst>
              <a:gd name="connsiteX0" fmla="*/ 522514 w 692331"/>
              <a:gd name="connsiteY0" fmla="*/ 0 h 679268"/>
              <a:gd name="connsiteX1" fmla="*/ 287383 w 692331"/>
              <a:gd name="connsiteY1" fmla="*/ 130628 h 679268"/>
              <a:gd name="connsiteX2" fmla="*/ 143691 w 692331"/>
              <a:gd name="connsiteY2" fmla="*/ 117566 h 679268"/>
              <a:gd name="connsiteX3" fmla="*/ 156754 w 692331"/>
              <a:gd name="connsiteY3" fmla="*/ 235131 h 679268"/>
              <a:gd name="connsiteX4" fmla="*/ 209006 w 692331"/>
              <a:gd name="connsiteY4" fmla="*/ 378823 h 679268"/>
              <a:gd name="connsiteX5" fmla="*/ 65314 w 692331"/>
              <a:gd name="connsiteY5" fmla="*/ 457200 h 679268"/>
              <a:gd name="connsiteX6" fmla="*/ 65314 w 692331"/>
              <a:gd name="connsiteY6" fmla="*/ 457200 h 679268"/>
              <a:gd name="connsiteX7" fmla="*/ 0 w 692331"/>
              <a:gd name="connsiteY7" fmla="*/ 613954 h 679268"/>
              <a:gd name="connsiteX8" fmla="*/ 39189 w 692331"/>
              <a:gd name="connsiteY8" fmla="*/ 679268 h 679268"/>
              <a:gd name="connsiteX9" fmla="*/ 313509 w 692331"/>
              <a:gd name="connsiteY9" fmla="*/ 627017 h 679268"/>
              <a:gd name="connsiteX10" fmla="*/ 418011 w 692331"/>
              <a:gd name="connsiteY10" fmla="*/ 627017 h 679268"/>
              <a:gd name="connsiteX11" fmla="*/ 587829 w 692331"/>
              <a:gd name="connsiteY11" fmla="*/ 391886 h 679268"/>
              <a:gd name="connsiteX12" fmla="*/ 522514 w 692331"/>
              <a:gd name="connsiteY12" fmla="*/ 261257 h 679268"/>
              <a:gd name="connsiteX13" fmla="*/ 692331 w 692331"/>
              <a:gd name="connsiteY13" fmla="*/ 222068 h 679268"/>
              <a:gd name="connsiteX14" fmla="*/ 653143 w 692331"/>
              <a:gd name="connsiteY14" fmla="*/ 117566 h 679268"/>
              <a:gd name="connsiteX15" fmla="*/ 522514 w 692331"/>
              <a:gd name="connsiteY15" fmla="*/ 0 h 67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2331" h="679268">
                <a:moveTo>
                  <a:pt x="522514" y="0"/>
                </a:moveTo>
                <a:lnTo>
                  <a:pt x="287383" y="130628"/>
                </a:lnTo>
                <a:lnTo>
                  <a:pt x="143691" y="117566"/>
                </a:lnTo>
                <a:lnTo>
                  <a:pt x="156754" y="235131"/>
                </a:lnTo>
                <a:lnTo>
                  <a:pt x="209006" y="378823"/>
                </a:lnTo>
                <a:lnTo>
                  <a:pt x="65314" y="457200"/>
                </a:lnTo>
                <a:lnTo>
                  <a:pt x="65314" y="457200"/>
                </a:lnTo>
                <a:lnTo>
                  <a:pt x="0" y="613954"/>
                </a:lnTo>
                <a:lnTo>
                  <a:pt x="39189" y="679268"/>
                </a:lnTo>
                <a:lnTo>
                  <a:pt x="313509" y="627017"/>
                </a:lnTo>
                <a:lnTo>
                  <a:pt x="418011" y="627017"/>
                </a:lnTo>
                <a:lnTo>
                  <a:pt x="587829" y="391886"/>
                </a:lnTo>
                <a:lnTo>
                  <a:pt x="522514" y="261257"/>
                </a:lnTo>
                <a:lnTo>
                  <a:pt x="692331" y="222068"/>
                </a:lnTo>
                <a:lnTo>
                  <a:pt x="653143" y="117566"/>
                </a:lnTo>
                <a:lnTo>
                  <a:pt x="522514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Frihandsfigur 29"/>
          <p:cNvSpPr/>
          <p:nvPr/>
        </p:nvSpPr>
        <p:spPr>
          <a:xfrm>
            <a:off x="2116183" y="1593669"/>
            <a:ext cx="966651" cy="1580605"/>
          </a:xfrm>
          <a:custGeom>
            <a:avLst/>
            <a:gdLst>
              <a:gd name="connsiteX0" fmla="*/ 783771 w 966651"/>
              <a:gd name="connsiteY0" fmla="*/ 65314 h 1580605"/>
              <a:gd name="connsiteX1" fmla="*/ 600891 w 966651"/>
              <a:gd name="connsiteY1" fmla="*/ 209005 h 1580605"/>
              <a:gd name="connsiteX2" fmla="*/ 744583 w 966651"/>
              <a:gd name="connsiteY2" fmla="*/ 222068 h 1580605"/>
              <a:gd name="connsiteX3" fmla="*/ 822960 w 966651"/>
              <a:gd name="connsiteY3" fmla="*/ 235131 h 1580605"/>
              <a:gd name="connsiteX4" fmla="*/ 849086 w 966651"/>
              <a:gd name="connsiteY4" fmla="*/ 313508 h 1580605"/>
              <a:gd name="connsiteX5" fmla="*/ 770708 w 966651"/>
              <a:gd name="connsiteY5" fmla="*/ 431074 h 1580605"/>
              <a:gd name="connsiteX6" fmla="*/ 744583 w 966651"/>
              <a:gd name="connsiteY6" fmla="*/ 496388 h 1580605"/>
              <a:gd name="connsiteX7" fmla="*/ 783771 w 966651"/>
              <a:gd name="connsiteY7" fmla="*/ 692331 h 1580605"/>
              <a:gd name="connsiteX8" fmla="*/ 783771 w 966651"/>
              <a:gd name="connsiteY8" fmla="*/ 770708 h 1580605"/>
              <a:gd name="connsiteX9" fmla="*/ 809897 w 966651"/>
              <a:gd name="connsiteY9" fmla="*/ 940525 h 1580605"/>
              <a:gd name="connsiteX10" fmla="*/ 809897 w 966651"/>
              <a:gd name="connsiteY10" fmla="*/ 940525 h 1580605"/>
              <a:gd name="connsiteX11" fmla="*/ 836023 w 966651"/>
              <a:gd name="connsiteY11" fmla="*/ 1201782 h 1580605"/>
              <a:gd name="connsiteX12" fmla="*/ 966651 w 966651"/>
              <a:gd name="connsiteY12" fmla="*/ 1240971 h 1580605"/>
              <a:gd name="connsiteX13" fmla="*/ 875211 w 966651"/>
              <a:gd name="connsiteY13" fmla="*/ 1449977 h 1580605"/>
              <a:gd name="connsiteX14" fmla="*/ 770708 w 966651"/>
              <a:gd name="connsiteY14" fmla="*/ 1567542 h 1580605"/>
              <a:gd name="connsiteX15" fmla="*/ 509451 w 966651"/>
              <a:gd name="connsiteY15" fmla="*/ 1580605 h 1580605"/>
              <a:gd name="connsiteX16" fmla="*/ 261257 w 966651"/>
              <a:gd name="connsiteY16" fmla="*/ 1489165 h 1580605"/>
              <a:gd name="connsiteX17" fmla="*/ 0 w 966651"/>
              <a:gd name="connsiteY17" fmla="*/ 1515291 h 1580605"/>
              <a:gd name="connsiteX18" fmla="*/ 195943 w 966651"/>
              <a:gd name="connsiteY18" fmla="*/ 1397725 h 1580605"/>
              <a:gd name="connsiteX19" fmla="*/ 274320 w 966651"/>
              <a:gd name="connsiteY19" fmla="*/ 1306285 h 1580605"/>
              <a:gd name="connsiteX20" fmla="*/ 457200 w 966651"/>
              <a:gd name="connsiteY20" fmla="*/ 1319348 h 1580605"/>
              <a:gd name="connsiteX21" fmla="*/ 248194 w 966651"/>
              <a:gd name="connsiteY21" fmla="*/ 1254034 h 1580605"/>
              <a:gd name="connsiteX22" fmla="*/ 209006 w 966651"/>
              <a:gd name="connsiteY22" fmla="*/ 1214845 h 1580605"/>
              <a:gd name="connsiteX23" fmla="*/ 391886 w 966651"/>
              <a:gd name="connsiteY23" fmla="*/ 1123405 h 1580605"/>
              <a:gd name="connsiteX24" fmla="*/ 326571 w 966651"/>
              <a:gd name="connsiteY24" fmla="*/ 1031965 h 1580605"/>
              <a:gd name="connsiteX25" fmla="*/ 352697 w 966651"/>
              <a:gd name="connsiteY25" fmla="*/ 992777 h 1580605"/>
              <a:gd name="connsiteX26" fmla="*/ 470263 w 966651"/>
              <a:gd name="connsiteY26" fmla="*/ 992777 h 1580605"/>
              <a:gd name="connsiteX27" fmla="*/ 496388 w 966651"/>
              <a:gd name="connsiteY27" fmla="*/ 901337 h 1580605"/>
              <a:gd name="connsiteX28" fmla="*/ 561703 w 966651"/>
              <a:gd name="connsiteY28" fmla="*/ 822960 h 1580605"/>
              <a:gd name="connsiteX29" fmla="*/ 574766 w 966651"/>
              <a:gd name="connsiteY29" fmla="*/ 666205 h 1580605"/>
              <a:gd name="connsiteX30" fmla="*/ 352697 w 966651"/>
              <a:gd name="connsiteY30" fmla="*/ 679268 h 1580605"/>
              <a:gd name="connsiteX31" fmla="*/ 470263 w 966651"/>
              <a:gd name="connsiteY31" fmla="*/ 548640 h 1580605"/>
              <a:gd name="connsiteX32" fmla="*/ 365760 w 966651"/>
              <a:gd name="connsiteY32" fmla="*/ 391885 h 1580605"/>
              <a:gd name="connsiteX33" fmla="*/ 352697 w 966651"/>
              <a:gd name="connsiteY33" fmla="*/ 235131 h 1580605"/>
              <a:gd name="connsiteX34" fmla="*/ 352697 w 966651"/>
              <a:gd name="connsiteY34" fmla="*/ 235131 h 1580605"/>
              <a:gd name="connsiteX35" fmla="*/ 470263 w 966651"/>
              <a:gd name="connsiteY35" fmla="*/ 130628 h 1580605"/>
              <a:gd name="connsiteX36" fmla="*/ 640080 w 966651"/>
              <a:gd name="connsiteY36" fmla="*/ 0 h 1580605"/>
              <a:gd name="connsiteX37" fmla="*/ 822960 w 966651"/>
              <a:gd name="connsiteY37" fmla="*/ 65314 h 1580605"/>
              <a:gd name="connsiteX38" fmla="*/ 731520 w 966651"/>
              <a:gd name="connsiteY38" fmla="*/ 117565 h 158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66651" h="1580605">
                <a:moveTo>
                  <a:pt x="783771" y="65314"/>
                </a:moveTo>
                <a:lnTo>
                  <a:pt x="600891" y="209005"/>
                </a:lnTo>
                <a:lnTo>
                  <a:pt x="744583" y="222068"/>
                </a:lnTo>
                <a:lnTo>
                  <a:pt x="822960" y="235131"/>
                </a:lnTo>
                <a:lnTo>
                  <a:pt x="849086" y="313508"/>
                </a:lnTo>
                <a:lnTo>
                  <a:pt x="770708" y="431074"/>
                </a:lnTo>
                <a:lnTo>
                  <a:pt x="744583" y="496388"/>
                </a:lnTo>
                <a:lnTo>
                  <a:pt x="783771" y="692331"/>
                </a:lnTo>
                <a:lnTo>
                  <a:pt x="783771" y="770708"/>
                </a:lnTo>
                <a:lnTo>
                  <a:pt x="809897" y="940525"/>
                </a:lnTo>
                <a:lnTo>
                  <a:pt x="809897" y="940525"/>
                </a:lnTo>
                <a:lnTo>
                  <a:pt x="836023" y="1201782"/>
                </a:lnTo>
                <a:lnTo>
                  <a:pt x="966651" y="1240971"/>
                </a:lnTo>
                <a:lnTo>
                  <a:pt x="875211" y="1449977"/>
                </a:lnTo>
                <a:lnTo>
                  <a:pt x="770708" y="1567542"/>
                </a:lnTo>
                <a:lnTo>
                  <a:pt x="509451" y="1580605"/>
                </a:lnTo>
                <a:lnTo>
                  <a:pt x="261257" y="1489165"/>
                </a:lnTo>
                <a:lnTo>
                  <a:pt x="0" y="1515291"/>
                </a:lnTo>
                <a:lnTo>
                  <a:pt x="195943" y="1397725"/>
                </a:lnTo>
                <a:lnTo>
                  <a:pt x="274320" y="1306285"/>
                </a:lnTo>
                <a:lnTo>
                  <a:pt x="457200" y="1319348"/>
                </a:lnTo>
                <a:lnTo>
                  <a:pt x="248194" y="1254034"/>
                </a:lnTo>
                <a:lnTo>
                  <a:pt x="209006" y="1214845"/>
                </a:lnTo>
                <a:lnTo>
                  <a:pt x="391886" y="1123405"/>
                </a:lnTo>
                <a:lnTo>
                  <a:pt x="326571" y="1031965"/>
                </a:lnTo>
                <a:lnTo>
                  <a:pt x="352697" y="992777"/>
                </a:lnTo>
                <a:lnTo>
                  <a:pt x="470263" y="992777"/>
                </a:lnTo>
                <a:lnTo>
                  <a:pt x="496388" y="901337"/>
                </a:lnTo>
                <a:lnTo>
                  <a:pt x="561703" y="822960"/>
                </a:lnTo>
                <a:lnTo>
                  <a:pt x="574766" y="666205"/>
                </a:lnTo>
                <a:lnTo>
                  <a:pt x="352697" y="679268"/>
                </a:lnTo>
                <a:lnTo>
                  <a:pt x="470263" y="548640"/>
                </a:lnTo>
                <a:lnTo>
                  <a:pt x="365760" y="391885"/>
                </a:lnTo>
                <a:lnTo>
                  <a:pt x="352697" y="235131"/>
                </a:lnTo>
                <a:lnTo>
                  <a:pt x="352697" y="235131"/>
                </a:lnTo>
                <a:lnTo>
                  <a:pt x="470263" y="130628"/>
                </a:lnTo>
                <a:lnTo>
                  <a:pt x="640080" y="0"/>
                </a:lnTo>
                <a:lnTo>
                  <a:pt x="822960" y="65314"/>
                </a:lnTo>
                <a:lnTo>
                  <a:pt x="731520" y="117565"/>
                </a:lnTo>
              </a:path>
            </a:pathLst>
          </a:custGeom>
          <a:solidFill>
            <a:schemeClr val="bg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Europe</a:t>
            </a:r>
            <a:endParaRPr lang="sv-SE" dirty="0"/>
          </a:p>
        </p:txBody>
      </p:sp>
      <p:sp>
        <p:nvSpPr>
          <p:cNvPr id="32" name="Frihandsfigur 31"/>
          <p:cNvSpPr/>
          <p:nvPr/>
        </p:nvSpPr>
        <p:spPr>
          <a:xfrm>
            <a:off x="1018903" y="2220686"/>
            <a:ext cx="7302137" cy="2690948"/>
          </a:xfrm>
          <a:custGeom>
            <a:avLst/>
            <a:gdLst>
              <a:gd name="connsiteX0" fmla="*/ 7302137 w 7302137"/>
              <a:gd name="connsiteY0" fmla="*/ 0 h 2690948"/>
              <a:gd name="connsiteX1" fmla="*/ 6074228 w 7302137"/>
              <a:gd name="connsiteY1" fmla="*/ 78377 h 2690948"/>
              <a:gd name="connsiteX2" fmla="*/ 5003074 w 7302137"/>
              <a:gd name="connsiteY2" fmla="*/ 666205 h 2690948"/>
              <a:gd name="connsiteX3" fmla="*/ 4284617 w 7302137"/>
              <a:gd name="connsiteY3" fmla="*/ 953588 h 2690948"/>
              <a:gd name="connsiteX4" fmla="*/ 3448594 w 7302137"/>
              <a:gd name="connsiteY4" fmla="*/ 901337 h 2690948"/>
              <a:gd name="connsiteX5" fmla="*/ 2299063 w 7302137"/>
              <a:gd name="connsiteY5" fmla="*/ 1097280 h 2690948"/>
              <a:gd name="connsiteX6" fmla="*/ 1946366 w 7302137"/>
              <a:gd name="connsiteY6" fmla="*/ 1410788 h 2690948"/>
              <a:gd name="connsiteX7" fmla="*/ 1384663 w 7302137"/>
              <a:gd name="connsiteY7" fmla="*/ 2233748 h 2690948"/>
              <a:gd name="connsiteX8" fmla="*/ 888274 w 7302137"/>
              <a:gd name="connsiteY8" fmla="*/ 2690948 h 2690948"/>
              <a:gd name="connsiteX9" fmla="*/ 0 w 7302137"/>
              <a:gd name="connsiteY9" fmla="*/ 2690948 h 2690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02137" h="2690948">
                <a:moveTo>
                  <a:pt x="7302137" y="0"/>
                </a:moveTo>
                <a:lnTo>
                  <a:pt x="6074228" y="78377"/>
                </a:lnTo>
                <a:lnTo>
                  <a:pt x="5003074" y="666205"/>
                </a:lnTo>
                <a:lnTo>
                  <a:pt x="4284617" y="953588"/>
                </a:lnTo>
                <a:lnTo>
                  <a:pt x="3448594" y="901337"/>
                </a:lnTo>
                <a:lnTo>
                  <a:pt x="2299063" y="1097280"/>
                </a:lnTo>
                <a:lnTo>
                  <a:pt x="1946366" y="1410788"/>
                </a:lnTo>
                <a:lnTo>
                  <a:pt x="1384663" y="2233748"/>
                </a:lnTo>
                <a:lnTo>
                  <a:pt x="888274" y="2690948"/>
                </a:lnTo>
                <a:lnTo>
                  <a:pt x="0" y="2690948"/>
                </a:lnTo>
              </a:path>
            </a:pathLst>
          </a:cu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/>
          <p:cNvSpPr/>
          <p:nvPr/>
        </p:nvSpPr>
        <p:spPr>
          <a:xfrm>
            <a:off x="5940152" y="2780928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/>
          <p:cNvSpPr/>
          <p:nvPr/>
        </p:nvSpPr>
        <p:spPr>
          <a:xfrm>
            <a:off x="5220072" y="3068960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Ellips 20"/>
          <p:cNvSpPr/>
          <p:nvPr/>
        </p:nvSpPr>
        <p:spPr>
          <a:xfrm>
            <a:off x="899592" y="4797152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ihandsfigur 32"/>
          <p:cNvSpPr/>
          <p:nvPr/>
        </p:nvSpPr>
        <p:spPr>
          <a:xfrm>
            <a:off x="5747657" y="1489166"/>
            <a:ext cx="1410789" cy="1907177"/>
          </a:xfrm>
          <a:custGeom>
            <a:avLst/>
            <a:gdLst>
              <a:gd name="connsiteX0" fmla="*/ 0 w 1410789"/>
              <a:gd name="connsiteY0" fmla="*/ 39188 h 1907177"/>
              <a:gd name="connsiteX1" fmla="*/ 0 w 1410789"/>
              <a:gd name="connsiteY1" fmla="*/ 39188 h 1907177"/>
              <a:gd name="connsiteX2" fmla="*/ 261257 w 1410789"/>
              <a:gd name="connsiteY2" fmla="*/ 0 h 1907177"/>
              <a:gd name="connsiteX3" fmla="*/ 457200 w 1410789"/>
              <a:gd name="connsiteY3" fmla="*/ 195943 h 1907177"/>
              <a:gd name="connsiteX4" fmla="*/ 1410789 w 1410789"/>
              <a:gd name="connsiteY4" fmla="*/ 836023 h 1907177"/>
              <a:gd name="connsiteX5" fmla="*/ 744583 w 1410789"/>
              <a:gd name="connsiteY5" fmla="*/ 1907177 h 1907177"/>
              <a:gd name="connsiteX6" fmla="*/ 744583 w 1410789"/>
              <a:gd name="connsiteY6" fmla="*/ 1907177 h 190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0789" h="1907177">
                <a:moveTo>
                  <a:pt x="0" y="39188"/>
                </a:moveTo>
                <a:lnTo>
                  <a:pt x="0" y="39188"/>
                </a:lnTo>
                <a:lnTo>
                  <a:pt x="261257" y="0"/>
                </a:lnTo>
                <a:lnTo>
                  <a:pt x="457200" y="195943"/>
                </a:lnTo>
                <a:lnTo>
                  <a:pt x="1410789" y="836023"/>
                </a:lnTo>
                <a:lnTo>
                  <a:pt x="744583" y="1907177"/>
                </a:lnTo>
                <a:lnTo>
                  <a:pt x="744583" y="1907177"/>
                </a:lnTo>
              </a:path>
            </a:pathLst>
          </a:cu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/>
          <p:cNvSpPr/>
          <p:nvPr/>
        </p:nvSpPr>
        <p:spPr>
          <a:xfrm>
            <a:off x="6084168" y="1556792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Ellips 4"/>
          <p:cNvSpPr/>
          <p:nvPr/>
        </p:nvSpPr>
        <p:spPr>
          <a:xfrm>
            <a:off x="7020272" y="2204864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/>
          <p:cNvSpPr/>
          <p:nvPr/>
        </p:nvSpPr>
        <p:spPr>
          <a:xfrm>
            <a:off x="6372200" y="3284984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Frihandsfigur 33"/>
          <p:cNvSpPr/>
          <p:nvPr/>
        </p:nvSpPr>
        <p:spPr>
          <a:xfrm>
            <a:off x="5760720" y="5016137"/>
            <a:ext cx="2743200" cy="404949"/>
          </a:xfrm>
          <a:custGeom>
            <a:avLst/>
            <a:gdLst>
              <a:gd name="connsiteX0" fmla="*/ 2743200 w 2743200"/>
              <a:gd name="connsiteY0" fmla="*/ 182880 h 404949"/>
              <a:gd name="connsiteX1" fmla="*/ 1358537 w 2743200"/>
              <a:gd name="connsiteY1" fmla="*/ 404949 h 404949"/>
              <a:gd name="connsiteX2" fmla="*/ 627017 w 2743200"/>
              <a:gd name="connsiteY2" fmla="*/ 169817 h 404949"/>
              <a:gd name="connsiteX3" fmla="*/ 0 w 2743200"/>
              <a:gd name="connsiteY3" fmla="*/ 0 h 40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404949">
                <a:moveTo>
                  <a:pt x="2743200" y="182880"/>
                </a:moveTo>
                <a:lnTo>
                  <a:pt x="1358537" y="404949"/>
                </a:lnTo>
                <a:lnTo>
                  <a:pt x="627017" y="169817"/>
                </a:lnTo>
                <a:lnTo>
                  <a:pt x="0" y="0"/>
                </a:lnTo>
              </a:path>
            </a:pathLst>
          </a:cu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Ellips 18"/>
          <p:cNvSpPr/>
          <p:nvPr/>
        </p:nvSpPr>
        <p:spPr>
          <a:xfrm>
            <a:off x="7020272" y="5301208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/>
          <p:cNvSpPr/>
          <p:nvPr/>
        </p:nvSpPr>
        <p:spPr>
          <a:xfrm>
            <a:off x="6444208" y="5085184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3749040" y="3122023"/>
            <a:ext cx="914400" cy="2769326"/>
          </a:xfrm>
          <a:custGeom>
            <a:avLst/>
            <a:gdLst>
              <a:gd name="connsiteX0" fmla="*/ 731520 w 914400"/>
              <a:gd name="connsiteY0" fmla="*/ 0 h 2769326"/>
              <a:gd name="connsiteX1" fmla="*/ 352697 w 914400"/>
              <a:gd name="connsiteY1" fmla="*/ 809897 h 2769326"/>
              <a:gd name="connsiteX2" fmla="*/ 0 w 914400"/>
              <a:gd name="connsiteY2" fmla="*/ 1280160 h 2769326"/>
              <a:gd name="connsiteX3" fmla="*/ 483326 w 914400"/>
              <a:gd name="connsiteY3" fmla="*/ 2090057 h 2769326"/>
              <a:gd name="connsiteX4" fmla="*/ 901337 w 914400"/>
              <a:gd name="connsiteY4" fmla="*/ 2416628 h 2769326"/>
              <a:gd name="connsiteX5" fmla="*/ 914400 w 914400"/>
              <a:gd name="connsiteY5" fmla="*/ 2677886 h 2769326"/>
              <a:gd name="connsiteX6" fmla="*/ 600891 w 914400"/>
              <a:gd name="connsiteY6" fmla="*/ 2769326 h 2769326"/>
              <a:gd name="connsiteX7" fmla="*/ 418011 w 914400"/>
              <a:gd name="connsiteY7" fmla="*/ 2743200 h 276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" h="2769326">
                <a:moveTo>
                  <a:pt x="731520" y="0"/>
                </a:moveTo>
                <a:lnTo>
                  <a:pt x="352697" y="809897"/>
                </a:lnTo>
                <a:lnTo>
                  <a:pt x="0" y="1280160"/>
                </a:lnTo>
                <a:lnTo>
                  <a:pt x="483326" y="2090057"/>
                </a:lnTo>
                <a:lnTo>
                  <a:pt x="901337" y="2416628"/>
                </a:lnTo>
                <a:lnTo>
                  <a:pt x="914400" y="2677886"/>
                </a:lnTo>
                <a:lnTo>
                  <a:pt x="600891" y="2769326"/>
                </a:lnTo>
                <a:lnTo>
                  <a:pt x="418011" y="2743200"/>
                </a:lnTo>
              </a:path>
            </a:pathLst>
          </a:cu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Ellips 15"/>
          <p:cNvSpPr/>
          <p:nvPr/>
        </p:nvSpPr>
        <p:spPr>
          <a:xfrm>
            <a:off x="4067944" y="5085184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Frihandsfigur 35"/>
          <p:cNvSpPr/>
          <p:nvPr/>
        </p:nvSpPr>
        <p:spPr>
          <a:xfrm>
            <a:off x="5146766" y="4114800"/>
            <a:ext cx="940525" cy="509451"/>
          </a:xfrm>
          <a:custGeom>
            <a:avLst/>
            <a:gdLst>
              <a:gd name="connsiteX0" fmla="*/ 0 w 940525"/>
              <a:gd name="connsiteY0" fmla="*/ 0 h 509451"/>
              <a:gd name="connsiteX1" fmla="*/ 940525 w 940525"/>
              <a:gd name="connsiteY1" fmla="*/ 509451 h 50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40525" h="509451">
                <a:moveTo>
                  <a:pt x="0" y="0"/>
                </a:moveTo>
                <a:lnTo>
                  <a:pt x="940525" y="509451"/>
                </a:lnTo>
              </a:path>
            </a:pathLst>
          </a:cu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Ellips 23"/>
          <p:cNvSpPr/>
          <p:nvPr/>
        </p:nvSpPr>
        <p:spPr>
          <a:xfrm>
            <a:off x="5004048" y="4005064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Ellips 24"/>
          <p:cNvSpPr/>
          <p:nvPr/>
        </p:nvSpPr>
        <p:spPr>
          <a:xfrm>
            <a:off x="5940152" y="4509120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Frihandsfigur 36"/>
          <p:cNvSpPr/>
          <p:nvPr/>
        </p:nvSpPr>
        <p:spPr>
          <a:xfrm>
            <a:off x="2377440" y="3592286"/>
            <a:ext cx="1384663" cy="888274"/>
          </a:xfrm>
          <a:custGeom>
            <a:avLst/>
            <a:gdLst>
              <a:gd name="connsiteX0" fmla="*/ 1384663 w 1384663"/>
              <a:gd name="connsiteY0" fmla="*/ 809897 h 888274"/>
              <a:gd name="connsiteX1" fmla="*/ 1058091 w 1384663"/>
              <a:gd name="connsiteY1" fmla="*/ 888274 h 888274"/>
              <a:gd name="connsiteX2" fmla="*/ 666206 w 1384663"/>
              <a:gd name="connsiteY2" fmla="*/ 627017 h 888274"/>
              <a:gd name="connsiteX3" fmla="*/ 587829 w 1384663"/>
              <a:gd name="connsiteY3" fmla="*/ 0 h 888274"/>
              <a:gd name="connsiteX4" fmla="*/ 0 w 1384663"/>
              <a:gd name="connsiteY4" fmla="*/ 13063 h 88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4663" h="888274">
                <a:moveTo>
                  <a:pt x="1384663" y="809897"/>
                </a:moveTo>
                <a:lnTo>
                  <a:pt x="1058091" y="888274"/>
                </a:lnTo>
                <a:lnTo>
                  <a:pt x="666206" y="627017"/>
                </a:lnTo>
                <a:lnTo>
                  <a:pt x="587829" y="0"/>
                </a:lnTo>
                <a:lnTo>
                  <a:pt x="0" y="13063"/>
                </a:lnTo>
              </a:path>
            </a:pathLst>
          </a:cu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Frihandsfigur 37"/>
          <p:cNvSpPr/>
          <p:nvPr/>
        </p:nvSpPr>
        <p:spPr>
          <a:xfrm>
            <a:off x="5421086" y="5029200"/>
            <a:ext cx="352697" cy="953589"/>
          </a:xfrm>
          <a:custGeom>
            <a:avLst/>
            <a:gdLst>
              <a:gd name="connsiteX0" fmla="*/ 0 w 352697"/>
              <a:gd name="connsiteY0" fmla="*/ 953589 h 953589"/>
              <a:gd name="connsiteX1" fmla="*/ 352697 w 352697"/>
              <a:gd name="connsiteY1" fmla="*/ 875211 h 953589"/>
              <a:gd name="connsiteX2" fmla="*/ 13063 w 352697"/>
              <a:gd name="connsiteY2" fmla="*/ 391886 h 953589"/>
              <a:gd name="connsiteX3" fmla="*/ 235131 w 352697"/>
              <a:gd name="connsiteY3" fmla="*/ 378823 h 953589"/>
              <a:gd name="connsiteX4" fmla="*/ 313508 w 352697"/>
              <a:gd name="connsiteY4" fmla="*/ 0 h 953589"/>
              <a:gd name="connsiteX5" fmla="*/ 313508 w 352697"/>
              <a:gd name="connsiteY5" fmla="*/ 0 h 95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697" h="953589">
                <a:moveTo>
                  <a:pt x="0" y="953589"/>
                </a:moveTo>
                <a:lnTo>
                  <a:pt x="352697" y="875211"/>
                </a:lnTo>
                <a:lnTo>
                  <a:pt x="13063" y="391886"/>
                </a:lnTo>
                <a:lnTo>
                  <a:pt x="235131" y="378823"/>
                </a:lnTo>
                <a:lnTo>
                  <a:pt x="313508" y="0"/>
                </a:lnTo>
                <a:lnTo>
                  <a:pt x="313508" y="0"/>
                </a:lnTo>
              </a:path>
            </a:pathLst>
          </a:cu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Ellips 16"/>
          <p:cNvSpPr/>
          <p:nvPr/>
        </p:nvSpPr>
        <p:spPr>
          <a:xfrm>
            <a:off x="5652120" y="5805264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Ellips 13"/>
          <p:cNvSpPr/>
          <p:nvPr/>
        </p:nvSpPr>
        <p:spPr>
          <a:xfrm>
            <a:off x="2843808" y="3501008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Frihandsfigur 38"/>
          <p:cNvSpPr/>
          <p:nvPr/>
        </p:nvSpPr>
        <p:spPr>
          <a:xfrm>
            <a:off x="2651760" y="2416629"/>
            <a:ext cx="796834" cy="1071154"/>
          </a:xfrm>
          <a:custGeom>
            <a:avLst/>
            <a:gdLst>
              <a:gd name="connsiteX0" fmla="*/ 796834 w 796834"/>
              <a:gd name="connsiteY0" fmla="*/ 548640 h 1071154"/>
              <a:gd name="connsiteX1" fmla="*/ 666206 w 796834"/>
              <a:gd name="connsiteY1" fmla="*/ 914400 h 1071154"/>
              <a:gd name="connsiteX2" fmla="*/ 483326 w 796834"/>
              <a:gd name="connsiteY2" fmla="*/ 1071154 h 1071154"/>
              <a:gd name="connsiteX3" fmla="*/ 235131 w 796834"/>
              <a:gd name="connsiteY3" fmla="*/ 587828 h 1071154"/>
              <a:gd name="connsiteX4" fmla="*/ 0 w 796834"/>
              <a:gd name="connsiteY4" fmla="*/ 378822 h 1071154"/>
              <a:gd name="connsiteX5" fmla="*/ 26126 w 796834"/>
              <a:gd name="connsiteY5" fmla="*/ 0 h 107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834" h="1071154">
                <a:moveTo>
                  <a:pt x="796834" y="548640"/>
                </a:moveTo>
                <a:lnTo>
                  <a:pt x="666206" y="914400"/>
                </a:lnTo>
                <a:lnTo>
                  <a:pt x="483326" y="1071154"/>
                </a:lnTo>
                <a:lnTo>
                  <a:pt x="235131" y="587828"/>
                </a:lnTo>
                <a:lnTo>
                  <a:pt x="0" y="378822"/>
                </a:lnTo>
                <a:lnTo>
                  <a:pt x="26126" y="0"/>
                </a:lnTo>
              </a:path>
            </a:pathLst>
          </a:cu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Ellips 30"/>
          <p:cNvSpPr/>
          <p:nvPr/>
        </p:nvSpPr>
        <p:spPr>
          <a:xfrm>
            <a:off x="2771800" y="2924944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Ellips 21"/>
          <p:cNvSpPr/>
          <p:nvPr/>
        </p:nvSpPr>
        <p:spPr>
          <a:xfrm>
            <a:off x="3347864" y="2852936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Frihandsfigur 39"/>
          <p:cNvSpPr/>
          <p:nvPr/>
        </p:nvSpPr>
        <p:spPr>
          <a:xfrm>
            <a:off x="1515291" y="3317966"/>
            <a:ext cx="2220686" cy="2246811"/>
          </a:xfrm>
          <a:custGeom>
            <a:avLst/>
            <a:gdLst>
              <a:gd name="connsiteX0" fmla="*/ 0 w 2220686"/>
              <a:gd name="connsiteY0" fmla="*/ 2246811 h 2246811"/>
              <a:gd name="connsiteX1" fmla="*/ 391886 w 2220686"/>
              <a:gd name="connsiteY1" fmla="*/ 1593668 h 2246811"/>
              <a:gd name="connsiteX2" fmla="*/ 1175658 w 2220686"/>
              <a:gd name="connsiteY2" fmla="*/ 1319348 h 2246811"/>
              <a:gd name="connsiteX3" fmla="*/ 1358538 w 2220686"/>
              <a:gd name="connsiteY3" fmla="*/ 1384663 h 2246811"/>
              <a:gd name="connsiteX4" fmla="*/ 1672046 w 2220686"/>
              <a:gd name="connsiteY4" fmla="*/ 1188720 h 2246811"/>
              <a:gd name="connsiteX5" fmla="*/ 2220686 w 2220686"/>
              <a:gd name="connsiteY5" fmla="*/ 1110343 h 2246811"/>
              <a:gd name="connsiteX6" fmla="*/ 1815738 w 2220686"/>
              <a:gd name="connsiteY6" fmla="*/ 0 h 224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0686" h="2246811">
                <a:moveTo>
                  <a:pt x="0" y="2246811"/>
                </a:moveTo>
                <a:lnTo>
                  <a:pt x="391886" y="1593668"/>
                </a:lnTo>
                <a:lnTo>
                  <a:pt x="1175658" y="1319348"/>
                </a:lnTo>
                <a:lnTo>
                  <a:pt x="1358538" y="1384663"/>
                </a:lnTo>
                <a:lnTo>
                  <a:pt x="1672046" y="1188720"/>
                </a:lnTo>
                <a:lnTo>
                  <a:pt x="2220686" y="1110343"/>
                </a:lnTo>
                <a:lnTo>
                  <a:pt x="1815738" y="0"/>
                </a:lnTo>
              </a:path>
            </a:pathLst>
          </a:cu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/>
          <p:cNvSpPr/>
          <p:nvPr/>
        </p:nvSpPr>
        <p:spPr>
          <a:xfrm>
            <a:off x="1763688" y="4797152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Ellips 14"/>
          <p:cNvSpPr/>
          <p:nvPr/>
        </p:nvSpPr>
        <p:spPr>
          <a:xfrm>
            <a:off x="3635896" y="4293096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Ellips 22"/>
          <p:cNvSpPr/>
          <p:nvPr/>
        </p:nvSpPr>
        <p:spPr>
          <a:xfrm>
            <a:off x="3203848" y="3212976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textruta 40"/>
          <p:cNvSpPr txBox="1"/>
          <p:nvPr/>
        </p:nvSpPr>
        <p:spPr>
          <a:xfrm>
            <a:off x="7236296" y="22768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Moskva</a:t>
            </a:r>
            <a:endParaRPr lang="sv-SE" dirty="0"/>
          </a:p>
        </p:txBody>
      </p:sp>
      <p:sp>
        <p:nvSpPr>
          <p:cNvPr id="42" name="textruta 41"/>
          <p:cNvSpPr txBox="1"/>
          <p:nvPr/>
        </p:nvSpPr>
        <p:spPr>
          <a:xfrm>
            <a:off x="6588224" y="32129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Kijev</a:t>
            </a:r>
            <a:endParaRPr lang="sv-SE" dirty="0"/>
          </a:p>
        </p:txBody>
      </p:sp>
      <p:sp>
        <p:nvSpPr>
          <p:cNvPr id="43" name="textruta 42"/>
          <p:cNvSpPr txBox="1"/>
          <p:nvPr/>
        </p:nvSpPr>
        <p:spPr>
          <a:xfrm>
            <a:off x="5364088" y="24208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Minsk</a:t>
            </a:r>
            <a:endParaRPr lang="sv-SE" dirty="0"/>
          </a:p>
        </p:txBody>
      </p:sp>
      <p:sp>
        <p:nvSpPr>
          <p:cNvPr id="44" name="textruta 43"/>
          <p:cNvSpPr txBox="1"/>
          <p:nvPr/>
        </p:nvSpPr>
        <p:spPr>
          <a:xfrm>
            <a:off x="4860032" y="32129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Warszawa</a:t>
            </a:r>
            <a:endParaRPr lang="sv-SE" dirty="0"/>
          </a:p>
        </p:txBody>
      </p:sp>
      <p:sp>
        <p:nvSpPr>
          <p:cNvPr id="45" name="textruta 44"/>
          <p:cNvSpPr txBox="1"/>
          <p:nvPr/>
        </p:nvSpPr>
        <p:spPr>
          <a:xfrm>
            <a:off x="6228184" y="141277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St Petersburg</a:t>
            </a:r>
            <a:endParaRPr lang="sv-SE" dirty="0"/>
          </a:p>
        </p:txBody>
      </p:sp>
      <p:sp>
        <p:nvSpPr>
          <p:cNvPr id="46" name="textruta 45"/>
          <p:cNvSpPr txBox="1"/>
          <p:nvPr/>
        </p:nvSpPr>
        <p:spPr>
          <a:xfrm>
            <a:off x="5436096" y="11967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Helsingfors</a:t>
            </a:r>
            <a:endParaRPr lang="sv-SE" dirty="0"/>
          </a:p>
        </p:txBody>
      </p:sp>
      <p:sp>
        <p:nvSpPr>
          <p:cNvPr id="47" name="textruta 46"/>
          <p:cNvSpPr txBox="1"/>
          <p:nvPr/>
        </p:nvSpPr>
        <p:spPr>
          <a:xfrm>
            <a:off x="4139952" y="32129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Berlin</a:t>
            </a:r>
            <a:endParaRPr lang="sv-SE" dirty="0"/>
          </a:p>
        </p:txBody>
      </p:sp>
      <p:sp>
        <p:nvSpPr>
          <p:cNvPr id="48" name="textruta 47"/>
          <p:cNvSpPr txBox="1"/>
          <p:nvPr/>
        </p:nvSpPr>
        <p:spPr>
          <a:xfrm>
            <a:off x="4139952" y="37170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München</a:t>
            </a:r>
            <a:endParaRPr lang="sv-SE" dirty="0"/>
          </a:p>
        </p:txBody>
      </p:sp>
      <p:sp>
        <p:nvSpPr>
          <p:cNvPr id="49" name="textruta 48"/>
          <p:cNvSpPr txBox="1"/>
          <p:nvPr/>
        </p:nvSpPr>
        <p:spPr>
          <a:xfrm>
            <a:off x="5148064" y="39330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Budapest</a:t>
            </a:r>
            <a:endParaRPr lang="sv-SE" dirty="0"/>
          </a:p>
        </p:txBody>
      </p:sp>
      <p:sp>
        <p:nvSpPr>
          <p:cNvPr id="50" name="textruta 49"/>
          <p:cNvSpPr txBox="1"/>
          <p:nvPr/>
        </p:nvSpPr>
        <p:spPr>
          <a:xfrm>
            <a:off x="4932040" y="443711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Bukarest</a:t>
            </a:r>
            <a:endParaRPr lang="sv-SE" dirty="0"/>
          </a:p>
        </p:txBody>
      </p:sp>
      <p:sp>
        <p:nvSpPr>
          <p:cNvPr id="51" name="textruta 50"/>
          <p:cNvSpPr txBox="1"/>
          <p:nvPr/>
        </p:nvSpPr>
        <p:spPr>
          <a:xfrm>
            <a:off x="3851920" y="41490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Milano</a:t>
            </a:r>
            <a:endParaRPr lang="sv-SE" dirty="0"/>
          </a:p>
        </p:txBody>
      </p:sp>
      <p:sp>
        <p:nvSpPr>
          <p:cNvPr id="52" name="textruta 51"/>
          <p:cNvSpPr txBox="1"/>
          <p:nvPr/>
        </p:nvSpPr>
        <p:spPr>
          <a:xfrm>
            <a:off x="3419872" y="50131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Rom</a:t>
            </a:r>
            <a:endParaRPr lang="sv-SE" dirty="0"/>
          </a:p>
        </p:txBody>
      </p:sp>
      <p:sp>
        <p:nvSpPr>
          <p:cNvPr id="53" name="textruta 52"/>
          <p:cNvSpPr txBox="1"/>
          <p:nvPr/>
        </p:nvSpPr>
        <p:spPr>
          <a:xfrm>
            <a:off x="5868144" y="573325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Aten</a:t>
            </a:r>
            <a:endParaRPr lang="sv-SE" dirty="0"/>
          </a:p>
        </p:txBody>
      </p:sp>
      <p:sp>
        <p:nvSpPr>
          <p:cNvPr id="54" name="textruta 53"/>
          <p:cNvSpPr txBox="1"/>
          <p:nvPr/>
        </p:nvSpPr>
        <p:spPr>
          <a:xfrm>
            <a:off x="6732240" y="544522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Ankara</a:t>
            </a:r>
            <a:endParaRPr lang="sv-SE" dirty="0"/>
          </a:p>
        </p:txBody>
      </p:sp>
      <p:sp>
        <p:nvSpPr>
          <p:cNvPr id="55" name="textruta 54"/>
          <p:cNvSpPr txBox="1"/>
          <p:nvPr/>
        </p:nvSpPr>
        <p:spPr>
          <a:xfrm>
            <a:off x="6588224" y="49411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Istanbul</a:t>
            </a:r>
            <a:endParaRPr lang="sv-SE" dirty="0"/>
          </a:p>
        </p:txBody>
      </p:sp>
      <p:sp>
        <p:nvSpPr>
          <p:cNvPr id="56" name="textruta 55"/>
          <p:cNvSpPr txBox="1"/>
          <p:nvPr/>
        </p:nvSpPr>
        <p:spPr>
          <a:xfrm>
            <a:off x="2555776" y="371703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Paris</a:t>
            </a:r>
            <a:endParaRPr lang="sv-SE" dirty="0"/>
          </a:p>
        </p:txBody>
      </p:sp>
      <p:sp>
        <p:nvSpPr>
          <p:cNvPr id="57" name="textruta 56"/>
          <p:cNvSpPr txBox="1"/>
          <p:nvPr/>
        </p:nvSpPr>
        <p:spPr>
          <a:xfrm>
            <a:off x="1907704" y="28529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London</a:t>
            </a:r>
            <a:endParaRPr lang="sv-SE" dirty="0"/>
          </a:p>
        </p:txBody>
      </p:sp>
      <p:sp>
        <p:nvSpPr>
          <p:cNvPr id="58" name="textruta 57"/>
          <p:cNvSpPr txBox="1"/>
          <p:nvPr/>
        </p:nvSpPr>
        <p:spPr>
          <a:xfrm>
            <a:off x="2411760" y="24928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Amsterdam</a:t>
            </a:r>
            <a:endParaRPr lang="sv-SE" dirty="0"/>
          </a:p>
        </p:txBody>
      </p:sp>
      <p:sp>
        <p:nvSpPr>
          <p:cNvPr id="60" name="textruta 59"/>
          <p:cNvSpPr txBox="1"/>
          <p:nvPr/>
        </p:nvSpPr>
        <p:spPr>
          <a:xfrm>
            <a:off x="1907704" y="479715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Madrid</a:t>
            </a:r>
            <a:endParaRPr lang="sv-SE" dirty="0"/>
          </a:p>
        </p:txBody>
      </p:sp>
      <p:sp>
        <p:nvSpPr>
          <p:cNvPr id="61" name="textruta 60"/>
          <p:cNvSpPr txBox="1"/>
          <p:nvPr/>
        </p:nvSpPr>
        <p:spPr>
          <a:xfrm>
            <a:off x="467544" y="443711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Lissabon</a:t>
            </a:r>
            <a:endParaRPr lang="sv-SE" dirty="0"/>
          </a:p>
        </p:txBody>
      </p:sp>
      <p:sp>
        <p:nvSpPr>
          <p:cNvPr id="63" name="Frihandsfigur 62"/>
          <p:cNvSpPr/>
          <p:nvPr/>
        </p:nvSpPr>
        <p:spPr>
          <a:xfrm>
            <a:off x="3513909" y="2860766"/>
            <a:ext cx="600891" cy="1045028"/>
          </a:xfrm>
          <a:custGeom>
            <a:avLst/>
            <a:gdLst>
              <a:gd name="connsiteX0" fmla="*/ 600891 w 600891"/>
              <a:gd name="connsiteY0" fmla="*/ 1045028 h 1045028"/>
              <a:gd name="connsiteX1" fmla="*/ 444137 w 600891"/>
              <a:gd name="connsiteY1" fmla="*/ 0 h 1045028"/>
              <a:gd name="connsiteX2" fmla="*/ 0 w 600891"/>
              <a:gd name="connsiteY2" fmla="*/ 940525 h 1045028"/>
              <a:gd name="connsiteX3" fmla="*/ 0 w 600891"/>
              <a:gd name="connsiteY3" fmla="*/ 940525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891" h="1045028">
                <a:moveTo>
                  <a:pt x="600891" y="1045028"/>
                </a:moveTo>
                <a:lnTo>
                  <a:pt x="444137" y="0"/>
                </a:lnTo>
                <a:lnTo>
                  <a:pt x="0" y="940525"/>
                </a:lnTo>
                <a:lnTo>
                  <a:pt x="0" y="940525"/>
                </a:lnTo>
              </a:path>
            </a:pathLst>
          </a:cu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9" name="textruta 58"/>
          <p:cNvSpPr txBox="1"/>
          <p:nvPr/>
        </p:nvSpPr>
        <p:spPr>
          <a:xfrm>
            <a:off x="3347864" y="321297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Bryssel</a:t>
            </a:r>
            <a:endParaRPr lang="sv-SE" dirty="0"/>
          </a:p>
        </p:txBody>
      </p:sp>
      <p:cxnSp>
        <p:nvCxnSpPr>
          <p:cNvPr id="65" name="Rak 64"/>
          <p:cNvCxnSpPr>
            <a:stCxn id="63" idx="2"/>
            <a:endCxn id="26" idx="2"/>
          </p:cNvCxnSpPr>
          <p:nvPr/>
        </p:nvCxnSpPr>
        <p:spPr>
          <a:xfrm>
            <a:off x="3513909" y="3801291"/>
            <a:ext cx="482027" cy="95761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 25"/>
          <p:cNvSpPr/>
          <p:nvPr/>
        </p:nvSpPr>
        <p:spPr>
          <a:xfrm>
            <a:off x="3995936" y="3789040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8" name="Rak 67"/>
          <p:cNvCxnSpPr>
            <a:stCxn id="27" idx="1"/>
            <a:endCxn id="7" idx="2"/>
          </p:cNvCxnSpPr>
          <p:nvPr/>
        </p:nvCxnSpPr>
        <p:spPr>
          <a:xfrm>
            <a:off x="3883556" y="2812564"/>
            <a:ext cx="472420" cy="29240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Ellips 69"/>
          <p:cNvSpPr/>
          <p:nvPr/>
        </p:nvSpPr>
        <p:spPr>
          <a:xfrm>
            <a:off x="5652120" y="4941168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1" name="textruta 70"/>
          <p:cNvSpPr txBox="1"/>
          <p:nvPr/>
        </p:nvSpPr>
        <p:spPr>
          <a:xfrm>
            <a:off x="5004048" y="486916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Sofia</a:t>
            </a:r>
            <a:endParaRPr lang="sv-SE" dirty="0"/>
          </a:p>
        </p:txBody>
      </p:sp>
      <p:cxnSp>
        <p:nvCxnSpPr>
          <p:cNvPr id="72" name="Rak 71"/>
          <p:cNvCxnSpPr/>
          <p:nvPr/>
        </p:nvCxnSpPr>
        <p:spPr>
          <a:xfrm flipV="1">
            <a:off x="4572000" y="3573016"/>
            <a:ext cx="648072" cy="144016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ruta 72"/>
          <p:cNvSpPr txBox="1"/>
          <p:nvPr/>
        </p:nvSpPr>
        <p:spPr>
          <a:xfrm>
            <a:off x="4860032" y="191683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Stockholm</a:t>
            </a:r>
            <a:endParaRPr lang="sv-SE" dirty="0"/>
          </a:p>
        </p:txBody>
      </p:sp>
      <p:sp>
        <p:nvSpPr>
          <p:cNvPr id="74" name="textruta 73"/>
          <p:cNvSpPr txBox="1"/>
          <p:nvPr/>
        </p:nvSpPr>
        <p:spPr>
          <a:xfrm>
            <a:off x="4283968" y="12687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Oslo</a:t>
            </a:r>
            <a:endParaRPr lang="sv-SE" dirty="0"/>
          </a:p>
        </p:txBody>
      </p:sp>
      <p:sp>
        <p:nvSpPr>
          <p:cNvPr id="75" name="textruta 74"/>
          <p:cNvSpPr txBox="1"/>
          <p:nvPr/>
        </p:nvSpPr>
        <p:spPr>
          <a:xfrm>
            <a:off x="2915816" y="227687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Köpenhamn</a:t>
            </a:r>
            <a:endParaRPr lang="sv-SE" dirty="0"/>
          </a:p>
        </p:txBody>
      </p:sp>
      <p:sp>
        <p:nvSpPr>
          <p:cNvPr id="7" name="Ellips 6"/>
          <p:cNvSpPr/>
          <p:nvPr/>
        </p:nvSpPr>
        <p:spPr>
          <a:xfrm>
            <a:off x="4355976" y="2996952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2" name="textruta 61"/>
          <p:cNvSpPr txBox="1"/>
          <p:nvPr/>
        </p:nvSpPr>
        <p:spPr>
          <a:xfrm>
            <a:off x="4067944" y="270892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Hamburg</a:t>
            </a:r>
            <a:endParaRPr lang="sv-SE" dirty="0"/>
          </a:p>
        </p:txBody>
      </p:sp>
      <p:cxnSp>
        <p:nvCxnSpPr>
          <p:cNvPr id="81" name="Rak 80"/>
          <p:cNvCxnSpPr>
            <a:stCxn id="67" idx="2"/>
            <a:endCxn id="12" idx="6"/>
          </p:cNvCxnSpPr>
          <p:nvPr/>
        </p:nvCxnSpPr>
        <p:spPr>
          <a:xfrm flipV="1">
            <a:off x="4932040" y="1592796"/>
            <a:ext cx="864096" cy="216024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 11"/>
          <p:cNvSpPr/>
          <p:nvPr/>
        </p:nvSpPr>
        <p:spPr>
          <a:xfrm>
            <a:off x="5580112" y="1484784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7" name="Rak 76"/>
          <p:cNvCxnSpPr>
            <a:endCxn id="28" idx="278"/>
          </p:cNvCxnSpPr>
          <p:nvPr/>
        </p:nvCxnSpPr>
        <p:spPr>
          <a:xfrm>
            <a:off x="4231392" y="1597442"/>
            <a:ext cx="196917" cy="819187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llips 65"/>
          <p:cNvSpPr/>
          <p:nvPr/>
        </p:nvSpPr>
        <p:spPr>
          <a:xfrm>
            <a:off x="4139952" y="1484784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8" name="Rak 77"/>
          <p:cNvCxnSpPr>
            <a:endCxn id="27" idx="7"/>
          </p:cNvCxnSpPr>
          <p:nvPr/>
        </p:nvCxnSpPr>
        <p:spPr>
          <a:xfrm flipH="1">
            <a:off x="4036308" y="1808557"/>
            <a:ext cx="1003744" cy="1004007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 26"/>
          <p:cNvSpPr/>
          <p:nvPr/>
        </p:nvSpPr>
        <p:spPr>
          <a:xfrm>
            <a:off x="3851920" y="2780928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9" name="Ellips 68"/>
          <p:cNvSpPr/>
          <p:nvPr/>
        </p:nvSpPr>
        <p:spPr>
          <a:xfrm>
            <a:off x="4211960" y="2420888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7" name="Ellips 66"/>
          <p:cNvSpPr/>
          <p:nvPr/>
        </p:nvSpPr>
        <p:spPr>
          <a:xfrm>
            <a:off x="4932040" y="1700808"/>
            <a:ext cx="216024" cy="21602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9" name="Rak 78"/>
          <p:cNvCxnSpPr/>
          <p:nvPr/>
        </p:nvCxnSpPr>
        <p:spPr>
          <a:xfrm>
            <a:off x="4355976" y="2063310"/>
            <a:ext cx="432048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4358</TotalTime>
  <Words>1615</Words>
  <Application>Microsoft Office PowerPoint</Application>
  <PresentationFormat>Bildspel på skärmen (4:3)</PresentationFormat>
  <Paragraphs>623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42</vt:i4>
      </vt:variant>
    </vt:vector>
  </HeadingPairs>
  <TitlesOfParts>
    <vt:vector size="43" baseType="lpstr">
      <vt:lpstr>Office-tema</vt:lpstr>
      <vt:lpstr>WHY HSR IS A PROFITABLE BUSINESS CASE FOR SCANDINAVIA </vt:lpstr>
      <vt:lpstr>High speed lines in a global perspective</vt:lpstr>
      <vt:lpstr>Europe</vt:lpstr>
      <vt:lpstr>Questions</vt:lpstr>
      <vt:lpstr>Scandinavians reads</vt:lpstr>
      <vt:lpstr>The world reads</vt:lpstr>
      <vt:lpstr>Conclusions</vt:lpstr>
      <vt:lpstr>Europe</vt:lpstr>
      <vt:lpstr>Europe</vt:lpstr>
      <vt:lpstr>PowerPoint-presentation</vt:lpstr>
      <vt:lpstr>High speed lines in a global perspective</vt:lpstr>
      <vt:lpstr>Why does the world invest in HSR?</vt:lpstr>
      <vt:lpstr>Environment</vt:lpstr>
      <vt:lpstr>Environment</vt:lpstr>
      <vt:lpstr>Noice</vt:lpstr>
      <vt:lpstr>Market share</vt:lpstr>
      <vt:lpstr>Market share</vt:lpstr>
      <vt:lpstr>Environment profit</vt:lpstr>
      <vt:lpstr>Swedish Rail Market</vt:lpstr>
      <vt:lpstr>Swedish Rail Market</vt:lpstr>
      <vt:lpstr>Swedish Rail Market</vt:lpstr>
      <vt:lpstr>Infrastructure cost per meter?</vt:lpstr>
      <vt:lpstr>Infrastructure per meter?</vt:lpstr>
      <vt:lpstr>Electrification</vt:lpstr>
      <vt:lpstr>Signalling system</vt:lpstr>
      <vt:lpstr>Superstructure</vt:lpstr>
      <vt:lpstr>Substructure</vt:lpstr>
      <vt:lpstr>Land use</vt:lpstr>
      <vt:lpstr>Land use CR and HSR</vt:lpstr>
      <vt:lpstr>Land prices and agriculture</vt:lpstr>
      <vt:lpstr>Less tunnels more bridges</vt:lpstr>
      <vt:lpstr>Less tunnels more bridges</vt:lpstr>
      <vt:lpstr>Construction cost</vt:lpstr>
      <vt:lpstr>Use of money</vt:lpstr>
      <vt:lpstr>Cost</vt:lpstr>
      <vt:lpstr>Investment profits</vt:lpstr>
      <vt:lpstr>HSR is a GDP Driver</vt:lpstr>
      <vt:lpstr>Funding</vt:lpstr>
      <vt:lpstr>Funding</vt:lpstr>
      <vt:lpstr>Funding</vt:lpstr>
      <vt:lpstr>WHAT DO YOU WANT TO PAY? </vt:lpstr>
      <vt:lpstr>DECISION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Ägaren</dc:creator>
  <cp:lastModifiedBy>Nilsson Angelica - SLF</cp:lastModifiedBy>
  <cp:revision>482</cp:revision>
  <dcterms:created xsi:type="dcterms:W3CDTF">2012-12-23T10:30:33Z</dcterms:created>
  <dcterms:modified xsi:type="dcterms:W3CDTF">2013-04-04T08:15:37Z</dcterms:modified>
</cp:coreProperties>
</file>