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1"/>
  </p:notesMasterIdLst>
  <p:sldIdLst>
    <p:sldId id="368" r:id="rId2"/>
    <p:sldId id="397" r:id="rId3"/>
    <p:sldId id="369" r:id="rId4"/>
    <p:sldId id="409" r:id="rId5"/>
    <p:sldId id="415" r:id="rId6"/>
    <p:sldId id="371" r:id="rId7"/>
    <p:sldId id="410" r:id="rId8"/>
    <p:sldId id="414" r:id="rId9"/>
    <p:sldId id="312" r:id="rId10"/>
    <p:sldId id="362" r:id="rId11"/>
    <p:sldId id="375" r:id="rId12"/>
    <p:sldId id="402" r:id="rId13"/>
    <p:sldId id="403" r:id="rId14"/>
    <p:sldId id="365" r:id="rId15"/>
    <p:sldId id="366" r:id="rId16"/>
    <p:sldId id="404" r:id="rId17"/>
    <p:sldId id="405" r:id="rId18"/>
    <p:sldId id="385" r:id="rId19"/>
    <p:sldId id="389" r:id="rId20"/>
    <p:sldId id="380" r:id="rId21"/>
    <p:sldId id="412" r:id="rId22"/>
    <p:sldId id="411" r:id="rId23"/>
    <p:sldId id="383" r:id="rId24"/>
    <p:sldId id="408" r:id="rId25"/>
    <p:sldId id="394" r:id="rId26"/>
    <p:sldId id="417" r:id="rId27"/>
    <p:sldId id="416" r:id="rId28"/>
    <p:sldId id="395" r:id="rId29"/>
    <p:sldId id="378" r:id="rId3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335B83"/>
    <a:srgbClr val="800000"/>
    <a:srgbClr val="CCFFFF"/>
    <a:srgbClr val="006699"/>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053" autoAdjust="0"/>
    <p:restoredTop sz="94660"/>
  </p:normalViewPr>
  <p:slideViewPr>
    <p:cSldViewPr>
      <p:cViewPr>
        <p:scale>
          <a:sx n="66" d="100"/>
          <a:sy n="66" d="100"/>
        </p:scale>
        <p:origin x="-1014" y="-8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4099" name="Rectangle 3"/>
          <p:cNvSpPr>
            <a:spLocks noGrp="1" noChangeArrowheads="1"/>
          </p:cNvSpPr>
          <p:nvPr>
            <p:ph type="dt" idx="1"/>
          </p:nvPr>
        </p:nvSpPr>
        <p:spPr bwMode="auto">
          <a:xfrm>
            <a:off x="3970338"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7885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410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D170A06B-01D1-46A9-BEAC-4F219B6A97D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2288" tIns="46143" rIns="92288" bIns="46143" anchor="b"/>
          <a:lstStyle/>
          <a:p>
            <a:pPr algn="r" defTabSz="922338"/>
            <a:fld id="{6164C8B2-3C06-4397-BCC0-C7DC21C3FB0D}" type="slidenum">
              <a:rPr lang="en-US" sz="1200"/>
              <a:pPr algn="r" defTabSz="922338"/>
              <a:t>1</a:t>
            </a:fld>
            <a:endParaRPr lang="en-US" sz="1200"/>
          </a:p>
        </p:txBody>
      </p:sp>
      <p:sp>
        <p:nvSpPr>
          <p:cNvPr id="80898" name="Rectangle 2"/>
          <p:cNvSpPr>
            <a:spLocks noGrp="1" noRot="1" noChangeAspect="1" noTextEdit="1"/>
          </p:cNvSpPr>
          <p:nvPr>
            <p:ph type="sldImg"/>
          </p:nvPr>
        </p:nvSpPr>
        <p:spPr>
          <a:xfrm>
            <a:off x="1181100" y="696913"/>
            <a:ext cx="4649788" cy="3486150"/>
          </a:xfrm>
          <a:ln/>
        </p:spPr>
      </p:sp>
      <p:sp>
        <p:nvSpPr>
          <p:cNvPr id="80899" name="Rectangle 3"/>
          <p:cNvSpPr>
            <a:spLocks noGrp="1"/>
          </p:cNvSpPr>
          <p:nvPr>
            <p:ph type="body" idx="1"/>
          </p:nvPr>
        </p:nvSpPr>
        <p:spPr>
          <a:xfrm>
            <a:off x="701675" y="4416425"/>
            <a:ext cx="5607050" cy="4181475"/>
          </a:xfrm>
          <a:noFill/>
          <a:ln/>
        </p:spPr>
        <p:txBody>
          <a:bodyPr lIns="91416" tIns="45708" rIns="91416" bIns="45708"/>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BB797C8D-0BE4-4849-9030-F49FA7BF439F}" type="slidenum">
              <a:rPr lang="en-US" sz="1200"/>
              <a:pPr algn="r" defTabSz="931863"/>
              <a:t>14</a:t>
            </a:fld>
            <a:endParaRPr lang="en-US" sz="1200"/>
          </a:p>
        </p:txBody>
      </p:sp>
      <p:sp>
        <p:nvSpPr>
          <p:cNvPr id="103426" name="Slide Image Placeholder 1"/>
          <p:cNvSpPr>
            <a:spLocks noGrp="1" noRot="1" noChangeAspect="1" noTextEdit="1"/>
          </p:cNvSpPr>
          <p:nvPr>
            <p:ph type="sldImg"/>
          </p:nvPr>
        </p:nvSpPr>
        <p:spPr>
          <a:xfrm>
            <a:off x="1182688" y="696913"/>
            <a:ext cx="4646612" cy="3484562"/>
          </a:xfrm>
          <a:ln/>
        </p:spPr>
      </p:sp>
      <p:sp>
        <p:nvSpPr>
          <p:cNvPr id="103427" name="Notes Placeholder 2"/>
          <p:cNvSpPr>
            <a:spLocks noGrp="1"/>
          </p:cNvSpPr>
          <p:nvPr>
            <p:ph type="body" idx="1"/>
          </p:nvPr>
        </p:nvSpPr>
        <p:spPr>
          <a:noFill/>
          <a:ln/>
        </p:spPr>
        <p:txBody>
          <a:bodyPr lIns="90348" tIns="45173" rIns="90348" bIns="45173"/>
          <a:lstStyle/>
          <a:p>
            <a:pPr marL="171450" indent="-171450" eaLnBrk="1" hangingPunct="1">
              <a:buFontTx/>
              <a:buChar char="-"/>
            </a:pPr>
            <a:r>
              <a:rPr lang="en-US" smtClean="0"/>
              <a:t>Our overall strategy for the NEC is a series of overlapping programs.</a:t>
            </a:r>
          </a:p>
          <a:p>
            <a:pPr marL="171450" indent="-171450" eaLnBrk="1" hangingPunct="1">
              <a:buFontTx/>
              <a:buChar char="-"/>
            </a:pPr>
            <a:r>
              <a:rPr lang="en-US" smtClean="0"/>
              <a:t>Our first step will be the NEC-UP; that will bring the corridor to a state of good repair and add some limited capacity improvements while preparing for the Next-Gen to follow.</a:t>
            </a:r>
          </a:p>
          <a:p>
            <a:pPr marL="171450" indent="-171450" eaLnBrk="1" hangingPunct="1">
              <a:buFontTx/>
              <a:buChar char="-"/>
            </a:pPr>
            <a:r>
              <a:rPr lang="en-US" smtClean="0"/>
              <a:t>Some elements of Next-Gen will be built in parallel with the upgrade program so as to optimize the investment.</a:t>
            </a:r>
          </a:p>
          <a:p>
            <a:pPr marL="171450" indent="-171450" eaLnBrk="1" hangingPunct="1">
              <a:buFontTx/>
              <a:buChar char="-"/>
            </a:pPr>
            <a:r>
              <a:rPr lang="en-US" smtClean="0"/>
              <a:t>For example, where feasible without major property acquisition, the right of way may be prepared to accommodate the future Next-Gen tracks, or sections of the Next-Gen structures may be built as part of the NEC-UP. </a:t>
            </a:r>
          </a:p>
          <a:p>
            <a:pPr marL="171450" indent="-171450" eaLnBrk="1" hangingPunct="1">
              <a:buFontTx/>
              <a:buChar char="-"/>
            </a:pPr>
            <a:endParaRPr lang="en-US" smtClean="0"/>
          </a:p>
        </p:txBody>
      </p:sp>
      <p:sp>
        <p:nvSpPr>
          <p:cNvPr id="103428" name="Slide Number Placeholder 3"/>
          <p:cNvSpPr txBox="1">
            <a:spLocks noGrp="1"/>
          </p:cNvSpPr>
          <p:nvPr/>
        </p:nvSpPr>
        <p:spPr bwMode="auto">
          <a:xfrm>
            <a:off x="3970338" y="8828088"/>
            <a:ext cx="3038475" cy="466725"/>
          </a:xfrm>
          <a:prstGeom prst="rect">
            <a:avLst/>
          </a:prstGeom>
          <a:noFill/>
          <a:ln w="9525">
            <a:noFill/>
            <a:miter lim="800000"/>
            <a:headEnd/>
            <a:tailEnd/>
          </a:ln>
        </p:spPr>
        <p:txBody>
          <a:bodyPr lIns="90348" tIns="45173" rIns="90348" bIns="45173" anchor="b"/>
          <a:lstStyle/>
          <a:p>
            <a:pPr algn="r" defTabSz="901700"/>
            <a:fld id="{D2FF3571-D124-4DEF-9C09-734BEC30FB8A}" type="slidenum">
              <a:rPr lang="en-US" sz="1100">
                <a:cs typeface="Arial" charset="0"/>
              </a:rPr>
              <a:pPr algn="r" defTabSz="901700"/>
              <a:t>14</a:t>
            </a:fld>
            <a:endParaRPr lang="en-US" sz="110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6F5108AB-7BD0-499E-A95C-854E2FBAA2A3}" type="slidenum">
              <a:rPr lang="en-US" sz="1200"/>
              <a:pPr algn="r" defTabSz="931863"/>
              <a:t>15</a:t>
            </a:fld>
            <a:endParaRPr lang="en-US" sz="1200"/>
          </a:p>
        </p:txBody>
      </p:sp>
      <p:sp>
        <p:nvSpPr>
          <p:cNvPr id="105474" name="Slide Image Placeholder 1"/>
          <p:cNvSpPr>
            <a:spLocks noGrp="1" noRot="1" noChangeAspect="1" noTextEdit="1"/>
          </p:cNvSpPr>
          <p:nvPr>
            <p:ph type="sldImg"/>
          </p:nvPr>
        </p:nvSpPr>
        <p:spPr>
          <a:xfrm>
            <a:off x="1182688" y="696913"/>
            <a:ext cx="4646612" cy="3484562"/>
          </a:xfrm>
          <a:ln/>
        </p:spPr>
      </p:sp>
      <p:sp>
        <p:nvSpPr>
          <p:cNvPr id="105475" name="Notes Placeholder 2"/>
          <p:cNvSpPr>
            <a:spLocks noGrp="1"/>
          </p:cNvSpPr>
          <p:nvPr>
            <p:ph type="body" idx="1"/>
          </p:nvPr>
        </p:nvSpPr>
        <p:spPr>
          <a:noFill/>
          <a:ln/>
        </p:spPr>
        <p:txBody>
          <a:bodyPr lIns="90348" tIns="45173" rIns="90348" bIns="45173"/>
          <a:lstStyle/>
          <a:p>
            <a:pPr marL="171450" indent="-171450" eaLnBrk="1" hangingPunct="1">
              <a:buFontTx/>
              <a:buChar char="-"/>
            </a:pPr>
            <a:r>
              <a:rPr lang="en-US" smtClean="0"/>
              <a:t>Our overall strategy for the NEC is a series of overlapping programs.</a:t>
            </a:r>
          </a:p>
          <a:p>
            <a:pPr marL="171450" indent="-171450" eaLnBrk="1" hangingPunct="1">
              <a:buFontTx/>
              <a:buChar char="-"/>
            </a:pPr>
            <a:r>
              <a:rPr lang="en-US" smtClean="0"/>
              <a:t>Our first step will be the NEC-UP; that will bring the corridor to a state of good repair and add some limited capacity improvements while preparing for the Next-Gen to follow.</a:t>
            </a:r>
          </a:p>
          <a:p>
            <a:pPr marL="171450" indent="-171450" eaLnBrk="1" hangingPunct="1">
              <a:buFontTx/>
              <a:buChar char="-"/>
            </a:pPr>
            <a:r>
              <a:rPr lang="en-US" smtClean="0"/>
              <a:t>Some elements of Next-Gen will be built in parallel with the upgrade program so as to optimize the investment.</a:t>
            </a:r>
          </a:p>
          <a:p>
            <a:pPr marL="171450" indent="-171450" eaLnBrk="1" hangingPunct="1">
              <a:buFontTx/>
              <a:buChar char="-"/>
            </a:pPr>
            <a:r>
              <a:rPr lang="en-US" smtClean="0"/>
              <a:t>For example, where feasible without major property acquisition, the right of way may be prepared to accommodate the future Next-Gen tracks, or sections of the Next-Gen structures may be built as part of the NEC-UP. </a:t>
            </a:r>
          </a:p>
          <a:p>
            <a:pPr marL="171450" indent="-171450" eaLnBrk="1" hangingPunct="1">
              <a:buFontTx/>
              <a:buChar char="-"/>
            </a:pPr>
            <a:endParaRPr lang="en-US" smtClean="0"/>
          </a:p>
        </p:txBody>
      </p:sp>
      <p:sp>
        <p:nvSpPr>
          <p:cNvPr id="105476" name="Slide Number Placeholder 3"/>
          <p:cNvSpPr txBox="1">
            <a:spLocks noGrp="1"/>
          </p:cNvSpPr>
          <p:nvPr/>
        </p:nvSpPr>
        <p:spPr bwMode="auto">
          <a:xfrm>
            <a:off x="3970338" y="8828088"/>
            <a:ext cx="3038475" cy="466725"/>
          </a:xfrm>
          <a:prstGeom prst="rect">
            <a:avLst/>
          </a:prstGeom>
          <a:noFill/>
          <a:ln w="9525">
            <a:noFill/>
            <a:miter lim="800000"/>
            <a:headEnd/>
            <a:tailEnd/>
          </a:ln>
        </p:spPr>
        <p:txBody>
          <a:bodyPr lIns="90348" tIns="45173" rIns="90348" bIns="45173" anchor="b"/>
          <a:lstStyle/>
          <a:p>
            <a:pPr algn="r" defTabSz="901700"/>
            <a:fld id="{99DD57E1-3C4A-4430-847E-860FB8085B88}" type="slidenum">
              <a:rPr lang="en-US" sz="1100">
                <a:cs typeface="Arial" charset="0"/>
              </a:rPr>
              <a:pPr algn="r" defTabSz="901700"/>
              <a:t>15</a:t>
            </a:fld>
            <a:endParaRPr lang="en-US" sz="110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a:xfrm>
            <a:off x="1181100" y="698500"/>
            <a:ext cx="4648200" cy="3486150"/>
          </a:xfrm>
          <a:ln/>
        </p:spPr>
      </p:sp>
      <p:sp>
        <p:nvSpPr>
          <p:cNvPr id="107522" name="Notes Placeholder 2"/>
          <p:cNvSpPr>
            <a:spLocks noGrp="1"/>
          </p:cNvSpPr>
          <p:nvPr>
            <p:ph type="body" idx="1"/>
          </p:nvPr>
        </p:nvSpPr>
        <p:spPr>
          <a:xfrm>
            <a:off x="701675" y="4416425"/>
            <a:ext cx="5607050" cy="4181475"/>
          </a:xfrm>
          <a:noFill/>
          <a:ln/>
        </p:spPr>
        <p:txBody>
          <a:bodyPr lIns="94928" tIns="47464" rIns="94928" bIns="47464"/>
          <a:lstStyle/>
          <a:p>
            <a:pPr marL="177800" indent="-177800">
              <a:buFontTx/>
              <a:buChar char="•"/>
            </a:pPr>
            <a:r>
              <a:rPr lang="en-US" smtClean="0"/>
              <a:t>Amtrak “Stair Step” Plan combines Master Plan and Vision into an comprehensive, integrated  program</a:t>
            </a:r>
          </a:p>
          <a:p>
            <a:pPr marL="177800" indent="-177800">
              <a:buFontTx/>
              <a:buChar char="•"/>
            </a:pPr>
            <a:r>
              <a:rPr lang="en-US" smtClean="0"/>
              <a:t>Addresses state of good repair, improves reliability and expands capacity for all users</a:t>
            </a:r>
          </a:p>
          <a:p>
            <a:pPr marL="177800" indent="-177800">
              <a:buFontTx/>
              <a:buChar char="•"/>
            </a:pPr>
            <a:r>
              <a:rPr lang="en-US" smtClean="0"/>
              <a:t>Addresses most critical chokepoints on current NEC including expansion of capacity in New York under proposed “Gateway” program </a:t>
            </a:r>
          </a:p>
          <a:p>
            <a:pPr marL="177800" indent="-177800">
              <a:buFontTx/>
              <a:buChar char="•"/>
            </a:pPr>
            <a:r>
              <a:rPr lang="en-US" smtClean="0"/>
              <a:t>Provides inter-operability between existing and proposed new alignment</a:t>
            </a:r>
          </a:p>
          <a:p>
            <a:pPr marL="177800" indent="-177800">
              <a:lnSpc>
                <a:spcPct val="90000"/>
              </a:lnSpc>
              <a:spcBef>
                <a:spcPts val="1000"/>
              </a:spcBef>
              <a:buClr>
                <a:schemeClr val="tx1"/>
              </a:buClr>
              <a:buFontTx/>
              <a:buChar char="•"/>
            </a:pPr>
            <a:r>
              <a:rPr lang="en-US" smtClean="0"/>
              <a:t>Facilitates phase-in of NextGen HSR services through 2040</a:t>
            </a:r>
          </a:p>
          <a:p>
            <a:pPr marL="177800" indent="-177800">
              <a:lnSpc>
                <a:spcPct val="90000"/>
              </a:lnSpc>
              <a:spcBef>
                <a:spcPts val="1000"/>
              </a:spcBef>
              <a:buClr>
                <a:schemeClr val="tx1"/>
              </a:buClr>
              <a:buFontTx/>
              <a:buChar char="•"/>
            </a:pPr>
            <a:r>
              <a:rPr lang="en-US" smtClean="0"/>
              <a:t>Additional ridership generates net revenues that potentially can be used to help finance NextGen construction</a:t>
            </a:r>
          </a:p>
        </p:txBody>
      </p:sp>
      <p:sp>
        <p:nvSpPr>
          <p:cNvPr id="107523" name="Slide Number Placeholder 3"/>
          <p:cNvSpPr txBox="1">
            <a:spLocks noGrp="1"/>
          </p:cNvSpPr>
          <p:nvPr/>
        </p:nvSpPr>
        <p:spPr bwMode="auto">
          <a:xfrm>
            <a:off x="3970338" y="8831263"/>
            <a:ext cx="3038475" cy="463550"/>
          </a:xfrm>
          <a:prstGeom prst="rect">
            <a:avLst/>
          </a:prstGeom>
          <a:noFill/>
          <a:ln w="9525">
            <a:noFill/>
            <a:miter lim="800000"/>
            <a:headEnd/>
            <a:tailEnd/>
          </a:ln>
        </p:spPr>
        <p:txBody>
          <a:bodyPr lIns="94928" tIns="47464" rIns="94928" bIns="47464" anchor="b"/>
          <a:lstStyle/>
          <a:p>
            <a:pPr algn="r" defTabSz="898525"/>
            <a:fld id="{0443C56C-1394-4E94-A505-E3235C7B428B}" type="slidenum">
              <a:rPr lang="en-US" sz="1300">
                <a:latin typeface="Calibri" pitchFamily="34" charset="0"/>
              </a:rPr>
              <a:pPr algn="r" defTabSz="898525"/>
              <a:t>16</a:t>
            </a:fld>
            <a:endParaRPr lang="en-US" sz="13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p>
            <a:fld id="{15E5CC99-BF1A-4B3C-8931-5860CBF435DD}" type="slidenum">
              <a:rPr lang="en-US" smtClean="0"/>
              <a:pPr/>
              <a:t>28</a:t>
            </a:fld>
            <a:endParaRPr lang="en-US" smtClean="0"/>
          </a:p>
        </p:txBody>
      </p:sp>
      <p:sp>
        <p:nvSpPr>
          <p:cNvPr id="118786"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2297" tIns="46148" rIns="92297" bIns="46148" anchor="b"/>
          <a:lstStyle/>
          <a:p>
            <a:pPr algn="r" defTabSz="873125"/>
            <a:fld id="{287D6797-112F-4935-AB71-7A1150EC1BA4}" type="slidenum">
              <a:rPr lang="en-US" sz="1200">
                <a:latin typeface="Calibri" pitchFamily="34" charset="0"/>
              </a:rPr>
              <a:pPr algn="r" defTabSz="873125"/>
              <a:t>28</a:t>
            </a:fld>
            <a:endParaRPr lang="en-US" sz="1200">
              <a:latin typeface="Calibri" pitchFamily="34" charset="0"/>
            </a:endParaRPr>
          </a:p>
        </p:txBody>
      </p:sp>
      <p:sp>
        <p:nvSpPr>
          <p:cNvPr id="118787"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0554" tIns="45276" rIns="90554" bIns="45276" anchor="b"/>
          <a:lstStyle/>
          <a:p>
            <a:pPr algn="r" defTabSz="904875"/>
            <a:fld id="{1E1537E1-E786-42BA-89B4-B6872107DE1D}" type="slidenum">
              <a:rPr lang="en-US" sz="1100">
                <a:cs typeface="Arial" charset="0"/>
              </a:rPr>
              <a:pPr algn="r" defTabSz="904875"/>
              <a:t>28</a:t>
            </a:fld>
            <a:endParaRPr lang="en-US" sz="1100">
              <a:cs typeface="Arial" charset="0"/>
            </a:endParaRPr>
          </a:p>
        </p:txBody>
      </p:sp>
      <p:sp>
        <p:nvSpPr>
          <p:cNvPr id="118788" name="Rectangle 2"/>
          <p:cNvSpPr>
            <a:spLocks noGrp="1" noRot="1" noChangeAspect="1" noChangeArrowheads="1" noTextEdit="1"/>
          </p:cNvSpPr>
          <p:nvPr>
            <p:ph type="sldImg"/>
          </p:nvPr>
        </p:nvSpPr>
        <p:spPr>
          <a:xfrm>
            <a:off x="1182688" y="698500"/>
            <a:ext cx="4648200" cy="3486150"/>
          </a:xfrm>
          <a:ln/>
        </p:spPr>
      </p:sp>
      <p:sp>
        <p:nvSpPr>
          <p:cNvPr id="118789" name="Rectangle 3"/>
          <p:cNvSpPr>
            <a:spLocks noGrp="1" noChangeArrowheads="1"/>
          </p:cNvSpPr>
          <p:nvPr>
            <p:ph type="body" idx="1"/>
          </p:nvPr>
        </p:nvSpPr>
        <p:spPr>
          <a:xfrm>
            <a:off x="701675" y="4416425"/>
            <a:ext cx="5607050" cy="4181475"/>
          </a:xfrm>
          <a:noFill/>
          <a:ln/>
        </p:spPr>
        <p:txBody>
          <a:bodyPr lIns="90554" tIns="45276" rIns="90554" bIns="45276"/>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txBox="1">
            <a:spLocks noGrp="1" noChangeArrowheads="1"/>
          </p:cNvSpPr>
          <p:nvPr/>
        </p:nvSpPr>
        <p:spPr bwMode="auto">
          <a:xfrm>
            <a:off x="3967163" y="8828088"/>
            <a:ext cx="3041650" cy="466725"/>
          </a:xfrm>
          <a:prstGeom prst="rect">
            <a:avLst/>
          </a:prstGeom>
          <a:noFill/>
          <a:ln w="9525">
            <a:noFill/>
            <a:miter lim="800000"/>
            <a:headEnd/>
            <a:tailEnd/>
          </a:ln>
        </p:spPr>
        <p:txBody>
          <a:bodyPr lIns="93158" tIns="46578" rIns="93158" bIns="46578" anchor="b"/>
          <a:lstStyle/>
          <a:p>
            <a:pPr algn="r"/>
            <a:fld id="{2531537F-0EB1-405D-BD68-7A9E13C7C3D0}" type="slidenum">
              <a:rPr lang="en-US" sz="1100">
                <a:ea typeface="ＭＳ Ｐゴシック"/>
                <a:cs typeface="ＭＳ Ｐゴシック"/>
              </a:rPr>
              <a:pPr algn="r"/>
              <a:t>4</a:t>
            </a:fld>
            <a:endParaRPr lang="en-US" sz="1100">
              <a:ea typeface="ＭＳ Ｐゴシック"/>
              <a:cs typeface="ＭＳ Ｐゴシック"/>
            </a:endParaRPr>
          </a:p>
        </p:txBody>
      </p:sp>
      <p:sp>
        <p:nvSpPr>
          <p:cNvPr id="84994" name="Rectangle 2"/>
          <p:cNvSpPr>
            <a:spLocks noGrp="1" noRot="1" noChangeAspect="1" noChangeArrowheads="1" noTextEdit="1"/>
          </p:cNvSpPr>
          <p:nvPr>
            <p:ph type="sldImg"/>
          </p:nvPr>
        </p:nvSpPr>
        <p:spPr>
          <a:xfrm>
            <a:off x="1184275" y="695325"/>
            <a:ext cx="4648200" cy="3486150"/>
          </a:xfrm>
          <a:ln/>
        </p:spPr>
      </p:sp>
      <p:sp>
        <p:nvSpPr>
          <p:cNvPr id="84995" name="Rectangle 3"/>
          <p:cNvSpPr>
            <a:spLocks noGrp="1" noChangeArrowheads="1"/>
          </p:cNvSpPr>
          <p:nvPr>
            <p:ph type="body" idx="1"/>
          </p:nvPr>
        </p:nvSpPr>
        <p:spPr>
          <a:xfrm>
            <a:off x="701675" y="4416425"/>
            <a:ext cx="5607050" cy="4184650"/>
          </a:xfrm>
          <a:noFill/>
          <a:ln/>
        </p:spPr>
        <p:txBody>
          <a:bodyPr lIns="93158" tIns="46578" rIns="93158" bIns="46578"/>
          <a:lstStyle/>
          <a:p>
            <a:pPr eaLnBrk="1" hangingPunct="1"/>
            <a:r>
              <a:rPr lang="en-US" smtClean="0"/>
              <a:t>Megaregions are networks of metropolitan areas, connected by:</a:t>
            </a:r>
          </a:p>
          <a:p>
            <a:pPr eaLnBrk="1" hangingPunct="1">
              <a:buFontTx/>
              <a:buChar char="•"/>
            </a:pPr>
            <a:r>
              <a:rPr lang="en-US" smtClean="0"/>
              <a:t>Overlapping commuting patterns</a:t>
            </a:r>
          </a:p>
          <a:p>
            <a:pPr eaLnBrk="1" hangingPunct="1">
              <a:buFontTx/>
              <a:buChar char="•"/>
            </a:pPr>
            <a:r>
              <a:rPr lang="en-US" smtClean="0"/>
              <a:t>Business travel</a:t>
            </a:r>
          </a:p>
          <a:p>
            <a:pPr eaLnBrk="1" hangingPunct="1">
              <a:buFontTx/>
              <a:buChar char="•"/>
            </a:pPr>
            <a:r>
              <a:rPr lang="en-US" smtClean="0"/>
              <a:t>Large infrastructure networks, such as rail corridors and electricity grids</a:t>
            </a:r>
          </a:p>
          <a:p>
            <a:pPr eaLnBrk="1" hangingPunct="1">
              <a:buFontTx/>
              <a:buChar char="•"/>
            </a:pPr>
            <a:r>
              <a:rPr lang="en-US" smtClean="0"/>
              <a:t>Environmental systems and topography</a:t>
            </a:r>
          </a:p>
          <a:p>
            <a:pPr eaLnBrk="1" hangingPunct="1">
              <a:buFontTx/>
              <a:buChar char="•"/>
            </a:pPr>
            <a:r>
              <a:rPr lang="en-US" smtClean="0"/>
              <a:t>Share history and culture</a:t>
            </a:r>
          </a:p>
          <a:p>
            <a:pPr eaLnBrk="1" hangingPunct="1">
              <a:buFontTx/>
              <a:buChar char="•"/>
            </a:pPr>
            <a:endParaRPr lang="en-US" smtClean="0"/>
          </a:p>
          <a:p>
            <a:pPr eaLnBrk="1" hangingPunct="1">
              <a:buFontTx/>
              <a:buChar char="•"/>
            </a:pPr>
            <a:r>
              <a:rPr lang="en-US" smtClean="0"/>
              <a:t>As a planning concept they provide a basis for thinking about large systems that cross political boundaries. They also intersect nicely with the scale at which high-speed rail is most competitive with autos and air travel.</a:t>
            </a:r>
          </a:p>
          <a:p>
            <a:pPr eaLnBrk="1" hangingPunct="1">
              <a:buFontTx/>
              <a:buChar char="•"/>
            </a:pPr>
            <a:endParaRPr lang="en-US" smtClean="0"/>
          </a:p>
          <a:p>
            <a:pPr eaLnBrk="1" hangingPunct="1">
              <a:buFontTx/>
              <a:buChar char="•"/>
            </a:pPr>
            <a:r>
              <a:rPr lang="en-US" smtClean="0"/>
              <a:t>In the U.S., over 70 percent of the population and jobs are located in these 11 megaregions identified by the national planning think tank, America 2050. </a:t>
            </a:r>
          </a:p>
          <a:p>
            <a:pPr eaLnBrk="1" hangingPunct="1">
              <a:buFontTx/>
              <a:buChar char="•"/>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a:xfrm>
            <a:off x="1182688" y="696913"/>
            <a:ext cx="4645025" cy="3484562"/>
          </a:xfrm>
          <a:ln/>
        </p:spPr>
      </p:sp>
      <p:sp>
        <p:nvSpPr>
          <p:cNvPr id="88066" name="Rectangle 3"/>
          <p:cNvSpPr>
            <a:spLocks noGrp="1" noChangeArrowheads="1"/>
          </p:cNvSpPr>
          <p:nvPr>
            <p:ph type="body" idx="1"/>
          </p:nvPr>
        </p:nvSpPr>
        <p:spPr>
          <a:xfrm>
            <a:off x="701675" y="4414838"/>
            <a:ext cx="5607050" cy="4183062"/>
          </a:xfrm>
          <a:noFill/>
          <a:ln/>
        </p:spPr>
        <p:txBody>
          <a:bodyPr lIns="92064" tIns="46031" rIns="92064" bIns="46031"/>
          <a:lstStyle/>
          <a:p>
            <a:pPr marL="165100" indent="-165100">
              <a:buFontTx/>
              <a:buChar char="-"/>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a:xfrm>
            <a:off x="1182688" y="695325"/>
            <a:ext cx="4648200" cy="3486150"/>
          </a:xfrm>
          <a:ln/>
        </p:spPr>
      </p:sp>
      <p:sp>
        <p:nvSpPr>
          <p:cNvPr id="90114" name="Notes Placeholder 2"/>
          <p:cNvSpPr>
            <a:spLocks noGrp="1"/>
          </p:cNvSpPr>
          <p:nvPr>
            <p:ph type="body" idx="1"/>
          </p:nvPr>
        </p:nvSpPr>
        <p:spPr>
          <a:xfrm>
            <a:off x="701675" y="4416425"/>
            <a:ext cx="5607050" cy="4184650"/>
          </a:xfrm>
          <a:noFill/>
          <a:ln/>
        </p:spPr>
        <p:txBody>
          <a:bodyPr lIns="91397" tIns="45699" rIns="91397" bIns="45699"/>
          <a:lstStyle/>
          <a:p>
            <a:pPr defTabSz="971550" eaLnBrk="1" hangingPunct="1">
              <a:lnSpc>
                <a:spcPct val="80000"/>
              </a:lnSpc>
            </a:pPr>
            <a:r>
              <a:rPr lang="en-US" sz="800" smtClean="0"/>
              <a:t>This is a map of population density projected three-dimensionally. The Northeast Megaregion concentrates more people in its center cities and central business districts than anywhere in the country. These major business centers – Boston, New York, Philly, Baltimore, DC, also happen to be connected along the Northeast Corridor, providing a level of travel redundancy to airports and highway movement not found anywhere else in the United States.</a:t>
            </a:r>
          </a:p>
          <a:p>
            <a:pPr defTabSz="971550" eaLnBrk="1" hangingPunct="1">
              <a:lnSpc>
                <a:spcPct val="80000"/>
              </a:lnSpc>
            </a:pPr>
            <a:endParaRPr lang="en-US" sz="800" smtClean="0"/>
          </a:p>
          <a:p>
            <a:pPr defTabSz="971550" eaLnBrk="1" hangingPunct="1">
              <a:lnSpc>
                <a:spcPct val="80000"/>
              </a:lnSpc>
            </a:pPr>
            <a:r>
              <a:rPr lang="en-US" sz="800" smtClean="0"/>
              <a:t>You are also looking at a picture of the Northeast’s competitive advantage, vis a vis other economic centers in the U.S. These CBDs concentrate the largest shares of knowledge sector jobs in the country.These jobs, which require face-to-face communication tend to be high value and the types of jobs that cannot be outsourced. Thus one of the Northeast’s key selling points is its concentration of highly skilled labor and knowledge jobs in its central business districts, which could only be possible with the type of rail transportation that is offered in the Northeast. </a:t>
            </a:r>
          </a:p>
          <a:p>
            <a:pPr defTabSz="971550" eaLnBrk="1" hangingPunct="1">
              <a:lnSpc>
                <a:spcPct val="80000"/>
              </a:lnSpc>
              <a:spcBef>
                <a:spcPts val="600"/>
              </a:spcBef>
              <a:spcAft>
                <a:spcPts val="1000"/>
              </a:spcAft>
              <a:buClr>
                <a:srgbClr val="FF0000"/>
              </a:buClr>
              <a:buFont typeface="Wingdings" pitchFamily="2" charset="2"/>
              <a:buNone/>
            </a:pPr>
            <a:r>
              <a:rPr lang="en-US" sz="900" b="1" smtClean="0"/>
              <a:t>The Northeast is a powerhouse of density and economic output:</a:t>
            </a:r>
          </a:p>
          <a:p>
            <a:pPr marL="742950" lvl="1" indent="-285750" defTabSz="971550" eaLnBrk="1" hangingPunct="1">
              <a:lnSpc>
                <a:spcPct val="80000"/>
              </a:lnSpc>
              <a:spcBef>
                <a:spcPts val="600"/>
              </a:spcBef>
              <a:spcAft>
                <a:spcPts val="1000"/>
              </a:spcAft>
              <a:buClr>
                <a:schemeClr val="folHlink"/>
              </a:buClr>
            </a:pPr>
            <a:r>
              <a:rPr lang="en-US" sz="900" b="1" smtClean="0">
                <a:solidFill>
                  <a:srgbClr val="006699"/>
                </a:solidFill>
              </a:rPr>
              <a:t>17% of the nation’s population</a:t>
            </a:r>
          </a:p>
          <a:p>
            <a:pPr marL="742950" lvl="1" indent="-285750" defTabSz="971550" eaLnBrk="1" hangingPunct="1">
              <a:lnSpc>
                <a:spcPct val="80000"/>
              </a:lnSpc>
              <a:spcBef>
                <a:spcPts val="600"/>
              </a:spcBef>
              <a:spcAft>
                <a:spcPts val="1000"/>
              </a:spcAft>
              <a:buClr>
                <a:schemeClr val="folHlink"/>
              </a:buClr>
            </a:pPr>
            <a:r>
              <a:rPr lang="en-US" sz="900" b="1" smtClean="0">
                <a:solidFill>
                  <a:srgbClr val="006699"/>
                </a:solidFill>
              </a:rPr>
              <a:t> 2% of the land area </a:t>
            </a:r>
          </a:p>
          <a:p>
            <a:pPr marL="742950" lvl="1" indent="-285750" defTabSz="971550" eaLnBrk="1" hangingPunct="1">
              <a:lnSpc>
                <a:spcPct val="80000"/>
              </a:lnSpc>
              <a:spcBef>
                <a:spcPts val="600"/>
              </a:spcBef>
              <a:spcAft>
                <a:spcPts val="1000"/>
              </a:spcAft>
              <a:buClr>
                <a:schemeClr val="folHlink"/>
              </a:buClr>
            </a:pPr>
            <a:r>
              <a:rPr lang="en-US" sz="900" b="1" smtClean="0">
                <a:solidFill>
                  <a:srgbClr val="006699"/>
                </a:solidFill>
              </a:rPr>
              <a:t>producing 20% of U.S. GDP </a:t>
            </a:r>
          </a:p>
          <a:p>
            <a:pPr defTabSz="971550" eaLnBrk="1" hangingPunct="1">
              <a:lnSpc>
                <a:spcPct val="80000"/>
              </a:lnSpc>
              <a:spcBef>
                <a:spcPts val="600"/>
              </a:spcBef>
              <a:spcAft>
                <a:spcPts val="1000"/>
              </a:spcAft>
              <a:buClr>
                <a:srgbClr val="FF0000"/>
              </a:buClr>
              <a:buFont typeface="Wingdings" pitchFamily="2" charset="2"/>
              <a:buNone/>
            </a:pPr>
            <a:r>
              <a:rPr lang="en-US" sz="900" b="1" smtClean="0"/>
              <a:t>Population growth: ~15 million additional residents by 2040-50</a:t>
            </a:r>
          </a:p>
          <a:p>
            <a:pPr defTabSz="971550" eaLnBrk="1" hangingPunct="1">
              <a:lnSpc>
                <a:spcPct val="80000"/>
              </a:lnSpc>
              <a:spcBef>
                <a:spcPts val="600"/>
              </a:spcBef>
              <a:spcAft>
                <a:spcPts val="1000"/>
              </a:spcAft>
              <a:buClr>
                <a:srgbClr val="FF0000"/>
              </a:buClr>
              <a:buFont typeface="Wingdings" pitchFamily="2" charset="2"/>
              <a:buNone/>
            </a:pPr>
            <a:r>
              <a:rPr lang="en-US" sz="900" b="1" smtClean="0"/>
              <a:t>Intercity travel growth: 45% to 75% increase by 2040-50</a:t>
            </a:r>
          </a:p>
          <a:p>
            <a:pPr defTabSz="971550" eaLnBrk="1" hangingPunct="1">
              <a:lnSpc>
                <a:spcPct val="80000"/>
              </a:lnSpc>
              <a:spcBef>
                <a:spcPts val="600"/>
              </a:spcBef>
              <a:spcAft>
                <a:spcPts val="1000"/>
              </a:spcAft>
              <a:buClr>
                <a:srgbClr val="FF0000"/>
              </a:buClr>
              <a:buFont typeface="Wingdings" pitchFamily="2" charset="2"/>
              <a:buNone/>
            </a:pPr>
            <a:r>
              <a:rPr lang="en-US" sz="900" b="1" smtClean="0"/>
              <a:t>Growth will demand infrastructure investments to support economic growth and preserve quality of life in Northeast</a:t>
            </a:r>
          </a:p>
          <a:p>
            <a:pPr defTabSz="971550" eaLnBrk="1" hangingPunct="1">
              <a:lnSpc>
                <a:spcPct val="80000"/>
              </a:lnSpc>
              <a:spcBef>
                <a:spcPts val="600"/>
              </a:spcBef>
              <a:spcAft>
                <a:spcPts val="1000"/>
              </a:spcAft>
              <a:buClr>
                <a:srgbClr val="FF0000"/>
              </a:buClr>
              <a:buFont typeface="Wingdings" pitchFamily="2" charset="2"/>
              <a:buNone/>
            </a:pPr>
            <a:r>
              <a:rPr lang="en-US" sz="900" b="1" smtClean="0"/>
              <a:t>The economic competitiveness of the Northeast and the US is at stake</a:t>
            </a:r>
          </a:p>
          <a:p>
            <a:pPr defTabSz="971550" eaLnBrk="1" hangingPunct="1">
              <a:lnSpc>
                <a:spcPct val="80000"/>
              </a:lnSpc>
            </a:pPr>
            <a:endParaRPr lang="en-US" sz="800" smtClean="0"/>
          </a:p>
        </p:txBody>
      </p:sp>
      <p:sp>
        <p:nvSpPr>
          <p:cNvPr id="90115" name="Slide Number Placeholder 3"/>
          <p:cNvSpPr txBox="1">
            <a:spLocks noGrp="1"/>
          </p:cNvSpPr>
          <p:nvPr/>
        </p:nvSpPr>
        <p:spPr bwMode="auto">
          <a:xfrm>
            <a:off x="3970338" y="8828088"/>
            <a:ext cx="3038475" cy="466725"/>
          </a:xfrm>
          <a:prstGeom prst="rect">
            <a:avLst/>
          </a:prstGeom>
          <a:noFill/>
          <a:ln w="9525">
            <a:noFill/>
            <a:miter lim="800000"/>
            <a:headEnd/>
            <a:tailEnd/>
          </a:ln>
        </p:spPr>
        <p:txBody>
          <a:bodyPr lIns="91397" tIns="45699" rIns="91397" bIns="45699" anchor="b"/>
          <a:lstStyle/>
          <a:p>
            <a:pPr algn="r" defTabSz="911225"/>
            <a:fld id="{4D540687-24EE-404F-B9FC-F252167961E5}" type="slidenum">
              <a:rPr lang="en-US" sz="1200">
                <a:latin typeface="Franklin Gothic Heavy"/>
                <a:ea typeface="ＭＳ Ｐゴシック"/>
                <a:cs typeface="ＭＳ Ｐゴシック"/>
              </a:rPr>
              <a:pPr algn="r" defTabSz="911225"/>
              <a:t>7</a:t>
            </a:fld>
            <a:endParaRPr lang="en-US" sz="1200">
              <a:latin typeface="Franklin Gothic Heavy"/>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TextEdit="1"/>
          </p:cNvSpPr>
          <p:nvPr>
            <p:ph type="sldImg"/>
          </p:nvPr>
        </p:nvSpPr>
        <p:spPr>
          <a:ln/>
        </p:spPr>
      </p:sp>
      <p:sp>
        <p:nvSpPr>
          <p:cNvPr id="92162" name="Rectangle 3"/>
          <p:cNvSpPr>
            <a:spLocks noGrp="1"/>
          </p:cNvSpPr>
          <p:nvPr>
            <p:ph type="body" idx="1"/>
          </p:nvPr>
        </p:nvSpPr>
        <p:spPr>
          <a:noFill/>
          <a:ln/>
        </p:spPr>
        <p:txBody>
          <a:bodyPr/>
          <a:lstStyle/>
          <a:p>
            <a:pPr eaLnBrk="1" hangingPunct="1"/>
            <a:r>
              <a:rPr lang="en-US" smtClean="0"/>
              <a:t>The Northeast Megaregion has the highest concentrations of rail transit ridership in the nation and the greatest accessibility to transit by its population and jobs.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5E312A2D-994B-402D-9F8A-11152DC4A50E}" type="slidenum">
              <a:rPr lang="en-US" sz="1200"/>
              <a:pPr algn="r" defTabSz="931863"/>
              <a:t>10</a:t>
            </a:fld>
            <a:endParaRPr lang="en-US" sz="120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lIns="91435" tIns="45717" rIns="91435" bIns="45717"/>
          <a:lstStyle/>
          <a:p>
            <a:pPr eaLnBrk="1" hangingPunct="1"/>
            <a:r>
              <a:rPr lang="en-US" smtClean="0"/>
              <a:t>For the airline statement - “In the first half of 2011, the region’s airspace — defined as the big three airports, plus Teterboro Airport in New Jersey, which caters to corporate jets, and Philadelphia International Airport — handled 12 percent of all domestic flights but accounted for nearly half of all delays in the nation…  One study, by the Senate Joint Economic Committee, concluded that huge delays in 2007, which affected 320 million passengers, cost the economy $41 billion that year. That figure includes losses to the airlines, wasted time for passengers and the overall cost to the economy.”</a:t>
            </a:r>
          </a:p>
          <a:p>
            <a:pPr eaLnBrk="1" hangingPunct="1"/>
            <a:endParaRPr lang="en-US" smtClean="0"/>
          </a:p>
          <a:p>
            <a:pPr eaLnBrk="1" hangingPunct="1"/>
            <a:r>
              <a:rPr lang="en-US" smtClean="0"/>
              <a:t>Highway numbers come from the Texas Transportation Institute’s 2011 Congested Corridors Report.</a:t>
            </a:r>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xfrm>
            <a:off x="1181100" y="696913"/>
            <a:ext cx="4649788" cy="3486150"/>
          </a:xfrm>
          <a:ln/>
        </p:spPr>
      </p:sp>
      <p:sp>
        <p:nvSpPr>
          <p:cNvPr id="97282" name="Notes Placeholder 2"/>
          <p:cNvSpPr>
            <a:spLocks noGrp="1"/>
          </p:cNvSpPr>
          <p:nvPr>
            <p:ph type="body" idx="1"/>
          </p:nvPr>
        </p:nvSpPr>
        <p:spPr>
          <a:xfrm>
            <a:off x="701675" y="4416425"/>
            <a:ext cx="5607050" cy="4181475"/>
          </a:xfrm>
          <a:noFill/>
          <a:ln/>
        </p:spPr>
        <p:txBody>
          <a:bodyPr lIns="92064" tIns="46031" rIns="92064" bIns="46031"/>
          <a:lstStyle/>
          <a:p>
            <a:pPr marL="165100" indent="-165100">
              <a:buFontTx/>
              <a:buChar char="-"/>
            </a:pPr>
            <a:endParaRPr lang="en-US" smtClean="0"/>
          </a:p>
        </p:txBody>
      </p:sp>
      <p:sp>
        <p:nvSpPr>
          <p:cNvPr id="97283" name="Slide Number Placeholder 3"/>
          <p:cNvSpPr txBox="1">
            <a:spLocks noGrp="1"/>
          </p:cNvSpPr>
          <p:nvPr/>
        </p:nvSpPr>
        <p:spPr bwMode="auto">
          <a:xfrm>
            <a:off x="3970338" y="8831263"/>
            <a:ext cx="3038475" cy="463550"/>
          </a:xfrm>
          <a:prstGeom prst="rect">
            <a:avLst/>
          </a:prstGeom>
          <a:noFill/>
          <a:ln w="9525">
            <a:noFill/>
            <a:miter lim="800000"/>
            <a:headEnd/>
            <a:tailEnd/>
          </a:ln>
        </p:spPr>
        <p:txBody>
          <a:bodyPr lIns="94035" tIns="47018" rIns="94035" bIns="47018" anchor="b"/>
          <a:lstStyle/>
          <a:p>
            <a:pPr algn="r" defTabSz="939800"/>
            <a:fld id="{B6443DAD-433C-4B2C-81D9-7485544E95DB}" type="slidenum">
              <a:rPr lang="en-US" sz="1300">
                <a:cs typeface="Arial" charset="0"/>
              </a:rPr>
              <a:pPr algn="r" defTabSz="939800"/>
              <a:t>11</a:t>
            </a:fld>
            <a:endParaRPr lang="en-US" sz="1300">
              <a:cs typeface="Arial" charset="0"/>
            </a:endParaRPr>
          </a:p>
        </p:txBody>
      </p:sp>
      <p:sp>
        <p:nvSpPr>
          <p:cNvPr id="97284" name="Rectangle 5"/>
          <p:cNvSpPr>
            <a:spLocks noChangeArrowheads="1"/>
          </p:cNvSpPr>
          <p:nvPr/>
        </p:nvSpPr>
        <p:spPr bwMode="auto">
          <a:xfrm>
            <a:off x="5016500" y="2533650"/>
            <a:ext cx="644525" cy="369888"/>
          </a:xfrm>
          <a:prstGeom prst="rect">
            <a:avLst/>
          </a:prstGeom>
          <a:solidFill>
            <a:srgbClr val="D3D3D3"/>
          </a:solidFill>
          <a:ln w="12700" algn="ctr">
            <a:noFill/>
            <a:miter lim="800000"/>
            <a:headEnd/>
            <a:tailEnd/>
          </a:ln>
        </p:spPr>
        <p:txBody>
          <a:bodyPr wrap="none" lIns="91327" tIns="44862" rIns="91327" bIns="44862" anchor="ctr"/>
          <a:lstStyle/>
          <a:p>
            <a:pPr algn="ctr" defTabSz="922338"/>
            <a:endParaRPr lang="en-US" sz="1200" b="1">
              <a:solidFill>
                <a:srgbClr val="002060"/>
              </a:solidFill>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50" tIns="46576" rIns="93150" bIns="46576" anchor="b"/>
          <a:lstStyle/>
          <a:p>
            <a:pPr algn="r" defTabSz="931863"/>
            <a:fld id="{DB58C101-A2B3-45AA-A5B0-8639DCE0F98A}" type="slidenum">
              <a:rPr lang="en-US" sz="1200"/>
              <a:pPr algn="r" defTabSz="931863"/>
              <a:t>12</a:t>
            </a:fld>
            <a:endParaRPr lang="en-US" sz="1200"/>
          </a:p>
        </p:txBody>
      </p:sp>
      <p:sp>
        <p:nvSpPr>
          <p:cNvPr id="99330" name="Rectangle 2"/>
          <p:cNvSpPr>
            <a:spLocks noGrp="1" noRot="1" noChangeAspect="1" noChangeArrowheads="1" noTextEdit="1"/>
          </p:cNvSpPr>
          <p:nvPr>
            <p:ph type="sldImg"/>
          </p:nvPr>
        </p:nvSpPr>
        <p:spPr>
          <a:xfrm>
            <a:off x="1182688" y="696913"/>
            <a:ext cx="4645025" cy="3484562"/>
          </a:xfrm>
          <a:ln/>
        </p:spPr>
      </p:sp>
      <p:sp>
        <p:nvSpPr>
          <p:cNvPr id="99331" name="Rectangle 3"/>
          <p:cNvSpPr>
            <a:spLocks noGrp="1" noChangeArrowheads="1"/>
          </p:cNvSpPr>
          <p:nvPr>
            <p:ph type="body" idx="1"/>
          </p:nvPr>
        </p:nvSpPr>
        <p:spPr>
          <a:xfrm>
            <a:off x="701675" y="4414838"/>
            <a:ext cx="5607050" cy="4184650"/>
          </a:xfrm>
          <a:noFill/>
          <a:ln/>
        </p:spPr>
        <p:txBody>
          <a:bodyPr lIns="92038" tIns="46018" rIns="92038" bIns="46018"/>
          <a:lstStyle/>
          <a:p>
            <a:pPr marL="171450" indent="-171450" eaLnBrk="1" hangingPunct="1">
              <a:buFontTx/>
              <a:buChar char="-"/>
            </a:pPr>
            <a:r>
              <a:rPr lang="en-US" smtClean="0"/>
              <a:t>Renewal and replacement of the bridges and tunnels on the NEC are the biggest infrastructure issue.</a:t>
            </a:r>
          </a:p>
          <a:p>
            <a:pPr marL="171450" indent="-171450" eaLnBrk="1" hangingPunct="1">
              <a:buFontTx/>
              <a:buChar char="-"/>
            </a:pPr>
            <a:r>
              <a:rPr lang="en-US" smtClean="0"/>
              <a:t>Many of the major bridges are functionally obsolete, have restrictions on speed and loading, and need replacement after over 100 years in heavy service</a:t>
            </a:r>
          </a:p>
          <a:p>
            <a:pPr marL="171450" indent="-171450" eaLnBrk="1" hangingPunct="1">
              <a:buFontTx/>
              <a:buChar char="-"/>
            </a:pPr>
            <a:r>
              <a:rPr lang="en-US" smtClean="0"/>
              <a:t>The tunnel in Baltimore, nearly 140  years old, is in such poor condition, that trains are restricted to under 30 mph.  As the only route through the city, it cannot be taken out of service for more than superficial emergency repairs.</a:t>
            </a:r>
          </a:p>
          <a:p>
            <a:pPr marL="171450" indent="-171450" eaLnBrk="1" hangingPunct="1">
              <a:buFontTx/>
              <a:buChar char="-"/>
            </a:pPr>
            <a:r>
              <a:rPr lang="en-US" smtClean="0"/>
              <a:t>The operating restrictions on these links constrain Amtrak’s ability to shorten run times on a major portion of the corridor.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xfrm>
            <a:off x="1185863" y="695325"/>
            <a:ext cx="4648200" cy="3486150"/>
          </a:xfrm>
          <a:ln/>
        </p:spPr>
      </p:sp>
      <p:sp>
        <p:nvSpPr>
          <p:cNvPr id="101378" name="Rectangle 3"/>
          <p:cNvSpPr>
            <a:spLocks noGrp="1" noChangeArrowheads="1"/>
          </p:cNvSpPr>
          <p:nvPr>
            <p:ph type="body" idx="1"/>
          </p:nvPr>
        </p:nvSpPr>
        <p:spPr>
          <a:xfrm>
            <a:off x="935038" y="4416425"/>
            <a:ext cx="5140325" cy="4183063"/>
          </a:xfrm>
          <a:noFill/>
          <a:ln/>
        </p:spPr>
        <p:txBody>
          <a:bodyPr lIns="90462" tIns="44438" rIns="90462" bIns="44438"/>
          <a:lstStyle/>
          <a:p>
            <a:r>
              <a:rPr lang="en-US" b="1" smtClean="0"/>
              <a:t>Since 2010, Amtrak has issued three major NEC Planning Reports:</a:t>
            </a:r>
          </a:p>
          <a:p>
            <a:pPr lvl="1"/>
            <a:r>
              <a:rPr lang="en-US" smtClean="0">
                <a:solidFill>
                  <a:srgbClr val="006699"/>
                </a:solidFill>
              </a:rPr>
              <a:t>2010 NEC Master Plan – Upgrade of the Existing Northeast Corridor by the NEC Master Plan Working Group</a:t>
            </a:r>
          </a:p>
          <a:p>
            <a:pPr lvl="1"/>
            <a:r>
              <a:rPr lang="en-US" smtClean="0">
                <a:solidFill>
                  <a:srgbClr val="006699"/>
                </a:solidFill>
              </a:rPr>
              <a:t>2010 NEC High Speed Rail Vision – Next-Generation High Speed Rail</a:t>
            </a:r>
          </a:p>
          <a:p>
            <a:pPr lvl="1"/>
            <a:r>
              <a:rPr lang="en-US" smtClean="0">
                <a:solidFill>
                  <a:srgbClr val="006699"/>
                </a:solidFill>
              </a:rPr>
              <a:t>2012  Vision for the NEC – Combined program of NEC Master Plan upgrades and Next HSR development</a:t>
            </a:r>
          </a:p>
          <a:p>
            <a:r>
              <a:rPr lang="en-US" b="1" smtClean="0"/>
              <a:t>These plans are now inputs into the FRA-led “NEC FUTURE” process </a:t>
            </a:r>
          </a:p>
          <a:p>
            <a:r>
              <a:rPr lang="en-US" b="1" smtClean="0"/>
              <a:t>Advancing Major NEC improvements require pursuing two simultaneous paths:</a:t>
            </a:r>
          </a:p>
          <a:p>
            <a:pPr lvl="1"/>
            <a:r>
              <a:rPr lang="en-US" smtClean="0">
                <a:solidFill>
                  <a:srgbClr val="006699"/>
                </a:solidFill>
              </a:rPr>
              <a:t>Incremental NEC Improvements that improve current services are permissible under the current Federal 1978, “Tier I” Programmatic Environmental Impact Statement (PEIS)</a:t>
            </a:r>
          </a:p>
          <a:p>
            <a:pPr lvl="1"/>
            <a:r>
              <a:rPr lang="en-US" smtClean="0">
                <a:solidFill>
                  <a:srgbClr val="006699"/>
                </a:solidFill>
              </a:rPr>
              <a:t>Major improvements that meaningfully change service levels and capacity require new “Tier I” environmental approval through “NEC FUTURE” program</a:t>
            </a:r>
          </a:p>
          <a:p>
            <a:endParaRPr lang="en-US" smtClean="0"/>
          </a:p>
          <a:p>
            <a:r>
              <a:rPr lang="en-US" smtClean="0"/>
              <a:t>Mitch will speak about the NEC Future program, so no need to go into detail.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12725"/>
            <a:ext cx="2132012" cy="5883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6388" y="212725"/>
            <a:ext cx="6248400" cy="5883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6388" y="212725"/>
            <a:ext cx="8532812" cy="549275"/>
          </a:xfrm>
        </p:spPr>
        <p:txBody>
          <a:bodyPr/>
          <a:lstStyle/>
          <a:p>
            <a:r>
              <a:rPr lang="en-US"/>
              <a:t>Click to edit Master title style</a:t>
            </a:r>
          </a:p>
        </p:txBody>
      </p:sp>
      <p:sp>
        <p:nvSpPr>
          <p:cNvPr id="3" name="Text Placeholder 2"/>
          <p:cNvSpPr>
            <a:spLocks noGrp="1"/>
          </p:cNvSpPr>
          <p:nvPr>
            <p:ph type="body" sz="half" idx="1"/>
          </p:nvPr>
        </p:nvSpPr>
        <p:spPr>
          <a:xfrm>
            <a:off x="306388" y="762000"/>
            <a:ext cx="4189412"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762000"/>
            <a:ext cx="4191000"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6388" y="762000"/>
            <a:ext cx="4189412"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762000"/>
            <a:ext cx="4191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5543" name="Rectangle 2"/>
          <p:cNvSpPr>
            <a:spLocks noGrp="1" noChangeArrowheads="1"/>
          </p:cNvSpPr>
          <p:nvPr>
            <p:ph type="title"/>
          </p:nvPr>
        </p:nvSpPr>
        <p:spPr bwMode="auto">
          <a:xfrm>
            <a:off x="306388" y="212725"/>
            <a:ext cx="8532812" cy="549275"/>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title style</a:t>
            </a:r>
          </a:p>
        </p:txBody>
      </p:sp>
      <p:sp>
        <p:nvSpPr>
          <p:cNvPr id="65544" name="Rectangle 3"/>
          <p:cNvSpPr>
            <a:spLocks noGrp="1" noChangeArrowheads="1"/>
          </p:cNvSpPr>
          <p:nvPr>
            <p:ph type="body" idx="1"/>
          </p:nvPr>
        </p:nvSpPr>
        <p:spPr bwMode="auto">
          <a:xfrm>
            <a:off x="306388" y="762000"/>
            <a:ext cx="8532812" cy="5334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Line 7"/>
          <p:cNvSpPr>
            <a:spLocks noChangeShapeType="1"/>
          </p:cNvSpPr>
          <p:nvPr/>
        </p:nvSpPr>
        <p:spPr bwMode="auto">
          <a:xfrm>
            <a:off x="306388" y="6308725"/>
            <a:ext cx="8532812" cy="0"/>
          </a:xfrm>
          <a:prstGeom prst="line">
            <a:avLst/>
          </a:prstGeom>
          <a:noFill/>
          <a:ln w="25400">
            <a:solidFill>
              <a:schemeClr val="tx1"/>
            </a:solidFill>
            <a:round/>
            <a:headEnd/>
            <a:tailEnd/>
          </a:ln>
          <a:effectLst/>
        </p:spPr>
        <p:txBody>
          <a:bodyPr wrap="none" anchor="ctr"/>
          <a:lstStyle/>
          <a:p>
            <a:pPr eaLnBrk="0" hangingPunct="0">
              <a:lnSpc>
                <a:spcPct val="80000"/>
              </a:lnSpc>
              <a:spcBef>
                <a:spcPct val="100000"/>
              </a:spcBef>
              <a:buSzPct val="100000"/>
              <a:buFontTx/>
              <a:buChar char="•"/>
              <a:defRPr/>
            </a:pPr>
            <a:endParaRPr lang="en-US" sz="2000" b="1">
              <a:latin typeface="Calibri" pitchFamily="34" charset="0"/>
            </a:endParaRPr>
          </a:p>
        </p:txBody>
      </p:sp>
      <p:graphicFrame>
        <p:nvGraphicFramePr>
          <p:cNvPr id="65541" name="Object 10"/>
          <p:cNvGraphicFramePr>
            <a:graphicFrameLocks noChangeAspect="1"/>
          </p:cNvGraphicFramePr>
          <p:nvPr/>
        </p:nvGraphicFramePr>
        <p:xfrm>
          <a:off x="393700" y="6389688"/>
          <a:ext cx="1122363" cy="454025"/>
        </p:xfrm>
        <a:graphic>
          <a:graphicData uri="http://schemas.openxmlformats.org/presentationml/2006/ole">
            <p:oleObj spid="_x0000_s65541" name="Photo Editor Photo" r:id="rId15" imgW="2238687" imgH="905001" progId="">
              <p:embed/>
            </p:oleObj>
          </a:graphicData>
        </a:graphic>
      </p:graphicFrame>
      <p:sp>
        <p:nvSpPr>
          <p:cNvPr id="1037" name="Text Box 13"/>
          <p:cNvSpPr txBox="1">
            <a:spLocks noChangeArrowheads="1"/>
          </p:cNvSpPr>
          <p:nvPr/>
        </p:nvSpPr>
        <p:spPr bwMode="auto">
          <a:xfrm>
            <a:off x="8491538" y="6389688"/>
            <a:ext cx="347662" cy="244475"/>
          </a:xfrm>
          <a:prstGeom prst="rect">
            <a:avLst/>
          </a:prstGeom>
          <a:noFill/>
          <a:ln w="12700">
            <a:noFill/>
            <a:miter lim="800000"/>
            <a:headEnd/>
            <a:tailEnd/>
          </a:ln>
          <a:effectLst/>
        </p:spPr>
        <p:txBody>
          <a:bodyPr>
            <a:spAutoFit/>
          </a:bodyPr>
          <a:lstStyle/>
          <a:p>
            <a:pPr eaLnBrk="0" hangingPunct="0">
              <a:spcBef>
                <a:spcPct val="50000"/>
              </a:spcBef>
              <a:defRPr/>
            </a:pPr>
            <a:endParaRPr lang="en-US" sz="1000">
              <a:latin typeface="Century Gothic" pitchFamily="34" charset="0"/>
            </a:endParaRPr>
          </a:p>
        </p:txBody>
      </p:sp>
      <p:sp>
        <p:nvSpPr>
          <p:cNvPr id="6" name="TextBox 7"/>
          <p:cNvSpPr txBox="1"/>
          <p:nvPr/>
        </p:nvSpPr>
        <p:spPr>
          <a:xfrm>
            <a:off x="2786063" y="6324600"/>
            <a:ext cx="6053137" cy="366713"/>
          </a:xfrm>
          <a:prstGeom prst="rect">
            <a:avLst/>
          </a:prstGeom>
          <a:noFill/>
        </p:spPr>
        <p:txBody>
          <a:bodyPr>
            <a:spAutoFit/>
          </a:bodyPr>
          <a:lstStyle>
            <a:lvl1pPr defTabSz="1371600">
              <a:tabLst>
                <a:tab pos="5537200" algn="r"/>
              </a:tabLst>
              <a:defRPr>
                <a:solidFill>
                  <a:schemeClr val="tx1"/>
                </a:solidFill>
                <a:latin typeface="Arial" charset="0"/>
              </a:defRPr>
            </a:lvl1pPr>
            <a:lvl2pPr marL="742950" indent="-285750" defTabSz="1371600">
              <a:tabLst>
                <a:tab pos="5537200" algn="r"/>
              </a:tabLst>
              <a:defRPr>
                <a:solidFill>
                  <a:schemeClr val="tx1"/>
                </a:solidFill>
                <a:latin typeface="Arial" charset="0"/>
              </a:defRPr>
            </a:lvl2pPr>
            <a:lvl3pPr marL="1143000" indent="-228600" defTabSz="1371600">
              <a:tabLst>
                <a:tab pos="5537200" algn="r"/>
              </a:tabLst>
              <a:defRPr>
                <a:solidFill>
                  <a:schemeClr val="tx1"/>
                </a:solidFill>
                <a:latin typeface="Arial" charset="0"/>
              </a:defRPr>
            </a:lvl3pPr>
            <a:lvl4pPr marL="1600200" indent="-228600" defTabSz="1371600">
              <a:tabLst>
                <a:tab pos="5537200" algn="r"/>
              </a:tabLst>
              <a:defRPr>
                <a:solidFill>
                  <a:schemeClr val="tx1"/>
                </a:solidFill>
                <a:latin typeface="Arial" charset="0"/>
              </a:defRPr>
            </a:lvl4pPr>
            <a:lvl5pPr marL="2057400" indent="-228600" defTabSz="1371600">
              <a:tabLst>
                <a:tab pos="5537200" algn="r"/>
              </a:tabLst>
              <a:defRPr>
                <a:solidFill>
                  <a:schemeClr val="tx1"/>
                </a:solidFill>
                <a:latin typeface="Arial" charset="0"/>
              </a:defRPr>
            </a:lvl5pPr>
            <a:lvl6pPr marL="2514600" indent="-228600" defTabSz="1371600" fontAlgn="base">
              <a:spcBef>
                <a:spcPct val="0"/>
              </a:spcBef>
              <a:spcAft>
                <a:spcPct val="0"/>
              </a:spcAft>
              <a:tabLst>
                <a:tab pos="5537200" algn="r"/>
              </a:tabLst>
              <a:defRPr>
                <a:solidFill>
                  <a:schemeClr val="tx1"/>
                </a:solidFill>
                <a:latin typeface="Arial" charset="0"/>
              </a:defRPr>
            </a:lvl6pPr>
            <a:lvl7pPr marL="2971800" indent="-228600" defTabSz="1371600" fontAlgn="base">
              <a:spcBef>
                <a:spcPct val="0"/>
              </a:spcBef>
              <a:spcAft>
                <a:spcPct val="0"/>
              </a:spcAft>
              <a:tabLst>
                <a:tab pos="5537200" algn="r"/>
              </a:tabLst>
              <a:defRPr>
                <a:solidFill>
                  <a:schemeClr val="tx1"/>
                </a:solidFill>
                <a:latin typeface="Arial" charset="0"/>
              </a:defRPr>
            </a:lvl7pPr>
            <a:lvl8pPr marL="3429000" indent="-228600" defTabSz="1371600" fontAlgn="base">
              <a:spcBef>
                <a:spcPct val="0"/>
              </a:spcBef>
              <a:spcAft>
                <a:spcPct val="0"/>
              </a:spcAft>
              <a:tabLst>
                <a:tab pos="5537200" algn="r"/>
              </a:tabLst>
              <a:defRPr>
                <a:solidFill>
                  <a:schemeClr val="tx1"/>
                </a:solidFill>
                <a:latin typeface="Arial" charset="0"/>
              </a:defRPr>
            </a:lvl8pPr>
            <a:lvl9pPr marL="3886200" indent="-228600" defTabSz="1371600" fontAlgn="base">
              <a:spcBef>
                <a:spcPct val="0"/>
              </a:spcBef>
              <a:spcAft>
                <a:spcPct val="0"/>
              </a:spcAft>
              <a:tabLst>
                <a:tab pos="5537200" algn="r"/>
              </a:tabLst>
              <a:defRPr>
                <a:solidFill>
                  <a:schemeClr val="tx1"/>
                </a:solidFill>
                <a:latin typeface="Arial" charset="0"/>
              </a:defRPr>
            </a:lvl9pPr>
          </a:lstStyle>
          <a:p>
            <a:pPr algn="r">
              <a:defRPr/>
            </a:pPr>
            <a:fld id="{302DE46A-7156-4435-B872-FC3A8CE9F805}" type="slidenum">
              <a:rPr lang="en-US" b="1">
                <a:solidFill>
                  <a:srgbClr val="336699"/>
                </a:solidFill>
                <a:latin typeface="Calibri" pitchFamily="34" charset="0"/>
              </a:rPr>
              <a:pPr algn="r">
                <a:defRPr/>
              </a:pPr>
              <a:t>‹#›</a:t>
            </a:fld>
            <a:endParaRPr lang="en-US" b="1">
              <a:solidFill>
                <a:srgbClr val="336699"/>
              </a:solidFill>
              <a:latin typeface="Calibri" pitchFamily="34" charset="0"/>
            </a:endParaRPr>
          </a:p>
        </p:txBody>
      </p:sp>
      <p:sp>
        <p:nvSpPr>
          <p:cNvPr id="7" name="Line 5"/>
          <p:cNvSpPr>
            <a:spLocks noChangeShapeType="1"/>
          </p:cNvSpPr>
          <p:nvPr/>
        </p:nvSpPr>
        <p:spPr bwMode="auto">
          <a:xfrm>
            <a:off x="306388" y="6308725"/>
            <a:ext cx="8532812" cy="0"/>
          </a:xfrm>
          <a:prstGeom prst="line">
            <a:avLst/>
          </a:prstGeom>
          <a:noFill/>
          <a:ln w="25400">
            <a:solidFill>
              <a:srgbClr val="005983"/>
            </a:solidFill>
            <a:round/>
            <a:headEnd/>
            <a:tailEnd/>
          </a:ln>
          <a:effectLst/>
        </p:spPr>
        <p:txBody>
          <a:bodyPr wrap="none" anchor="ctr"/>
          <a:lstStyle/>
          <a:p>
            <a:pPr eaLnBrk="0" fontAlgn="auto" hangingPunct="0">
              <a:lnSpc>
                <a:spcPct val="90000"/>
              </a:lnSpc>
              <a:spcBef>
                <a:spcPct val="50000"/>
              </a:spcBef>
              <a:spcAft>
                <a:spcPts val="0"/>
              </a:spcAft>
              <a:buSzPct val="100000"/>
              <a:buFont typeface="Arial" charset="0"/>
              <a:buNone/>
              <a:defRPr/>
            </a:pPr>
            <a:endParaRPr lang="en-US" dirty="0">
              <a:latin typeface="+mn-lt"/>
            </a:endParaRPr>
          </a:p>
        </p:txBody>
      </p:sp>
      <p:sp>
        <p:nvSpPr>
          <p:cNvPr id="8" name="Text Box 12"/>
          <p:cNvSpPr txBox="1">
            <a:spLocks noChangeArrowheads="1"/>
          </p:cNvSpPr>
          <p:nvPr/>
        </p:nvSpPr>
        <p:spPr bwMode="auto">
          <a:xfrm>
            <a:off x="2400300" y="6308725"/>
            <a:ext cx="4699000" cy="625475"/>
          </a:xfrm>
          <a:prstGeom prst="rect">
            <a:avLst/>
          </a:prstGeom>
          <a:noFill/>
          <a:ln w="9525">
            <a:noFill/>
            <a:miter lim="800000"/>
            <a:headEnd/>
            <a:tailEnd/>
          </a:ln>
          <a:effectLst/>
        </p:spPr>
        <p:txBody>
          <a:bodyPr wrap="none">
            <a:spAutoFit/>
          </a:bodyPr>
          <a:lstStyle/>
          <a:p>
            <a:pPr algn="ctr">
              <a:defRPr/>
            </a:pPr>
            <a:r>
              <a:rPr lang="en-US" sz="1400" b="1" dirty="0">
                <a:solidFill>
                  <a:srgbClr val="006699"/>
                </a:solidFill>
                <a:cs typeface="Arial" charset="0"/>
              </a:rPr>
              <a:t>Amtrak Northeast Corridor Vision for High Speed Rail</a:t>
            </a:r>
          </a:p>
          <a:p>
            <a:pPr algn="ctr">
              <a:defRPr/>
            </a:pPr>
            <a:r>
              <a:rPr lang="en-US" sz="1100" dirty="0">
                <a:solidFill>
                  <a:srgbClr val="006699"/>
                </a:solidFill>
                <a:cs typeface="Arial" charset="0"/>
              </a:rPr>
              <a:t>Proprietary – Not for distribution without Amtrak permission</a:t>
            </a:r>
          </a:p>
          <a:p>
            <a:pPr algn="ctr">
              <a:defRPr/>
            </a:pPr>
            <a:endParaRPr lang="en-US" sz="1000" dirty="0">
              <a:solidFill>
                <a:srgbClr val="006699"/>
              </a:solidFill>
              <a:cs typeface="Arial" charset="0"/>
            </a:endParaRPr>
          </a:p>
        </p:txBody>
      </p:sp>
      <p:cxnSp>
        <p:nvCxnSpPr>
          <p:cNvPr id="65550" name="Straight Connector 2"/>
          <p:cNvCxnSpPr>
            <a:cxnSpLocks noChangeShapeType="1"/>
          </p:cNvCxnSpPr>
          <p:nvPr/>
        </p:nvCxnSpPr>
        <p:spPr bwMode="auto">
          <a:xfrm>
            <a:off x="304800" y="457200"/>
            <a:ext cx="8534400" cy="0"/>
          </a:xfrm>
          <a:prstGeom prst="line">
            <a:avLst/>
          </a:prstGeom>
          <a:noFill/>
          <a:ln w="28575" algn="ctr">
            <a:solidFill>
              <a:srgbClr val="006699"/>
            </a:solidFill>
            <a:round/>
            <a:headEnd/>
            <a:tailEnd/>
          </a:ln>
        </p:spPr>
      </p:cxnSp>
      <p:sp>
        <p:nvSpPr>
          <p:cNvPr id="13" name="Text Box 7"/>
          <p:cNvSpPr txBox="1">
            <a:spLocks noChangeArrowheads="1"/>
          </p:cNvSpPr>
          <p:nvPr userDrawn="1"/>
        </p:nvSpPr>
        <p:spPr bwMode="auto">
          <a:xfrm>
            <a:off x="8491538" y="6389688"/>
            <a:ext cx="347662" cy="244475"/>
          </a:xfrm>
          <a:prstGeom prst="rect">
            <a:avLst/>
          </a:prstGeom>
          <a:noFill/>
          <a:ln w="12700">
            <a:noFill/>
            <a:miter lim="800000"/>
            <a:headEnd/>
            <a:tailEnd/>
          </a:ln>
          <a:effectLst/>
        </p:spPr>
        <p:txBody>
          <a:bodyPr>
            <a:spAutoFit/>
          </a:bodyPr>
          <a:lstStyle/>
          <a:p>
            <a:pPr eaLnBrk="0" hangingPunct="0">
              <a:spcBef>
                <a:spcPct val="50000"/>
              </a:spcBef>
              <a:defRPr/>
            </a:pPr>
            <a:endParaRPr lang="en-US" sz="1000">
              <a:latin typeface="Century Gothic"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Lst>
  <p:transition>
    <p:fade/>
  </p:transition>
  <p:txStyles>
    <p:titleStyle>
      <a:lvl1pPr algn="l" rtl="0" eaLnBrk="0" fontAlgn="base" hangingPunct="0">
        <a:spcBef>
          <a:spcPct val="0"/>
        </a:spcBef>
        <a:spcAft>
          <a:spcPct val="0"/>
        </a:spcAft>
        <a:defRPr sz="2400" b="1">
          <a:solidFill>
            <a:srgbClr val="006699"/>
          </a:solidFill>
          <a:latin typeface="+mj-lt"/>
          <a:ea typeface="+mj-ea"/>
          <a:cs typeface="+mj-cs"/>
        </a:defRPr>
      </a:lvl1pPr>
      <a:lvl2pPr algn="l" rtl="0" eaLnBrk="0" fontAlgn="base" hangingPunct="0">
        <a:spcBef>
          <a:spcPct val="0"/>
        </a:spcBef>
        <a:spcAft>
          <a:spcPct val="0"/>
        </a:spcAft>
        <a:defRPr sz="2400" b="1">
          <a:solidFill>
            <a:srgbClr val="006699"/>
          </a:solidFill>
          <a:latin typeface="Calibri" pitchFamily="34" charset="0"/>
        </a:defRPr>
      </a:lvl2pPr>
      <a:lvl3pPr algn="l" rtl="0" eaLnBrk="0" fontAlgn="base" hangingPunct="0">
        <a:spcBef>
          <a:spcPct val="0"/>
        </a:spcBef>
        <a:spcAft>
          <a:spcPct val="0"/>
        </a:spcAft>
        <a:defRPr sz="2400" b="1">
          <a:solidFill>
            <a:srgbClr val="006699"/>
          </a:solidFill>
          <a:latin typeface="Calibri" pitchFamily="34" charset="0"/>
        </a:defRPr>
      </a:lvl3pPr>
      <a:lvl4pPr algn="l" rtl="0" eaLnBrk="0" fontAlgn="base" hangingPunct="0">
        <a:spcBef>
          <a:spcPct val="0"/>
        </a:spcBef>
        <a:spcAft>
          <a:spcPct val="0"/>
        </a:spcAft>
        <a:defRPr sz="2400" b="1">
          <a:solidFill>
            <a:srgbClr val="006699"/>
          </a:solidFill>
          <a:latin typeface="Calibri" pitchFamily="34" charset="0"/>
        </a:defRPr>
      </a:lvl4pPr>
      <a:lvl5pPr algn="l" rtl="0" eaLnBrk="0" fontAlgn="base" hangingPunct="0">
        <a:spcBef>
          <a:spcPct val="0"/>
        </a:spcBef>
        <a:spcAft>
          <a:spcPct val="0"/>
        </a:spcAft>
        <a:defRPr sz="2400" b="1">
          <a:solidFill>
            <a:srgbClr val="006699"/>
          </a:solidFill>
          <a:latin typeface="Calibri" pitchFamily="34" charset="0"/>
        </a:defRPr>
      </a:lvl5pPr>
      <a:lvl6pPr marL="457200" algn="l" rtl="0" fontAlgn="base">
        <a:spcBef>
          <a:spcPct val="0"/>
        </a:spcBef>
        <a:spcAft>
          <a:spcPct val="0"/>
        </a:spcAft>
        <a:defRPr sz="2400" b="1">
          <a:solidFill>
            <a:srgbClr val="006699"/>
          </a:solidFill>
          <a:latin typeface="Calibri" pitchFamily="34" charset="0"/>
        </a:defRPr>
      </a:lvl6pPr>
      <a:lvl7pPr marL="914400" algn="l" rtl="0" fontAlgn="base">
        <a:spcBef>
          <a:spcPct val="0"/>
        </a:spcBef>
        <a:spcAft>
          <a:spcPct val="0"/>
        </a:spcAft>
        <a:defRPr sz="2400" b="1">
          <a:solidFill>
            <a:srgbClr val="006699"/>
          </a:solidFill>
          <a:latin typeface="Calibri" pitchFamily="34" charset="0"/>
        </a:defRPr>
      </a:lvl7pPr>
      <a:lvl8pPr marL="1371600" algn="l" rtl="0" fontAlgn="base">
        <a:spcBef>
          <a:spcPct val="0"/>
        </a:spcBef>
        <a:spcAft>
          <a:spcPct val="0"/>
        </a:spcAft>
        <a:defRPr sz="2400" b="1">
          <a:solidFill>
            <a:srgbClr val="006699"/>
          </a:solidFill>
          <a:latin typeface="Calibri" pitchFamily="34" charset="0"/>
        </a:defRPr>
      </a:lvl8pPr>
      <a:lvl9pPr marL="1828800" algn="l" rtl="0" fontAlgn="base">
        <a:spcBef>
          <a:spcPct val="0"/>
        </a:spcBef>
        <a:spcAft>
          <a:spcPct val="0"/>
        </a:spcAft>
        <a:defRPr sz="2400" b="1">
          <a:solidFill>
            <a:srgbClr val="006699"/>
          </a:solidFill>
          <a:latin typeface="Calibri" pitchFamily="34" charset="0"/>
        </a:defRPr>
      </a:lvl9pPr>
    </p:titleStyle>
    <p:bodyStyle>
      <a:lvl1pPr marL="177800" indent="-177800" algn="l" rtl="0" eaLnBrk="0" fontAlgn="base" hangingPunct="0">
        <a:spcBef>
          <a:spcPct val="100000"/>
        </a:spcBef>
        <a:spcAft>
          <a:spcPct val="0"/>
        </a:spcAft>
        <a:buSzPct val="100000"/>
        <a:buChar char="•"/>
        <a:defRPr sz="2000">
          <a:solidFill>
            <a:schemeClr val="tx1"/>
          </a:solidFill>
          <a:latin typeface="+mn-lt"/>
          <a:ea typeface="+mn-ea"/>
          <a:cs typeface="+mn-cs"/>
        </a:defRPr>
      </a:lvl1pPr>
      <a:lvl2pPr marL="457200" indent="-165100" algn="l" rtl="0" eaLnBrk="0" fontAlgn="base" hangingPunct="0">
        <a:spcBef>
          <a:spcPct val="50000"/>
        </a:spcBef>
        <a:spcAft>
          <a:spcPct val="0"/>
        </a:spcAft>
        <a:buSzPct val="100000"/>
        <a:buFont typeface="Arial" charset="0"/>
        <a:buChar char="–"/>
        <a:defRPr>
          <a:solidFill>
            <a:schemeClr val="tx1"/>
          </a:solidFill>
          <a:latin typeface="+mn-lt"/>
        </a:defRPr>
      </a:lvl2pPr>
      <a:lvl3pPr marL="685800" indent="-114300" algn="l" rtl="0" eaLnBrk="0" fontAlgn="base" hangingPunct="0">
        <a:spcBef>
          <a:spcPct val="25000"/>
        </a:spcBef>
        <a:spcAft>
          <a:spcPct val="0"/>
        </a:spcAft>
        <a:buSzPct val="100000"/>
        <a:buChar char="-"/>
        <a:defRPr>
          <a:solidFill>
            <a:schemeClr val="tx1"/>
          </a:solidFill>
          <a:latin typeface="+mn-lt"/>
        </a:defRPr>
      </a:lvl3pPr>
      <a:lvl4pPr marL="914400" indent="-114300" algn="l" rtl="0" eaLnBrk="0" fontAlgn="base" hangingPunct="0">
        <a:spcBef>
          <a:spcPct val="10000"/>
        </a:spcBef>
        <a:spcAft>
          <a:spcPct val="0"/>
        </a:spcAft>
        <a:buSzPct val="100000"/>
        <a:buChar char="-"/>
        <a:defRPr>
          <a:solidFill>
            <a:schemeClr val="tx1"/>
          </a:solidFill>
          <a:latin typeface="+mn-lt"/>
        </a:defRPr>
      </a:lvl4pPr>
      <a:lvl5pPr marL="1143000" indent="-114300" algn="l" rtl="0" eaLnBrk="0" fontAlgn="base" hangingPunct="0">
        <a:spcBef>
          <a:spcPct val="10000"/>
        </a:spcBef>
        <a:spcAft>
          <a:spcPct val="0"/>
        </a:spcAft>
        <a:buSzPct val="100000"/>
        <a:buChar char="-"/>
        <a:defRPr>
          <a:solidFill>
            <a:schemeClr val="tx1"/>
          </a:solidFill>
          <a:latin typeface="+mn-lt"/>
        </a:defRPr>
      </a:lvl5pPr>
      <a:lvl6pPr marL="1600200" indent="-114300" algn="l" rtl="0" fontAlgn="base">
        <a:spcBef>
          <a:spcPct val="10000"/>
        </a:spcBef>
        <a:spcAft>
          <a:spcPct val="0"/>
        </a:spcAft>
        <a:buSzPct val="100000"/>
        <a:buChar char="-"/>
        <a:defRPr>
          <a:solidFill>
            <a:schemeClr val="tx1"/>
          </a:solidFill>
          <a:latin typeface="+mn-lt"/>
        </a:defRPr>
      </a:lvl6pPr>
      <a:lvl7pPr marL="2057400" indent="-114300" algn="l" rtl="0" fontAlgn="base">
        <a:spcBef>
          <a:spcPct val="10000"/>
        </a:spcBef>
        <a:spcAft>
          <a:spcPct val="0"/>
        </a:spcAft>
        <a:buSzPct val="100000"/>
        <a:buChar char="-"/>
        <a:defRPr>
          <a:solidFill>
            <a:schemeClr val="tx1"/>
          </a:solidFill>
          <a:latin typeface="+mn-lt"/>
        </a:defRPr>
      </a:lvl7pPr>
      <a:lvl8pPr marL="2514600" indent="-114300" algn="l" rtl="0" fontAlgn="base">
        <a:spcBef>
          <a:spcPct val="10000"/>
        </a:spcBef>
        <a:spcAft>
          <a:spcPct val="0"/>
        </a:spcAft>
        <a:buSzPct val="100000"/>
        <a:buChar char="-"/>
        <a:defRPr>
          <a:solidFill>
            <a:schemeClr val="tx1"/>
          </a:solidFill>
          <a:latin typeface="+mn-lt"/>
        </a:defRPr>
      </a:lvl8pPr>
      <a:lvl9pPr marL="2971800" indent="-114300" algn="l" rtl="0" fontAlgn="base">
        <a:spcBef>
          <a:spcPct val="10000"/>
        </a:spcBef>
        <a:spcAft>
          <a:spcPct val="0"/>
        </a:spcAft>
        <a:buSzPct val="100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hyperlink" Target="http://upload.wikimedia.org/wikipedia/commons/e/ec/Approaching_Lindbergh_Field.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3"/>
          <p:cNvSpPr>
            <a:spLocks noGrp="1" noChangeArrowheads="1"/>
          </p:cNvSpPr>
          <p:nvPr>
            <p:ph type="sldNum" sz="quarter" idx="4294967295"/>
          </p:nvPr>
        </p:nvSpPr>
        <p:spPr bwMode="auto">
          <a:xfrm>
            <a:off x="6553200" y="6356350"/>
            <a:ext cx="2133600" cy="365125"/>
          </a:xfrm>
          <a:prstGeom prst="rect">
            <a:avLst/>
          </a:prstGeom>
          <a:noFill/>
          <a:ln>
            <a:miter lim="800000"/>
            <a:headEnd/>
            <a:tailEnd/>
          </a:ln>
        </p:spPr>
        <p:txBody>
          <a:bodyPr/>
          <a:lstStyle/>
          <a:p>
            <a:fld id="{28762CBA-EBB6-4F91-8FD2-8C3BEB5BCCFB}" type="slidenum">
              <a:rPr lang="en-US"/>
              <a:pPr/>
              <a:t>1</a:t>
            </a:fld>
            <a:endParaRPr lang="en-US"/>
          </a:p>
        </p:txBody>
      </p:sp>
      <p:sp>
        <p:nvSpPr>
          <p:cNvPr id="7987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965F7B8F-5D8A-4B8D-AF7E-DA78DB92181E}" type="slidenum">
              <a:rPr lang="en-US" sz="1400"/>
              <a:pPr algn="r"/>
              <a:t>1</a:t>
            </a:fld>
            <a:endParaRPr lang="en-US" sz="1400"/>
          </a:p>
        </p:txBody>
      </p:sp>
      <p:pic>
        <p:nvPicPr>
          <p:cNvPr id="79875" name="Picture 2" descr="Train Concept_Cesar Renderin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79876" name="TextBox 10"/>
          <p:cNvSpPr txBox="1">
            <a:spLocks noChangeArrowheads="1"/>
          </p:cNvSpPr>
          <p:nvPr/>
        </p:nvSpPr>
        <p:spPr bwMode="auto">
          <a:xfrm>
            <a:off x="0" y="4419600"/>
            <a:ext cx="9144000" cy="2462213"/>
          </a:xfrm>
          <a:prstGeom prst="rect">
            <a:avLst/>
          </a:prstGeom>
          <a:noFill/>
          <a:ln w="9525">
            <a:noFill/>
            <a:miter lim="800000"/>
            <a:headEnd/>
            <a:tailEnd/>
          </a:ln>
        </p:spPr>
        <p:txBody>
          <a:bodyPr>
            <a:spAutoFit/>
          </a:bodyPr>
          <a:lstStyle/>
          <a:p>
            <a:pPr algn="ctr">
              <a:spcAft>
                <a:spcPct val="30000"/>
              </a:spcAft>
            </a:pPr>
            <a:r>
              <a:rPr lang="en-US" sz="2800" b="1">
                <a:solidFill>
                  <a:schemeClr val="bg1"/>
                </a:solidFill>
                <a:latin typeface="Calibri" pitchFamily="34" charset="0"/>
              </a:rPr>
              <a:t>How to build High Speed Rail (HSR) in Scandinavia</a:t>
            </a:r>
          </a:p>
          <a:p>
            <a:pPr algn="ctr">
              <a:spcAft>
                <a:spcPct val="30000"/>
              </a:spcAft>
            </a:pPr>
            <a:r>
              <a:rPr lang="en-US" sz="2200" b="1">
                <a:solidFill>
                  <a:schemeClr val="bg1"/>
                </a:solidFill>
                <a:latin typeface="Calibri" pitchFamily="34" charset="0"/>
              </a:rPr>
              <a:t>Andrew M. Wood</a:t>
            </a:r>
            <a:br>
              <a:rPr lang="en-US" sz="2200" b="1">
                <a:solidFill>
                  <a:schemeClr val="bg1"/>
                </a:solidFill>
                <a:latin typeface="Calibri" pitchFamily="34" charset="0"/>
              </a:rPr>
            </a:br>
            <a:r>
              <a:rPr lang="en-US" sz="2200" b="1">
                <a:solidFill>
                  <a:schemeClr val="bg1"/>
                </a:solidFill>
                <a:latin typeface="Calibri" pitchFamily="34" charset="0"/>
              </a:rPr>
              <a:t>Chief, Next Generation Integration,  HSR, </a:t>
            </a:r>
          </a:p>
          <a:p>
            <a:pPr algn="ctr">
              <a:spcAft>
                <a:spcPct val="30000"/>
              </a:spcAft>
            </a:pPr>
            <a:r>
              <a:rPr lang="en-US" sz="2200" b="1">
                <a:solidFill>
                  <a:schemeClr val="bg1"/>
                </a:solidFill>
                <a:latin typeface="Calibri" pitchFamily="34" charset="0"/>
              </a:rPr>
              <a:t>NEC Infrastructure and Investment Development</a:t>
            </a:r>
            <a:br>
              <a:rPr lang="en-US" sz="2200" b="1">
                <a:solidFill>
                  <a:schemeClr val="bg1"/>
                </a:solidFill>
                <a:latin typeface="Calibri" pitchFamily="34" charset="0"/>
              </a:rPr>
            </a:br>
            <a:r>
              <a:rPr lang="en-US" sz="2200" b="1">
                <a:solidFill>
                  <a:schemeClr val="bg1"/>
                </a:solidFill>
                <a:latin typeface="Calibri" pitchFamily="34" charset="0"/>
              </a:rPr>
              <a:t>Amtrak</a:t>
            </a:r>
            <a:endParaRPr lang="en-US" sz="2200">
              <a:solidFill>
                <a:schemeClr val="bg1"/>
              </a:solidFill>
              <a:latin typeface="Calibri" pitchFamily="34" charset="0"/>
            </a:endParaRPr>
          </a:p>
          <a:p>
            <a:pPr algn="ctr">
              <a:spcAft>
                <a:spcPct val="30000"/>
              </a:spcAft>
            </a:pPr>
            <a:r>
              <a:rPr lang="en-US" b="1">
                <a:solidFill>
                  <a:schemeClr val="bg1"/>
                </a:solidFill>
                <a:latin typeface="Calibri" pitchFamily="34" charset="0"/>
              </a:rPr>
              <a:t>10</a:t>
            </a:r>
            <a:r>
              <a:rPr lang="en-US" b="1" baseline="30000">
                <a:solidFill>
                  <a:schemeClr val="bg1"/>
                </a:solidFill>
                <a:latin typeface="Calibri" pitchFamily="34" charset="0"/>
              </a:rPr>
              <a:t>th</a:t>
            </a:r>
            <a:r>
              <a:rPr lang="en-US" b="1">
                <a:solidFill>
                  <a:schemeClr val="bg1"/>
                </a:solidFill>
                <a:latin typeface="Calibri" pitchFamily="34" charset="0"/>
              </a:rPr>
              <a:t> April 2013</a:t>
            </a:r>
          </a:p>
        </p:txBody>
      </p:sp>
      <p:sp>
        <p:nvSpPr>
          <p:cNvPr id="79877" name="Title 9"/>
          <p:cNvSpPr>
            <a:spLocks/>
          </p:cNvSpPr>
          <p:nvPr/>
        </p:nvSpPr>
        <p:spPr bwMode="auto">
          <a:xfrm>
            <a:off x="93663" y="319088"/>
            <a:ext cx="8956675" cy="1152525"/>
          </a:xfrm>
          <a:prstGeom prst="rect">
            <a:avLst/>
          </a:prstGeom>
          <a:noFill/>
          <a:ln w="9525">
            <a:noFill/>
            <a:miter lim="800000"/>
            <a:headEnd/>
            <a:tailEnd/>
          </a:ln>
        </p:spPr>
        <p:txBody>
          <a:bodyPr anchor="ctr"/>
          <a:lstStyle/>
          <a:p>
            <a:pPr algn="ctr"/>
            <a:r>
              <a:rPr lang="en-US" sz="4000" b="1">
                <a:solidFill>
                  <a:srgbClr val="0070C0"/>
                </a:solidFill>
              </a:rPr>
              <a:t>The Northeast Corridor Vision </a:t>
            </a:r>
          </a:p>
          <a:p>
            <a:pPr algn="ctr"/>
            <a:r>
              <a:rPr lang="en-US" sz="4000" b="1">
                <a:solidFill>
                  <a:srgbClr val="0070C0"/>
                </a:solidFill>
              </a:rPr>
              <a:t>for High Speed Rail</a:t>
            </a:r>
            <a:endParaRPr lang="en-US" sz="3800" b="1">
              <a:solidFill>
                <a:srgbClr val="0070C0"/>
              </a:solidFill>
              <a:latin typeface="Calibri" pitchFamily="34" charset="0"/>
            </a:endParaRPr>
          </a:p>
        </p:txBody>
      </p:sp>
      <p:sp>
        <p:nvSpPr>
          <p:cNvPr id="79878" name="Rectangle 6"/>
          <p:cNvSpPr>
            <a:spLocks/>
          </p:cNvSpPr>
          <p:nvPr/>
        </p:nvSpPr>
        <p:spPr bwMode="auto">
          <a:xfrm>
            <a:off x="187325" y="977900"/>
            <a:ext cx="8956675" cy="1152525"/>
          </a:xfrm>
          <a:prstGeom prst="rect">
            <a:avLst/>
          </a:prstGeom>
          <a:noFill/>
          <a:ln w="9525">
            <a:noFill/>
            <a:miter lim="800000"/>
            <a:headEnd/>
            <a:tailEnd/>
          </a:ln>
        </p:spPr>
        <p:txBody>
          <a:bodyPr anchor="ctr"/>
          <a:lstStyle/>
          <a:p>
            <a:pPr algn="ctr"/>
            <a:endParaRPr lang="en-US" sz="2400" b="1">
              <a:solidFill>
                <a:srgbClr val="006699"/>
              </a:solidFill>
              <a:latin typeface="Calibri"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idx="4294967295"/>
          </p:nvPr>
        </p:nvSpPr>
        <p:spPr>
          <a:xfrm>
            <a:off x="233363" y="0"/>
            <a:ext cx="8229600" cy="533400"/>
          </a:xfrm>
        </p:spPr>
        <p:txBody>
          <a:bodyPr lIns="91440" tIns="45720" rIns="91440" bIns="45720" anchor="ctr"/>
          <a:lstStyle/>
          <a:p>
            <a:pPr eaLnBrk="1" hangingPunct="1"/>
            <a:r>
              <a:rPr lang="en-US" smtClean="0"/>
              <a:t>Other Modes Can</a:t>
            </a:r>
            <a:r>
              <a:rPr lang="en-US" smtClean="0">
                <a:latin typeface="Gill Sans MT"/>
              </a:rPr>
              <a:t>’</a:t>
            </a:r>
            <a:r>
              <a:rPr lang="en-US" smtClean="0"/>
              <a:t>t Handle Entire Increase in Demand</a:t>
            </a:r>
          </a:p>
        </p:txBody>
      </p:sp>
      <p:sp>
        <p:nvSpPr>
          <p:cNvPr id="94210" name="Rectangle 3"/>
          <p:cNvSpPr>
            <a:spLocks noGrp="1" noChangeArrowheads="1"/>
          </p:cNvSpPr>
          <p:nvPr>
            <p:ph type="body" sz="half" idx="4294967295"/>
          </p:nvPr>
        </p:nvSpPr>
        <p:spPr>
          <a:xfrm>
            <a:off x="4572000" y="628650"/>
            <a:ext cx="4343400" cy="5638800"/>
          </a:xfrm>
        </p:spPr>
        <p:txBody>
          <a:bodyPr lIns="91440" tIns="45720" rIns="91440" bIns="45720"/>
          <a:lstStyle/>
          <a:p>
            <a:pPr eaLnBrk="1" hangingPunct="1">
              <a:lnSpc>
                <a:spcPct val="90000"/>
              </a:lnSpc>
              <a:buClr>
                <a:srgbClr val="FF0000"/>
              </a:buClr>
              <a:buFont typeface="Wingdings" pitchFamily="2" charset="2"/>
              <a:buChar char="§"/>
            </a:pPr>
            <a:r>
              <a:rPr lang="en-US" b="1" smtClean="0"/>
              <a:t>Airlines </a:t>
            </a:r>
            <a:endParaRPr lang="en-US" smtClean="0"/>
          </a:p>
          <a:p>
            <a:pPr lvl="1" eaLnBrk="1" hangingPunct="1">
              <a:lnSpc>
                <a:spcPct val="90000"/>
              </a:lnSpc>
              <a:buClr>
                <a:schemeClr val="tx1"/>
              </a:buClr>
              <a:buFontTx/>
              <a:buChar char="•"/>
            </a:pPr>
            <a:r>
              <a:rPr lang="en-US" sz="2000" smtClean="0">
                <a:solidFill>
                  <a:srgbClr val="006699"/>
                </a:solidFill>
              </a:rPr>
              <a:t>New York area airports account for half of U.S. flight delays</a:t>
            </a:r>
          </a:p>
          <a:p>
            <a:pPr lvl="1" eaLnBrk="1" hangingPunct="1">
              <a:lnSpc>
                <a:spcPct val="90000"/>
              </a:lnSpc>
              <a:buClr>
                <a:schemeClr val="tx1"/>
              </a:buClr>
              <a:buFontTx/>
              <a:buChar char="•"/>
            </a:pPr>
            <a:r>
              <a:rPr lang="en-US" sz="2000" smtClean="0">
                <a:solidFill>
                  <a:srgbClr val="006699"/>
                </a:solidFill>
              </a:rPr>
              <a:t>Carriers are reducing service within NEC to focus on more profitable longer flights</a:t>
            </a:r>
          </a:p>
          <a:p>
            <a:pPr eaLnBrk="1" hangingPunct="1">
              <a:lnSpc>
                <a:spcPct val="90000"/>
              </a:lnSpc>
              <a:buClr>
                <a:srgbClr val="FF0000"/>
              </a:buClr>
              <a:buFont typeface="Wingdings" pitchFamily="2" charset="2"/>
              <a:buChar char="§"/>
            </a:pPr>
            <a:r>
              <a:rPr lang="en-US" b="1" smtClean="0"/>
              <a:t>Highways </a:t>
            </a:r>
            <a:endParaRPr lang="en-US" smtClean="0"/>
          </a:p>
          <a:p>
            <a:pPr lvl="1" eaLnBrk="1" hangingPunct="1">
              <a:lnSpc>
                <a:spcPct val="90000"/>
              </a:lnSpc>
              <a:buClr>
                <a:schemeClr val="tx1"/>
              </a:buClr>
              <a:buFontTx/>
              <a:buChar char="•"/>
            </a:pPr>
            <a:r>
              <a:rPr lang="en-US" sz="2000" smtClean="0">
                <a:solidFill>
                  <a:srgbClr val="006699"/>
                </a:solidFill>
              </a:rPr>
              <a:t>18 of the 40 “most congested” highway segments are between Washington and Boston </a:t>
            </a:r>
          </a:p>
          <a:p>
            <a:pPr eaLnBrk="1" hangingPunct="1">
              <a:lnSpc>
                <a:spcPct val="90000"/>
              </a:lnSpc>
              <a:buClr>
                <a:srgbClr val="FF0000"/>
              </a:buClr>
              <a:buFont typeface="Wingdings" pitchFamily="2" charset="2"/>
              <a:buChar char="§"/>
            </a:pPr>
            <a:r>
              <a:rPr lang="en-US" b="1" smtClean="0"/>
              <a:t>Buses</a:t>
            </a:r>
            <a:endParaRPr lang="en-US" smtClean="0"/>
          </a:p>
          <a:p>
            <a:pPr lvl="1" eaLnBrk="1" hangingPunct="1">
              <a:lnSpc>
                <a:spcPct val="90000"/>
              </a:lnSpc>
              <a:buClr>
                <a:schemeClr val="tx1"/>
              </a:buClr>
              <a:buFontTx/>
              <a:buChar char="•"/>
            </a:pPr>
            <a:r>
              <a:rPr lang="en-US" sz="2000" smtClean="0">
                <a:solidFill>
                  <a:srgbClr val="006699"/>
                </a:solidFill>
              </a:rPr>
              <a:t>Limited appeal for business travel (lengthy and variable trip times)  </a:t>
            </a:r>
          </a:p>
          <a:p>
            <a:pPr lvl="1" eaLnBrk="1" hangingPunct="1">
              <a:lnSpc>
                <a:spcPct val="90000"/>
              </a:lnSpc>
              <a:buClr>
                <a:schemeClr val="tx1"/>
              </a:buClr>
              <a:buFontTx/>
              <a:buChar char="•"/>
            </a:pPr>
            <a:r>
              <a:rPr lang="en-US" sz="2000" smtClean="0">
                <a:solidFill>
                  <a:srgbClr val="006699"/>
                </a:solidFill>
              </a:rPr>
              <a:t>Curbside buses exacerbate center city traffic congestion</a:t>
            </a:r>
            <a:r>
              <a:rPr lang="en-US" smtClean="0"/>
              <a:t> </a:t>
            </a:r>
          </a:p>
        </p:txBody>
      </p:sp>
      <p:pic>
        <p:nvPicPr>
          <p:cNvPr id="94211" name="Picture 6" descr="800px-Coach_USA_Megabus_Van_Hool_TD925_DD415"/>
          <p:cNvPicPr>
            <a:picLocks noGrp="1" noChangeAspect="1" noChangeArrowheads="1"/>
          </p:cNvPicPr>
          <p:nvPr>
            <p:ph sz="quarter" idx="4294967295"/>
          </p:nvPr>
        </p:nvPicPr>
        <p:blipFill>
          <a:blip r:embed="rId3"/>
          <a:srcRect/>
          <a:stretch>
            <a:fillRect/>
          </a:stretch>
        </p:blipFill>
        <p:spPr>
          <a:xfrm>
            <a:off x="319088" y="3403600"/>
            <a:ext cx="4187825" cy="2576513"/>
          </a:xfrm>
        </p:spPr>
      </p:pic>
      <p:pic>
        <p:nvPicPr>
          <p:cNvPr id="94212" name="Picture 8" descr="File:Approaching Lindbergh Field.jpg">
            <a:hlinkClick r:id="rId4"/>
          </p:cNvPr>
          <p:cNvPicPr>
            <a:picLocks noChangeAspect="1" noChangeArrowheads="1"/>
          </p:cNvPicPr>
          <p:nvPr/>
        </p:nvPicPr>
        <p:blipFill>
          <a:blip r:embed="rId5"/>
          <a:srcRect/>
          <a:stretch>
            <a:fillRect/>
          </a:stretch>
        </p:blipFill>
        <p:spPr bwMode="auto">
          <a:xfrm>
            <a:off x="273050" y="736600"/>
            <a:ext cx="4273550" cy="2176463"/>
          </a:xfrm>
          <a:prstGeom prst="rect">
            <a:avLst/>
          </a:prstGeom>
          <a:noFill/>
          <a:ln w="9525">
            <a:noFill/>
            <a:miter lim="800000"/>
            <a:headEnd/>
            <a:tailEnd/>
          </a:ln>
        </p:spPr>
      </p:pic>
      <p:sp>
        <p:nvSpPr>
          <p:cNvPr id="94213" name="Text Box 9"/>
          <p:cNvSpPr txBox="1">
            <a:spLocks noChangeArrowheads="1"/>
          </p:cNvSpPr>
          <p:nvPr/>
        </p:nvSpPr>
        <p:spPr bwMode="auto">
          <a:xfrm>
            <a:off x="381000" y="2971800"/>
            <a:ext cx="3352800" cy="214313"/>
          </a:xfrm>
          <a:prstGeom prst="rect">
            <a:avLst/>
          </a:prstGeom>
          <a:noFill/>
          <a:ln w="9525">
            <a:noFill/>
            <a:miter lim="800000"/>
            <a:headEnd/>
            <a:tailEnd/>
          </a:ln>
        </p:spPr>
        <p:txBody>
          <a:bodyPr>
            <a:spAutoFit/>
          </a:bodyPr>
          <a:lstStyle/>
          <a:p>
            <a:pPr>
              <a:spcBef>
                <a:spcPct val="50000"/>
              </a:spcBef>
            </a:pPr>
            <a:r>
              <a:rPr lang="en-US" sz="800"/>
              <a:t>Source: Alan Ferguson, “Approaching Lindbergh Field”</a:t>
            </a:r>
          </a:p>
        </p:txBody>
      </p:sp>
      <p:sp>
        <p:nvSpPr>
          <p:cNvPr id="94214" name="Text Box 10"/>
          <p:cNvSpPr txBox="1">
            <a:spLocks noChangeArrowheads="1"/>
          </p:cNvSpPr>
          <p:nvPr/>
        </p:nvSpPr>
        <p:spPr bwMode="auto">
          <a:xfrm>
            <a:off x="354013" y="5897563"/>
            <a:ext cx="3352800" cy="366712"/>
          </a:xfrm>
          <a:prstGeom prst="rect">
            <a:avLst/>
          </a:prstGeom>
          <a:noFill/>
          <a:ln w="9525">
            <a:noFill/>
            <a:miter lim="800000"/>
            <a:headEnd/>
            <a:tailEnd/>
          </a:ln>
        </p:spPr>
        <p:txBody>
          <a:bodyPr>
            <a:spAutoFit/>
          </a:bodyPr>
          <a:lstStyle/>
          <a:p>
            <a:pPr>
              <a:spcBef>
                <a:spcPct val="50000"/>
              </a:spcBef>
            </a:pPr>
            <a:r>
              <a:rPr lang="en-US" sz="800"/>
              <a:t>Source: Wikimedia Commons, Megabus NYC NY Penn Station stop</a:t>
            </a:r>
            <a:r>
              <a:rPr lang="en-US"/>
              <a:t> </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3"/>
          <p:cNvSpPr>
            <a:spLocks noGrp="1" noChangeArrowheads="1"/>
          </p:cNvSpPr>
          <p:nvPr>
            <p:ph type="sldNum" sz="quarter" idx="4294967295"/>
          </p:nvPr>
        </p:nvSpPr>
        <p:spPr bwMode="auto">
          <a:xfrm>
            <a:off x="6553200" y="6356350"/>
            <a:ext cx="2133600" cy="365125"/>
          </a:xfrm>
          <a:prstGeom prst="rect">
            <a:avLst/>
          </a:prstGeom>
          <a:noFill/>
          <a:ln>
            <a:miter lim="800000"/>
            <a:headEnd/>
            <a:tailEnd/>
          </a:ln>
        </p:spPr>
        <p:txBody>
          <a:bodyPr/>
          <a:lstStyle/>
          <a:p>
            <a:endParaRPr lang="en-US"/>
          </a:p>
        </p:txBody>
      </p:sp>
      <p:sp>
        <p:nvSpPr>
          <p:cNvPr id="14" name="Rectangle 13"/>
          <p:cNvSpPr/>
          <p:nvPr/>
        </p:nvSpPr>
        <p:spPr>
          <a:xfrm>
            <a:off x="4953000" y="4419600"/>
            <a:ext cx="4086225"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6259" name="Picture 2"/>
          <p:cNvPicPr>
            <a:picLocks noGrp="1" noChangeAspect="1" noChangeArrowheads="1"/>
          </p:cNvPicPr>
          <p:nvPr>
            <p:ph idx="4294967295"/>
          </p:nvPr>
        </p:nvPicPr>
        <p:blipFill>
          <a:blip r:embed="rId3"/>
          <a:srcRect l="1875" t="1299" r="1720" b="4021"/>
          <a:stretch>
            <a:fillRect/>
          </a:stretch>
        </p:blipFill>
        <p:spPr>
          <a:xfrm>
            <a:off x="4716463" y="901700"/>
            <a:ext cx="4011612" cy="3336925"/>
          </a:xfrm>
        </p:spPr>
      </p:pic>
      <p:sp>
        <p:nvSpPr>
          <p:cNvPr id="96260" name="Text Placeholder 3"/>
          <p:cNvSpPr txBox="1">
            <a:spLocks/>
          </p:cNvSpPr>
          <p:nvPr/>
        </p:nvSpPr>
        <p:spPr bwMode="auto">
          <a:xfrm>
            <a:off x="304800" y="898525"/>
            <a:ext cx="4572000" cy="4894263"/>
          </a:xfrm>
          <a:prstGeom prst="rect">
            <a:avLst/>
          </a:prstGeom>
          <a:noFill/>
          <a:ln w="9525">
            <a:noFill/>
            <a:miter lim="800000"/>
            <a:headEnd/>
            <a:tailEnd/>
          </a:ln>
        </p:spPr>
        <p:txBody>
          <a:bodyPr/>
          <a:lstStyle/>
          <a:p>
            <a:pPr marL="225425" indent="-225425">
              <a:lnSpc>
                <a:spcPct val="80000"/>
              </a:lnSpc>
              <a:spcBef>
                <a:spcPct val="20000"/>
              </a:spcBef>
              <a:buClr>
                <a:srgbClr val="AA060A"/>
              </a:buClr>
              <a:buFont typeface="Wingdings" pitchFamily="2" charset="2"/>
              <a:buChar char="§"/>
            </a:pPr>
            <a:r>
              <a:rPr lang="en-US" sz="2200" b="1">
                <a:latin typeface="Calibri" pitchFamily="34" charset="0"/>
                <a:cs typeface="Arial" charset="0"/>
              </a:rPr>
              <a:t>2030 Forecasts</a:t>
            </a:r>
          </a:p>
          <a:p>
            <a:pPr marL="461963" lvl="1" indent="-230188">
              <a:lnSpc>
                <a:spcPct val="80000"/>
              </a:lnSpc>
              <a:spcBef>
                <a:spcPct val="20000"/>
              </a:spcBef>
              <a:buClr>
                <a:schemeClr val="tx1"/>
              </a:buClr>
              <a:buFont typeface="Arial" charset="0"/>
              <a:buChar char="•"/>
            </a:pPr>
            <a:r>
              <a:rPr lang="en-US">
                <a:solidFill>
                  <a:srgbClr val="006699"/>
                </a:solidFill>
                <a:latin typeface="Calibri" pitchFamily="34" charset="0"/>
                <a:cs typeface="Arial" charset="0"/>
              </a:rPr>
              <a:t>Train miles: </a:t>
            </a:r>
            <a:r>
              <a:rPr lang="en-US" b="1">
                <a:solidFill>
                  <a:srgbClr val="006699"/>
                </a:solidFill>
                <a:latin typeface="Calibri" pitchFamily="34" charset="0"/>
                <a:cs typeface="Arial" charset="0"/>
              </a:rPr>
              <a:t>+ 37%</a:t>
            </a:r>
          </a:p>
          <a:p>
            <a:pPr marL="461963" lvl="1" indent="-230188">
              <a:lnSpc>
                <a:spcPct val="80000"/>
              </a:lnSpc>
              <a:spcBef>
                <a:spcPct val="20000"/>
              </a:spcBef>
              <a:buClr>
                <a:schemeClr val="tx1"/>
              </a:buClr>
              <a:buFont typeface="Arial" charset="0"/>
              <a:buChar char="•"/>
            </a:pPr>
            <a:r>
              <a:rPr lang="en-US">
                <a:solidFill>
                  <a:srgbClr val="006699"/>
                </a:solidFill>
                <a:latin typeface="Calibri" pitchFamily="34" charset="0"/>
                <a:cs typeface="Arial" charset="0"/>
              </a:rPr>
              <a:t>Intercity &amp; commuter riders: </a:t>
            </a:r>
            <a:r>
              <a:rPr lang="en-US" b="1">
                <a:solidFill>
                  <a:srgbClr val="006699"/>
                </a:solidFill>
                <a:latin typeface="Calibri" pitchFamily="34" charset="0"/>
                <a:cs typeface="Arial" charset="0"/>
              </a:rPr>
              <a:t>+ 60%</a:t>
            </a:r>
          </a:p>
          <a:p>
            <a:pPr marL="461963" lvl="1" indent="-230188">
              <a:lnSpc>
                <a:spcPct val="80000"/>
              </a:lnSpc>
              <a:spcBef>
                <a:spcPct val="20000"/>
              </a:spcBef>
            </a:pPr>
            <a:endParaRPr lang="en-US" sz="2000" b="1">
              <a:solidFill>
                <a:srgbClr val="2798BB"/>
              </a:solidFill>
              <a:latin typeface="Calibri" pitchFamily="34" charset="0"/>
              <a:cs typeface="Arial" charset="0"/>
            </a:endParaRPr>
          </a:p>
          <a:p>
            <a:pPr marL="225425" indent="-225425">
              <a:lnSpc>
                <a:spcPct val="80000"/>
              </a:lnSpc>
              <a:spcBef>
                <a:spcPct val="20000"/>
              </a:spcBef>
              <a:buClr>
                <a:srgbClr val="AA060A"/>
              </a:buClr>
              <a:buFont typeface="Wingdings" pitchFamily="2" charset="2"/>
              <a:buChar char="§"/>
            </a:pPr>
            <a:r>
              <a:rPr lang="en-US" sz="2200" b="1">
                <a:latin typeface="Calibri" pitchFamily="34" charset="0"/>
                <a:cs typeface="Arial" charset="0"/>
              </a:rPr>
              <a:t>Investment needs by 2030</a:t>
            </a:r>
            <a:r>
              <a:rPr lang="en-US" sz="2000" b="1">
                <a:latin typeface="Calibri" pitchFamily="34" charset="0"/>
                <a:cs typeface="Arial" charset="0"/>
              </a:rPr>
              <a:t>:</a:t>
            </a:r>
          </a:p>
          <a:p>
            <a:pPr marL="461963" lvl="1" indent="-230188">
              <a:lnSpc>
                <a:spcPct val="80000"/>
              </a:lnSpc>
              <a:spcBef>
                <a:spcPct val="20000"/>
              </a:spcBef>
              <a:buClr>
                <a:schemeClr val="tx1"/>
              </a:buClr>
              <a:buFont typeface="Arial" charset="0"/>
              <a:buChar char="•"/>
            </a:pPr>
            <a:r>
              <a:rPr lang="en-US">
                <a:solidFill>
                  <a:srgbClr val="006699"/>
                </a:solidFill>
                <a:latin typeface="Calibri" pitchFamily="34" charset="0"/>
                <a:cs typeface="Arial" charset="0"/>
              </a:rPr>
              <a:t>SGR Backlog:		7.9 B</a:t>
            </a:r>
          </a:p>
          <a:p>
            <a:pPr marL="461963" lvl="1" indent="-230188">
              <a:lnSpc>
                <a:spcPct val="80000"/>
              </a:lnSpc>
              <a:spcBef>
                <a:spcPct val="20000"/>
              </a:spcBef>
              <a:buClr>
                <a:schemeClr val="tx1"/>
              </a:buClr>
              <a:buFont typeface="Arial" charset="0"/>
              <a:buChar char="•"/>
            </a:pPr>
            <a:r>
              <a:rPr lang="en-US">
                <a:solidFill>
                  <a:srgbClr val="006699"/>
                </a:solidFill>
                <a:latin typeface="Calibri" pitchFamily="34" charset="0"/>
                <a:cs typeface="Arial" charset="0"/>
              </a:rPr>
              <a:t>SGR Replace:		$9.1 B</a:t>
            </a:r>
          </a:p>
          <a:p>
            <a:pPr marL="461963" lvl="1" indent="-230188">
              <a:lnSpc>
                <a:spcPct val="80000"/>
              </a:lnSpc>
              <a:spcBef>
                <a:spcPct val="20000"/>
              </a:spcBef>
              <a:buClr>
                <a:schemeClr val="tx1"/>
              </a:buClr>
              <a:buFont typeface="Arial" charset="0"/>
              <a:buChar char="•"/>
            </a:pPr>
            <a:r>
              <a:rPr lang="en-US">
                <a:solidFill>
                  <a:srgbClr val="006699"/>
                </a:solidFill>
                <a:latin typeface="Calibri" pitchFamily="34" charset="0"/>
                <a:cs typeface="Arial" charset="0"/>
              </a:rPr>
              <a:t>Core Growth:		$32.9 B</a:t>
            </a:r>
          </a:p>
          <a:p>
            <a:pPr marL="461963" lvl="1" indent="-230188">
              <a:lnSpc>
                <a:spcPct val="80000"/>
              </a:lnSpc>
              <a:spcBef>
                <a:spcPct val="20000"/>
              </a:spcBef>
              <a:buClr>
                <a:schemeClr val="tx1"/>
              </a:buClr>
              <a:buFont typeface="Arial" charset="0"/>
              <a:buChar char="•"/>
            </a:pPr>
            <a:r>
              <a:rPr lang="en-US">
                <a:solidFill>
                  <a:srgbClr val="006699"/>
                </a:solidFill>
                <a:latin typeface="Calibri" pitchFamily="34" charset="0"/>
                <a:cs typeface="Arial" charset="0"/>
              </a:rPr>
              <a:t>Baltimore Tunnel:	</a:t>
            </a:r>
            <a:r>
              <a:rPr lang="en-US" u="sng">
                <a:solidFill>
                  <a:srgbClr val="006699"/>
                </a:solidFill>
                <a:latin typeface="Calibri" pitchFamily="34" charset="0"/>
                <a:cs typeface="Arial" charset="0"/>
              </a:rPr>
              <a:t>$2.0 B</a:t>
            </a:r>
          </a:p>
          <a:p>
            <a:pPr marL="461963" lvl="1" indent="-230188">
              <a:lnSpc>
                <a:spcPct val="80000"/>
              </a:lnSpc>
              <a:spcBef>
                <a:spcPct val="20000"/>
              </a:spcBef>
              <a:buClr>
                <a:schemeClr val="tx1"/>
              </a:buClr>
            </a:pPr>
            <a:r>
              <a:rPr lang="en-US">
                <a:solidFill>
                  <a:srgbClr val="006699"/>
                </a:solidFill>
                <a:latin typeface="Calibri" pitchFamily="34" charset="0"/>
                <a:cs typeface="Arial" charset="0"/>
              </a:rPr>
              <a:t>			Total:</a:t>
            </a:r>
            <a:r>
              <a:rPr lang="en-US">
                <a:latin typeface="Calibri" pitchFamily="34" charset="0"/>
                <a:cs typeface="Arial" charset="0"/>
              </a:rPr>
              <a:t>	</a:t>
            </a:r>
            <a:r>
              <a:rPr lang="en-US" b="1">
                <a:solidFill>
                  <a:srgbClr val="006699"/>
                </a:solidFill>
                <a:latin typeface="Calibri" pitchFamily="34" charset="0"/>
                <a:cs typeface="Arial" charset="0"/>
              </a:rPr>
              <a:t>$51.9 B</a:t>
            </a:r>
            <a:br>
              <a:rPr lang="en-US" b="1">
                <a:solidFill>
                  <a:srgbClr val="006699"/>
                </a:solidFill>
                <a:latin typeface="Calibri" pitchFamily="34" charset="0"/>
                <a:cs typeface="Arial" charset="0"/>
              </a:rPr>
            </a:br>
            <a:endParaRPr lang="en-US" b="1">
              <a:solidFill>
                <a:srgbClr val="006699"/>
              </a:solidFill>
              <a:latin typeface="Calibri" pitchFamily="34" charset="0"/>
              <a:cs typeface="Arial" charset="0"/>
            </a:endParaRPr>
          </a:p>
          <a:p>
            <a:pPr marL="461963" lvl="1" indent="-230188">
              <a:lnSpc>
                <a:spcPct val="80000"/>
              </a:lnSpc>
              <a:spcBef>
                <a:spcPct val="20000"/>
              </a:spcBef>
            </a:pPr>
            <a:r>
              <a:rPr lang="en-US" sz="2000" b="1">
                <a:solidFill>
                  <a:srgbClr val="FF3300"/>
                </a:solidFill>
                <a:latin typeface="Calibri" pitchFamily="34" charset="0"/>
                <a:cs typeface="Arial" charset="0"/>
              </a:rPr>
              <a:t>      </a:t>
            </a:r>
            <a:r>
              <a:rPr lang="en-US" sz="2000" b="1">
                <a:solidFill>
                  <a:srgbClr val="CC0000"/>
                </a:solidFill>
                <a:latin typeface="Calibri" pitchFamily="34" charset="0"/>
                <a:cs typeface="Arial" charset="0"/>
              </a:rPr>
              <a:t>Average of $2.6 B annually</a:t>
            </a:r>
          </a:p>
          <a:p>
            <a:pPr marL="461963" lvl="1" indent="-230188" algn="ctr">
              <a:lnSpc>
                <a:spcPct val="80000"/>
              </a:lnSpc>
              <a:spcBef>
                <a:spcPct val="20000"/>
              </a:spcBef>
            </a:pPr>
            <a:endParaRPr lang="en-US" sz="2000" b="1">
              <a:latin typeface="Calibri" pitchFamily="34" charset="0"/>
              <a:cs typeface="Arial" charset="0"/>
            </a:endParaRPr>
          </a:p>
          <a:p>
            <a:pPr marL="225425" indent="-225425">
              <a:lnSpc>
                <a:spcPct val="80000"/>
              </a:lnSpc>
              <a:spcBef>
                <a:spcPct val="20000"/>
              </a:spcBef>
              <a:buClr>
                <a:srgbClr val="AA060A"/>
              </a:buClr>
              <a:buFont typeface="Wingdings" pitchFamily="2" charset="2"/>
              <a:buChar char="§"/>
            </a:pPr>
            <a:r>
              <a:rPr lang="en-US" sz="2200" b="1">
                <a:latin typeface="Calibri" pitchFamily="34" charset="0"/>
                <a:cs typeface="Arial" charset="0"/>
              </a:rPr>
              <a:t>Modest increase in capacity</a:t>
            </a:r>
          </a:p>
          <a:p>
            <a:pPr marL="225425" indent="-225425">
              <a:spcBef>
                <a:spcPct val="20000"/>
              </a:spcBef>
              <a:buClr>
                <a:srgbClr val="AA060A"/>
              </a:buClr>
              <a:buFont typeface="Wingdings" pitchFamily="2" charset="2"/>
              <a:buChar char="§"/>
            </a:pPr>
            <a:r>
              <a:rPr lang="en-US" sz="2200" b="1">
                <a:latin typeface="Calibri" pitchFamily="34" charset="0"/>
                <a:cs typeface="Arial" charset="0"/>
              </a:rPr>
              <a:t>Segment capacities along NEC exceeded by 2030</a:t>
            </a:r>
          </a:p>
          <a:p>
            <a:pPr marL="461963" lvl="1" indent="-230188">
              <a:lnSpc>
                <a:spcPct val="80000"/>
              </a:lnSpc>
              <a:spcBef>
                <a:spcPct val="20000"/>
              </a:spcBef>
            </a:pPr>
            <a:endParaRPr lang="en-US" sz="2000" b="1">
              <a:latin typeface="Calibri" pitchFamily="34" charset="0"/>
              <a:cs typeface="Arial" charset="0"/>
            </a:endParaRPr>
          </a:p>
          <a:p>
            <a:pPr marL="225425" indent="-225425">
              <a:lnSpc>
                <a:spcPct val="80000"/>
              </a:lnSpc>
              <a:spcBef>
                <a:spcPct val="20000"/>
              </a:spcBef>
            </a:pPr>
            <a:endParaRPr lang="en-US" sz="1700">
              <a:cs typeface="Arial" charset="0"/>
            </a:endParaRPr>
          </a:p>
        </p:txBody>
      </p:sp>
      <p:sp>
        <p:nvSpPr>
          <p:cNvPr id="96261" name="TextBox 3"/>
          <p:cNvSpPr txBox="1">
            <a:spLocks noChangeArrowheads="1"/>
          </p:cNvSpPr>
          <p:nvPr/>
        </p:nvSpPr>
        <p:spPr bwMode="auto">
          <a:xfrm>
            <a:off x="257175" y="25400"/>
            <a:ext cx="8926513" cy="457200"/>
          </a:xfrm>
          <a:prstGeom prst="rect">
            <a:avLst/>
          </a:prstGeom>
          <a:noFill/>
          <a:ln w="9525">
            <a:noFill/>
            <a:miter lim="800000"/>
            <a:headEnd/>
            <a:tailEnd/>
          </a:ln>
        </p:spPr>
        <p:txBody>
          <a:bodyPr>
            <a:spAutoFit/>
          </a:bodyPr>
          <a:lstStyle/>
          <a:p>
            <a:r>
              <a:rPr lang="en-US" sz="2400" b="1">
                <a:solidFill>
                  <a:srgbClr val="006699"/>
                </a:solidFill>
                <a:latin typeface="Calibri" pitchFamily="34" charset="0"/>
                <a:cs typeface="Arial" charset="0"/>
              </a:rPr>
              <a:t>But the NEC Faces Capacity Constraints and Deferred Investments</a:t>
            </a:r>
          </a:p>
        </p:txBody>
      </p:sp>
      <p:pic>
        <p:nvPicPr>
          <p:cNvPr id="96262" name="Picture 2"/>
          <p:cNvPicPr>
            <a:picLocks noChangeAspect="1" noChangeArrowheads="1"/>
          </p:cNvPicPr>
          <p:nvPr/>
        </p:nvPicPr>
        <p:blipFill>
          <a:blip r:embed="rId3"/>
          <a:srcRect l="68994" t="77016" r="3107" b="5711"/>
          <a:stretch>
            <a:fillRect/>
          </a:stretch>
        </p:blipFill>
        <p:spPr bwMode="auto">
          <a:xfrm>
            <a:off x="4572000" y="4352925"/>
            <a:ext cx="2266950" cy="1362075"/>
          </a:xfrm>
          <a:prstGeom prst="rect">
            <a:avLst/>
          </a:prstGeom>
          <a:noFill/>
          <a:ln w="9525">
            <a:noFill/>
            <a:miter lim="800000"/>
            <a:headEnd/>
            <a:tailEnd/>
          </a:ln>
        </p:spPr>
      </p:pic>
      <p:sp>
        <p:nvSpPr>
          <p:cNvPr id="96263" name="TextBox 6"/>
          <p:cNvSpPr txBox="1">
            <a:spLocks noChangeArrowheads="1"/>
          </p:cNvSpPr>
          <p:nvPr/>
        </p:nvSpPr>
        <p:spPr bwMode="auto">
          <a:xfrm>
            <a:off x="5038725" y="4449763"/>
            <a:ext cx="2686050" cy="198437"/>
          </a:xfrm>
          <a:prstGeom prst="rect">
            <a:avLst/>
          </a:prstGeom>
          <a:solidFill>
            <a:schemeClr val="bg1"/>
          </a:solidFill>
          <a:ln w="9525">
            <a:noFill/>
            <a:miter lim="800000"/>
            <a:headEnd/>
            <a:tailEnd/>
          </a:ln>
        </p:spPr>
        <p:txBody>
          <a:bodyPr lIns="0" tIns="0" rIns="0" bIns="0">
            <a:spAutoFit/>
          </a:bodyPr>
          <a:lstStyle/>
          <a:p>
            <a:r>
              <a:rPr lang="en-US" sz="1300" b="1">
                <a:cs typeface="Arial" charset="0"/>
              </a:rPr>
              <a:t>Previously Identified Chokepoint</a:t>
            </a:r>
          </a:p>
        </p:txBody>
      </p:sp>
      <p:sp>
        <p:nvSpPr>
          <p:cNvPr id="96264" name="TextBox 6"/>
          <p:cNvSpPr txBox="1">
            <a:spLocks noChangeArrowheads="1"/>
          </p:cNvSpPr>
          <p:nvPr/>
        </p:nvSpPr>
        <p:spPr bwMode="auto">
          <a:xfrm>
            <a:off x="5038725" y="4687888"/>
            <a:ext cx="2686050" cy="198437"/>
          </a:xfrm>
          <a:prstGeom prst="rect">
            <a:avLst/>
          </a:prstGeom>
          <a:solidFill>
            <a:schemeClr val="bg1"/>
          </a:solidFill>
          <a:ln w="9525">
            <a:noFill/>
            <a:miter lim="800000"/>
            <a:headEnd/>
            <a:tailEnd/>
          </a:ln>
        </p:spPr>
        <p:txBody>
          <a:bodyPr lIns="0" tIns="0" rIns="0" bIns="0">
            <a:spAutoFit/>
          </a:bodyPr>
          <a:lstStyle/>
          <a:p>
            <a:r>
              <a:rPr lang="en-US" sz="1300" b="1">
                <a:cs typeface="Arial" charset="0"/>
              </a:rPr>
              <a:t>2008 Capacity Utilization &gt; 75%</a:t>
            </a:r>
          </a:p>
        </p:txBody>
      </p:sp>
      <p:sp>
        <p:nvSpPr>
          <p:cNvPr id="96265" name="TextBox 6"/>
          <p:cNvSpPr txBox="1">
            <a:spLocks noChangeArrowheads="1"/>
          </p:cNvSpPr>
          <p:nvPr/>
        </p:nvSpPr>
        <p:spPr bwMode="auto">
          <a:xfrm>
            <a:off x="5029200" y="5226050"/>
            <a:ext cx="2686050" cy="198438"/>
          </a:xfrm>
          <a:prstGeom prst="rect">
            <a:avLst/>
          </a:prstGeom>
          <a:solidFill>
            <a:schemeClr val="bg1"/>
          </a:solidFill>
          <a:ln w="9525">
            <a:noFill/>
            <a:miter lim="800000"/>
            <a:headEnd/>
            <a:tailEnd/>
          </a:ln>
        </p:spPr>
        <p:txBody>
          <a:bodyPr lIns="0" tIns="0" rIns="0" bIns="0">
            <a:spAutoFit/>
          </a:bodyPr>
          <a:lstStyle/>
          <a:p>
            <a:r>
              <a:rPr lang="en-US" sz="1300" b="1">
                <a:cs typeface="Arial" charset="0"/>
              </a:rPr>
              <a:t>Northeast Corridor</a:t>
            </a:r>
          </a:p>
        </p:txBody>
      </p:sp>
      <p:sp>
        <p:nvSpPr>
          <p:cNvPr id="96266" name="TextBox 6"/>
          <p:cNvSpPr txBox="1">
            <a:spLocks noChangeArrowheads="1"/>
          </p:cNvSpPr>
          <p:nvPr/>
        </p:nvSpPr>
        <p:spPr bwMode="auto">
          <a:xfrm>
            <a:off x="5038725" y="4957763"/>
            <a:ext cx="2686050" cy="200025"/>
          </a:xfrm>
          <a:prstGeom prst="rect">
            <a:avLst/>
          </a:prstGeom>
          <a:solidFill>
            <a:schemeClr val="bg1"/>
          </a:solidFill>
          <a:ln w="9525">
            <a:noFill/>
            <a:miter lim="800000"/>
            <a:headEnd/>
            <a:tailEnd/>
          </a:ln>
        </p:spPr>
        <p:txBody>
          <a:bodyPr lIns="0" tIns="0" rIns="0" bIns="0">
            <a:spAutoFit/>
          </a:bodyPr>
          <a:lstStyle/>
          <a:p>
            <a:r>
              <a:rPr lang="en-US" sz="1300" b="1">
                <a:cs typeface="Arial" charset="0"/>
              </a:rPr>
              <a:t>2030 Capacity Utilization &gt; 100%</a:t>
            </a:r>
          </a:p>
        </p:txBody>
      </p:sp>
      <p:sp>
        <p:nvSpPr>
          <p:cNvPr id="96267" name="TextBox 6"/>
          <p:cNvSpPr txBox="1">
            <a:spLocks noChangeArrowheads="1"/>
          </p:cNvSpPr>
          <p:nvPr/>
        </p:nvSpPr>
        <p:spPr bwMode="auto">
          <a:xfrm>
            <a:off x="5029200" y="5495925"/>
            <a:ext cx="2686050" cy="200025"/>
          </a:xfrm>
          <a:prstGeom prst="rect">
            <a:avLst/>
          </a:prstGeom>
          <a:solidFill>
            <a:schemeClr val="bg1"/>
          </a:solidFill>
          <a:ln w="9525">
            <a:noFill/>
            <a:miter lim="800000"/>
            <a:headEnd/>
            <a:tailEnd/>
          </a:ln>
        </p:spPr>
        <p:txBody>
          <a:bodyPr lIns="0" tIns="0" rIns="0" bIns="0">
            <a:spAutoFit/>
          </a:bodyPr>
          <a:lstStyle/>
          <a:p>
            <a:r>
              <a:rPr lang="en-US" sz="1300" b="1">
                <a:cs typeface="Arial" charset="0"/>
              </a:rPr>
              <a:t>Commuter Railroad</a:t>
            </a:r>
          </a:p>
        </p:txBody>
      </p:sp>
      <p:sp>
        <p:nvSpPr>
          <p:cNvPr id="96268" name="TextBox 6"/>
          <p:cNvSpPr txBox="1">
            <a:spLocks noChangeArrowheads="1"/>
          </p:cNvSpPr>
          <p:nvPr/>
        </p:nvSpPr>
        <p:spPr bwMode="auto">
          <a:xfrm>
            <a:off x="4572000" y="5715000"/>
            <a:ext cx="1676400" cy="246063"/>
          </a:xfrm>
          <a:prstGeom prst="rect">
            <a:avLst/>
          </a:prstGeom>
          <a:noFill/>
          <a:ln w="9525">
            <a:noFill/>
            <a:miter lim="800000"/>
            <a:headEnd/>
            <a:tailEnd/>
          </a:ln>
        </p:spPr>
        <p:txBody>
          <a:bodyPr>
            <a:spAutoFit/>
          </a:bodyPr>
          <a:lstStyle/>
          <a:p>
            <a:r>
              <a:rPr lang="en-US" sz="1000">
                <a:cs typeface="Arial" charset="0"/>
              </a:rPr>
              <a:t>Source: NEC Master Plan.</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idx="4294967295"/>
          </p:nvPr>
        </p:nvSpPr>
        <p:spPr>
          <a:xfrm>
            <a:off x="228600" y="0"/>
            <a:ext cx="8597900" cy="411163"/>
          </a:xfrm>
          <a:solidFill>
            <a:srgbClr val="FFFFFF"/>
          </a:solidFill>
        </p:spPr>
        <p:txBody>
          <a:bodyPr anchor="ctr"/>
          <a:lstStyle/>
          <a:p>
            <a:pPr eaLnBrk="1" hangingPunct="1"/>
            <a:r>
              <a:rPr lang="en-US" smtClean="0"/>
              <a:t>Centenarian Hall of Fame</a:t>
            </a:r>
          </a:p>
        </p:txBody>
      </p:sp>
      <p:sp>
        <p:nvSpPr>
          <p:cNvPr id="98306" name="Text Box 9"/>
          <p:cNvSpPr txBox="1">
            <a:spLocks noChangeArrowheads="1"/>
          </p:cNvSpPr>
          <p:nvPr/>
        </p:nvSpPr>
        <p:spPr bwMode="auto">
          <a:xfrm>
            <a:off x="382588" y="5822950"/>
            <a:ext cx="1927225" cy="274638"/>
          </a:xfrm>
          <a:prstGeom prst="rect">
            <a:avLst/>
          </a:prstGeom>
          <a:noFill/>
          <a:ln w="12700">
            <a:noFill/>
            <a:miter lim="800000"/>
            <a:headEnd/>
            <a:tailEnd/>
          </a:ln>
        </p:spPr>
        <p:txBody>
          <a:bodyPr wrap="none">
            <a:spAutoFit/>
          </a:bodyPr>
          <a:lstStyle/>
          <a:p>
            <a:pPr eaLnBrk="0" hangingPunct="0"/>
            <a:r>
              <a:rPr lang="en-US" sz="1200" b="1">
                <a:solidFill>
                  <a:schemeClr val="bg1"/>
                </a:solidFill>
                <a:cs typeface="Arial" charset="0"/>
              </a:rPr>
              <a:t>Pelham Bay Bridge (NY)</a:t>
            </a:r>
          </a:p>
        </p:txBody>
      </p:sp>
      <p:sp>
        <p:nvSpPr>
          <p:cNvPr id="98307" name="Text Box 16"/>
          <p:cNvSpPr txBox="1">
            <a:spLocks noChangeArrowheads="1"/>
          </p:cNvSpPr>
          <p:nvPr/>
        </p:nvSpPr>
        <p:spPr bwMode="auto">
          <a:xfrm>
            <a:off x="6858000" y="5638800"/>
            <a:ext cx="1430338" cy="274638"/>
          </a:xfrm>
          <a:prstGeom prst="rect">
            <a:avLst/>
          </a:prstGeom>
          <a:noFill/>
          <a:ln w="12700">
            <a:noFill/>
            <a:miter lim="800000"/>
            <a:headEnd/>
            <a:tailEnd/>
          </a:ln>
        </p:spPr>
        <p:txBody>
          <a:bodyPr wrap="none">
            <a:spAutoFit/>
          </a:bodyPr>
          <a:lstStyle/>
          <a:p>
            <a:pPr eaLnBrk="0" hangingPunct="0"/>
            <a:r>
              <a:rPr lang="en-US" sz="1200" b="1">
                <a:solidFill>
                  <a:schemeClr val="bg1"/>
                </a:solidFill>
                <a:cs typeface="Arial" charset="0"/>
              </a:rPr>
              <a:t>B&amp;P Tunnel (MD)</a:t>
            </a:r>
          </a:p>
        </p:txBody>
      </p:sp>
      <p:pic>
        <p:nvPicPr>
          <p:cNvPr id="98308" name="Picture 6" descr="bridges"/>
          <p:cNvPicPr>
            <a:picLocks noChangeAspect="1" noChangeArrowheads="1"/>
          </p:cNvPicPr>
          <p:nvPr/>
        </p:nvPicPr>
        <p:blipFill>
          <a:blip r:embed="rId3"/>
          <a:srcRect/>
          <a:stretch>
            <a:fillRect/>
          </a:stretch>
        </p:blipFill>
        <p:spPr bwMode="auto">
          <a:xfrm>
            <a:off x="530225" y="536575"/>
            <a:ext cx="8083550" cy="55054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ext Box 4"/>
          <p:cNvSpPr>
            <a:spLocks noGrp="1" noChangeArrowheads="1"/>
          </p:cNvSpPr>
          <p:nvPr>
            <p:ph type="title" idx="4294967295"/>
          </p:nvPr>
        </p:nvSpPr>
        <p:spPr>
          <a:xfrm>
            <a:off x="306388" y="0"/>
            <a:ext cx="8532812" cy="762000"/>
          </a:xfrm>
        </p:spPr>
        <p:txBody>
          <a:bodyPr/>
          <a:lstStyle/>
          <a:p>
            <a:pPr eaLnBrk="1" hangingPunct="1">
              <a:spcBef>
                <a:spcPct val="50000"/>
              </a:spcBef>
            </a:pPr>
            <a:r>
              <a:rPr lang="en-US" smtClean="0"/>
              <a:t>Status of NEC Planning Efforts for Growth</a:t>
            </a:r>
          </a:p>
        </p:txBody>
      </p:sp>
      <p:sp>
        <p:nvSpPr>
          <p:cNvPr id="100354" name="Rectangle 17"/>
          <p:cNvSpPr>
            <a:spLocks noGrp="1" noChangeArrowheads="1"/>
          </p:cNvSpPr>
          <p:nvPr>
            <p:ph type="body" sz="half" idx="4294967295"/>
          </p:nvPr>
        </p:nvSpPr>
        <p:spPr>
          <a:xfrm>
            <a:off x="5273675" y="762000"/>
            <a:ext cx="3565525" cy="5334000"/>
          </a:xfrm>
        </p:spPr>
        <p:txBody>
          <a:bodyPr/>
          <a:lstStyle/>
          <a:p>
            <a:pPr>
              <a:buClr>
                <a:srgbClr val="CC3300"/>
              </a:buClr>
              <a:buFont typeface="Wingdings" pitchFamily="2" charset="2"/>
              <a:buChar char="§"/>
            </a:pPr>
            <a:r>
              <a:rPr lang="en-US" b="1" smtClean="0"/>
              <a:t>These plans are now inputs into the FRA-led “NEC FUTURE” process </a:t>
            </a:r>
          </a:p>
          <a:p>
            <a:pPr>
              <a:buClr>
                <a:srgbClr val="CC3300"/>
              </a:buClr>
              <a:buFont typeface="Wingdings" pitchFamily="2" charset="2"/>
              <a:buChar char="§"/>
            </a:pPr>
            <a:r>
              <a:rPr lang="en-US" b="1" smtClean="0"/>
              <a:t>Advancing Major NEC improvements require pursuing two simultaneous paths:</a:t>
            </a:r>
          </a:p>
          <a:p>
            <a:pPr lvl="1">
              <a:buClr>
                <a:schemeClr val="tx1"/>
              </a:buClr>
              <a:buFontTx/>
              <a:buChar char="•"/>
            </a:pPr>
            <a:r>
              <a:rPr lang="en-US" sz="2000" b="1" smtClean="0">
                <a:solidFill>
                  <a:srgbClr val="34699E"/>
                </a:solidFill>
              </a:rPr>
              <a:t>Incremental NEC Improvements permissible under 1978 PEIS</a:t>
            </a:r>
          </a:p>
          <a:p>
            <a:pPr lvl="1">
              <a:buClr>
                <a:schemeClr val="tx1"/>
              </a:buClr>
              <a:buFontTx/>
              <a:buChar char="•"/>
            </a:pPr>
            <a:r>
              <a:rPr lang="en-US" sz="2000" b="1" smtClean="0">
                <a:solidFill>
                  <a:srgbClr val="34699E"/>
                </a:solidFill>
              </a:rPr>
              <a:t>Major improvements -  “NEC FUTURE” program</a:t>
            </a:r>
          </a:p>
          <a:p>
            <a:pPr>
              <a:buClr>
                <a:schemeClr val="tx1"/>
              </a:buClr>
            </a:pPr>
            <a:endParaRPr lang="en-US" sz="1800" b="1" smtClean="0">
              <a:solidFill>
                <a:srgbClr val="34699E"/>
              </a:solidFill>
            </a:endParaRPr>
          </a:p>
        </p:txBody>
      </p:sp>
      <p:pic>
        <p:nvPicPr>
          <p:cNvPr id="14345" name="Picture 9"/>
          <p:cNvPicPr>
            <a:picLocks noChangeAspect="1" noChangeArrowheads="1"/>
          </p:cNvPicPr>
          <p:nvPr/>
        </p:nvPicPr>
        <p:blipFill rotWithShape="1">
          <a:blip r:embed="rId3"/>
          <a:srcRect l="52865" t="26848" r="23697" b="25842"/>
          <a:stretch/>
        </p:blipFill>
        <p:spPr bwMode="auto">
          <a:xfrm>
            <a:off x="357188" y="895350"/>
            <a:ext cx="2176462" cy="2954338"/>
          </a:xfrm>
          <a:prstGeom prst="rect">
            <a:avLst/>
          </a:prstGeom>
          <a:noFill/>
          <a:ln w="19050" cap="flat" cmpd="sng" algn="ctr">
            <a:solidFill>
              <a:schemeClr val="bg2">
                <a:lumMod val="75000"/>
              </a:schemeClr>
            </a:solidFill>
            <a:prstDash val="solid"/>
            <a:miter lim="800000"/>
            <a:headEnd/>
            <a:tailEnd/>
          </a:ln>
          <a:effectLst/>
          <a:extLst>
            <a:ext uri="{909E8E84-426E-40DD-AFC4-6F175D3DCCD1}"/>
            <a:ext uri="{AF507438-7753-43E0-B8FC-AC1667EBCBE1}"/>
          </a:extLst>
        </p:spPr>
      </p:pic>
      <p:pic>
        <p:nvPicPr>
          <p:cNvPr id="100356" name="Picture 10"/>
          <p:cNvPicPr>
            <a:picLocks noChangeAspect="1" noChangeArrowheads="1"/>
          </p:cNvPicPr>
          <p:nvPr/>
        </p:nvPicPr>
        <p:blipFill>
          <a:blip r:embed="rId4"/>
          <a:srcRect l="922" t="592" b="711"/>
          <a:stretch>
            <a:fillRect/>
          </a:stretch>
        </p:blipFill>
        <p:spPr bwMode="auto">
          <a:xfrm>
            <a:off x="1677988" y="1693863"/>
            <a:ext cx="2176462" cy="2949575"/>
          </a:xfrm>
          <a:prstGeom prst="rect">
            <a:avLst/>
          </a:prstGeom>
          <a:noFill/>
          <a:ln w="19050" algn="ctr">
            <a:solidFill>
              <a:srgbClr val="858B8B"/>
            </a:solidFill>
            <a:miter lim="800000"/>
            <a:headEnd/>
            <a:tailEnd/>
          </a:ln>
        </p:spPr>
      </p:pic>
      <p:grpSp>
        <p:nvGrpSpPr>
          <p:cNvPr id="100357" name="Group 5"/>
          <p:cNvGrpSpPr>
            <a:grpSpLocks noChangeAspect="1"/>
          </p:cNvGrpSpPr>
          <p:nvPr/>
        </p:nvGrpSpPr>
        <p:grpSpPr bwMode="auto">
          <a:xfrm>
            <a:off x="3144838" y="2366963"/>
            <a:ext cx="2192337" cy="2943225"/>
            <a:chOff x="517" y="912"/>
            <a:chExt cx="2203" cy="2851"/>
          </a:xfrm>
        </p:grpSpPr>
        <p:sp>
          <p:nvSpPr>
            <p:cNvPr id="100361" name="AutoShape 6"/>
            <p:cNvSpPr>
              <a:spLocks noChangeAspect="1" noChangeArrowheads="1" noTextEdit="1"/>
            </p:cNvSpPr>
            <p:nvPr/>
          </p:nvSpPr>
          <p:spPr bwMode="auto">
            <a:xfrm>
              <a:off x="517" y="912"/>
              <a:ext cx="2203" cy="2851"/>
            </a:xfrm>
            <a:prstGeom prst="rect">
              <a:avLst/>
            </a:prstGeom>
            <a:noFill/>
            <a:ln w="19050">
              <a:solidFill>
                <a:srgbClr val="808080"/>
              </a:solidFill>
              <a:miter lim="800000"/>
              <a:headEnd/>
              <a:tailEnd/>
            </a:ln>
          </p:spPr>
          <p:txBody>
            <a:bodyPr/>
            <a:lstStyle/>
            <a:p>
              <a:endParaRPr lang="en-US"/>
            </a:p>
          </p:txBody>
        </p:sp>
        <p:pic>
          <p:nvPicPr>
            <p:cNvPr id="100362" name="Picture 7"/>
            <p:cNvPicPr>
              <a:picLocks noChangeAspect="1" noChangeArrowheads="1"/>
            </p:cNvPicPr>
            <p:nvPr/>
          </p:nvPicPr>
          <p:blipFill>
            <a:blip r:embed="rId5"/>
            <a:srcRect/>
            <a:stretch>
              <a:fillRect/>
            </a:stretch>
          </p:blipFill>
          <p:spPr bwMode="auto">
            <a:xfrm>
              <a:off x="517" y="912"/>
              <a:ext cx="2203" cy="2851"/>
            </a:xfrm>
            <a:prstGeom prst="rect">
              <a:avLst/>
            </a:prstGeom>
            <a:noFill/>
            <a:ln w="19050">
              <a:solidFill>
                <a:srgbClr val="808080"/>
              </a:solidFill>
              <a:miter lim="800000"/>
              <a:headEnd/>
              <a:tailEnd/>
            </a:ln>
          </p:spPr>
        </p:pic>
      </p:grpSp>
      <p:sp>
        <p:nvSpPr>
          <p:cNvPr id="100358" name="Text Box 13"/>
          <p:cNvSpPr txBox="1">
            <a:spLocks noChangeArrowheads="1"/>
          </p:cNvSpPr>
          <p:nvPr/>
        </p:nvSpPr>
        <p:spPr bwMode="auto">
          <a:xfrm>
            <a:off x="415925" y="3881438"/>
            <a:ext cx="919163" cy="366712"/>
          </a:xfrm>
          <a:prstGeom prst="rect">
            <a:avLst/>
          </a:prstGeom>
          <a:noFill/>
          <a:ln w="9525">
            <a:noFill/>
            <a:miter lim="800000"/>
            <a:headEnd/>
            <a:tailEnd/>
          </a:ln>
        </p:spPr>
        <p:txBody>
          <a:bodyPr>
            <a:spAutoFit/>
          </a:bodyPr>
          <a:lstStyle/>
          <a:p>
            <a:pPr>
              <a:spcBef>
                <a:spcPct val="50000"/>
              </a:spcBef>
            </a:pPr>
            <a:r>
              <a:rPr lang="en-US" b="1">
                <a:solidFill>
                  <a:srgbClr val="003399"/>
                </a:solidFill>
              </a:rPr>
              <a:t>2010</a:t>
            </a:r>
          </a:p>
        </p:txBody>
      </p:sp>
      <p:sp>
        <p:nvSpPr>
          <p:cNvPr id="100359" name="Text Box 14"/>
          <p:cNvSpPr txBox="1">
            <a:spLocks noChangeArrowheads="1"/>
          </p:cNvSpPr>
          <p:nvPr/>
        </p:nvSpPr>
        <p:spPr bwMode="auto">
          <a:xfrm>
            <a:off x="1887538" y="4675188"/>
            <a:ext cx="919162" cy="366712"/>
          </a:xfrm>
          <a:prstGeom prst="rect">
            <a:avLst/>
          </a:prstGeom>
          <a:noFill/>
          <a:ln w="9525">
            <a:noFill/>
            <a:miter lim="800000"/>
            <a:headEnd/>
            <a:tailEnd/>
          </a:ln>
        </p:spPr>
        <p:txBody>
          <a:bodyPr>
            <a:spAutoFit/>
          </a:bodyPr>
          <a:lstStyle/>
          <a:p>
            <a:pPr>
              <a:spcBef>
                <a:spcPct val="50000"/>
              </a:spcBef>
            </a:pPr>
            <a:r>
              <a:rPr lang="en-US" b="1">
                <a:solidFill>
                  <a:srgbClr val="003399"/>
                </a:solidFill>
              </a:rPr>
              <a:t>2010</a:t>
            </a:r>
          </a:p>
        </p:txBody>
      </p:sp>
      <p:sp>
        <p:nvSpPr>
          <p:cNvPr id="100360" name="Text Box 15"/>
          <p:cNvSpPr txBox="1">
            <a:spLocks noChangeArrowheads="1"/>
          </p:cNvSpPr>
          <p:nvPr/>
        </p:nvSpPr>
        <p:spPr bwMode="auto">
          <a:xfrm>
            <a:off x="3309938" y="5356225"/>
            <a:ext cx="919162" cy="366713"/>
          </a:xfrm>
          <a:prstGeom prst="rect">
            <a:avLst/>
          </a:prstGeom>
          <a:noFill/>
          <a:ln w="9525">
            <a:noFill/>
            <a:miter lim="800000"/>
            <a:headEnd/>
            <a:tailEnd/>
          </a:ln>
        </p:spPr>
        <p:txBody>
          <a:bodyPr>
            <a:spAutoFit/>
          </a:bodyPr>
          <a:lstStyle/>
          <a:p>
            <a:pPr>
              <a:spcBef>
                <a:spcPct val="50000"/>
              </a:spcBef>
            </a:pPr>
            <a:r>
              <a:rPr lang="en-US" b="1">
                <a:solidFill>
                  <a:srgbClr val="003399"/>
                </a:solidFill>
              </a:rPr>
              <a:t>2012</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ubtitle 2"/>
          <p:cNvSpPr>
            <a:spLocks/>
          </p:cNvSpPr>
          <p:nvPr/>
        </p:nvSpPr>
        <p:spPr bwMode="auto">
          <a:xfrm>
            <a:off x="228600" y="609600"/>
            <a:ext cx="8686800" cy="3157538"/>
          </a:xfrm>
          <a:prstGeom prst="rect">
            <a:avLst/>
          </a:prstGeom>
          <a:noFill/>
          <a:ln w="12700">
            <a:noFill/>
            <a:miter lim="800000"/>
            <a:headEnd/>
            <a:tailEnd/>
          </a:ln>
        </p:spPr>
        <p:txBody>
          <a:bodyPr>
            <a:spAutoFit/>
          </a:bodyPr>
          <a:lstStyle/>
          <a:p>
            <a:pPr marL="342900" indent="-342900" eaLnBrk="0" hangingPunct="0">
              <a:spcBef>
                <a:spcPts val="600"/>
              </a:spcBef>
              <a:spcAft>
                <a:spcPts val="1800"/>
              </a:spcAft>
              <a:buClr>
                <a:schemeClr val="tx1"/>
              </a:buClr>
            </a:pPr>
            <a:r>
              <a:rPr lang="en-US" sz="2200" b="1" i="1">
                <a:latin typeface="Calibri" pitchFamily="34" charset="0"/>
                <a:cs typeface="Arial" charset="0"/>
              </a:rPr>
              <a:t>Two progressive and overlapping programs:</a:t>
            </a:r>
          </a:p>
          <a:p>
            <a:pPr marL="800100" lvl="1" indent="-342900" eaLnBrk="0" hangingPunct="0">
              <a:spcAft>
                <a:spcPct val="20000"/>
              </a:spcAft>
              <a:buClr>
                <a:schemeClr val="tx1"/>
              </a:buClr>
              <a:buFont typeface="Wingdings" pitchFamily="2" charset="2"/>
              <a:buAutoNum type="arabicPeriod"/>
            </a:pPr>
            <a:r>
              <a:rPr lang="en-US" sz="2200" b="1">
                <a:latin typeface="Calibri" pitchFamily="34" charset="0"/>
                <a:cs typeface="Arial" charset="0"/>
              </a:rPr>
              <a:t>NEC Upgrade Program (“Stairstep Plan”) - Advance projects under current PEIS that improve HSR and other services: </a:t>
            </a:r>
          </a:p>
          <a:p>
            <a:pPr marL="1257300" lvl="2" indent="-342900" eaLnBrk="0" hangingPunct="0">
              <a:spcAft>
                <a:spcPct val="20000"/>
              </a:spcAft>
              <a:buClr>
                <a:schemeClr val="tx1"/>
              </a:buClr>
              <a:buFontTx/>
              <a:buChar char="•"/>
            </a:pPr>
            <a:r>
              <a:rPr lang="en-US" sz="2000">
                <a:solidFill>
                  <a:srgbClr val="006699"/>
                </a:solidFill>
                <a:latin typeface="Calibri" pitchFamily="34" charset="0"/>
                <a:cs typeface="Arial" charset="0"/>
              </a:rPr>
              <a:t>Create additional capacity </a:t>
            </a:r>
          </a:p>
          <a:p>
            <a:pPr marL="1257300" lvl="2" indent="-342900" eaLnBrk="0" hangingPunct="0">
              <a:spcAft>
                <a:spcPct val="20000"/>
              </a:spcAft>
              <a:buClr>
                <a:schemeClr val="tx1"/>
              </a:buClr>
              <a:buFontTx/>
              <a:buChar char="•"/>
            </a:pPr>
            <a:r>
              <a:rPr lang="en-US" sz="2000">
                <a:solidFill>
                  <a:srgbClr val="006699"/>
                </a:solidFill>
                <a:latin typeface="Calibri" pitchFamily="34" charset="0"/>
                <a:cs typeface="Arial" charset="0"/>
              </a:rPr>
              <a:t>Raise top speeds and reduce trip times</a:t>
            </a:r>
          </a:p>
          <a:p>
            <a:pPr marL="1257300" lvl="2" indent="-342900" eaLnBrk="0" hangingPunct="0">
              <a:spcAft>
                <a:spcPct val="20000"/>
              </a:spcAft>
              <a:buClr>
                <a:schemeClr val="tx1"/>
              </a:buClr>
              <a:buFontTx/>
              <a:buChar char="•"/>
            </a:pPr>
            <a:r>
              <a:rPr lang="en-US" sz="2000">
                <a:solidFill>
                  <a:srgbClr val="006699"/>
                </a:solidFill>
                <a:latin typeface="Calibri" pitchFamily="34" charset="0"/>
                <a:cs typeface="Arial" charset="0"/>
              </a:rPr>
              <a:t>Increase Trans-Hudson capacity </a:t>
            </a:r>
          </a:p>
          <a:p>
            <a:pPr marL="1257300" lvl="2" indent="-342900" eaLnBrk="0" hangingPunct="0">
              <a:spcAft>
                <a:spcPct val="20000"/>
              </a:spcAft>
              <a:buClr>
                <a:schemeClr val="tx1"/>
              </a:buClr>
              <a:buFontTx/>
              <a:buChar char="•"/>
            </a:pPr>
            <a:r>
              <a:rPr lang="en-US" sz="2000">
                <a:solidFill>
                  <a:srgbClr val="006699"/>
                </a:solidFill>
                <a:latin typeface="Calibri" pitchFamily="34" charset="0"/>
                <a:cs typeface="Arial" charset="0"/>
              </a:rPr>
              <a:t>Achieve a State of Good Repair and Master Plan improvements</a:t>
            </a:r>
            <a:r>
              <a:rPr lang="en-US" sz="2000">
                <a:latin typeface="Calibri" pitchFamily="34" charset="0"/>
                <a:cs typeface="Arial" charset="0"/>
              </a:rPr>
              <a:t> </a:t>
            </a:r>
          </a:p>
          <a:p>
            <a:pPr marL="1257300" lvl="2" indent="-342900">
              <a:buClr>
                <a:schemeClr val="tx1"/>
              </a:buClr>
            </a:pPr>
            <a:endParaRPr lang="en-US" sz="2000">
              <a:cs typeface="Arial" charset="0"/>
            </a:endParaRPr>
          </a:p>
        </p:txBody>
      </p:sp>
      <p:sp>
        <p:nvSpPr>
          <p:cNvPr id="102402" name="TextBox 1"/>
          <p:cNvSpPr txBox="1">
            <a:spLocks noChangeArrowheads="1"/>
          </p:cNvSpPr>
          <p:nvPr/>
        </p:nvSpPr>
        <p:spPr bwMode="auto">
          <a:xfrm>
            <a:off x="201613" y="0"/>
            <a:ext cx="7812087" cy="457200"/>
          </a:xfrm>
          <a:prstGeom prst="rect">
            <a:avLst/>
          </a:prstGeom>
          <a:noFill/>
          <a:ln w="9525">
            <a:noFill/>
            <a:miter lim="800000"/>
            <a:headEnd/>
            <a:tailEnd/>
          </a:ln>
        </p:spPr>
        <p:txBody>
          <a:bodyPr>
            <a:spAutoFit/>
          </a:bodyPr>
          <a:lstStyle/>
          <a:p>
            <a:r>
              <a:rPr lang="en-US" sz="2400" b="1">
                <a:solidFill>
                  <a:srgbClr val="006699"/>
                </a:solidFill>
                <a:latin typeface="Calibri" pitchFamily="34" charset="0"/>
              </a:rPr>
              <a:t>Amtrak’s Program for NEC Improvement and Expansion</a:t>
            </a:r>
            <a:r>
              <a:rPr lang="en-US" sz="2000" b="1">
                <a:latin typeface="Gill Sans MT"/>
              </a:rPr>
              <a:t> </a:t>
            </a:r>
          </a:p>
        </p:txBody>
      </p:sp>
      <p:pic>
        <p:nvPicPr>
          <p:cNvPr id="102403" name="Picture 4" descr="Acela TS 10 Grundy[1]"/>
          <p:cNvPicPr>
            <a:picLocks noChangeAspect="1" noChangeArrowheads="1"/>
          </p:cNvPicPr>
          <p:nvPr/>
        </p:nvPicPr>
        <p:blipFill>
          <a:blip r:embed="rId3"/>
          <a:srcRect/>
          <a:stretch>
            <a:fillRect/>
          </a:stretch>
        </p:blipFill>
        <p:spPr bwMode="auto">
          <a:xfrm>
            <a:off x="2438400" y="3786188"/>
            <a:ext cx="4419600" cy="24717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ubtitle 2"/>
          <p:cNvSpPr>
            <a:spLocks/>
          </p:cNvSpPr>
          <p:nvPr/>
        </p:nvSpPr>
        <p:spPr bwMode="auto">
          <a:xfrm>
            <a:off x="228600" y="533400"/>
            <a:ext cx="8686800" cy="4310063"/>
          </a:xfrm>
          <a:prstGeom prst="rect">
            <a:avLst/>
          </a:prstGeom>
          <a:noFill/>
          <a:ln w="12700">
            <a:noFill/>
            <a:miter lim="800000"/>
            <a:headEnd/>
            <a:tailEnd/>
          </a:ln>
        </p:spPr>
        <p:txBody>
          <a:bodyPr>
            <a:spAutoFit/>
          </a:bodyPr>
          <a:lstStyle/>
          <a:p>
            <a:pPr marL="342900" indent="-342900" eaLnBrk="0" hangingPunct="0">
              <a:spcBef>
                <a:spcPts val="600"/>
              </a:spcBef>
              <a:spcAft>
                <a:spcPts val="1800"/>
              </a:spcAft>
              <a:buClr>
                <a:schemeClr val="tx1"/>
              </a:buClr>
              <a:buFontTx/>
              <a:buAutoNum type="arabicPeriod" startAt="2"/>
            </a:pPr>
            <a:r>
              <a:rPr lang="en-US" sz="2200" b="1">
                <a:latin typeface="Calibri" pitchFamily="34" charset="0"/>
                <a:cs typeface="Arial" charset="0"/>
              </a:rPr>
              <a:t>Next Generation High-Speed Rail Program (“NextGen HSR”) – Develop and advance NextGen HSR services as part of an integrated NEC network: </a:t>
            </a:r>
          </a:p>
          <a:p>
            <a:pPr marL="800100" lvl="1" indent="-342900" eaLnBrk="0" hangingPunct="0">
              <a:spcBef>
                <a:spcPts val="1200"/>
              </a:spcBef>
              <a:spcAft>
                <a:spcPct val="20000"/>
              </a:spcAft>
              <a:buClr>
                <a:schemeClr val="tx1"/>
              </a:buClr>
              <a:buFontTx/>
              <a:buChar char="•"/>
            </a:pPr>
            <a:r>
              <a:rPr lang="en-US" sz="2000">
                <a:solidFill>
                  <a:srgbClr val="006699"/>
                </a:solidFill>
                <a:latin typeface="Calibri" pitchFamily="34" charset="0"/>
                <a:cs typeface="Arial" charset="0"/>
              </a:rPr>
              <a:t>Phased implementation of new, mostly dedicated two-track alignment for high-capacity, high-speed services</a:t>
            </a:r>
          </a:p>
          <a:p>
            <a:pPr marL="800100" lvl="1" indent="-342900" eaLnBrk="0" hangingPunct="0">
              <a:spcBef>
                <a:spcPts val="1200"/>
              </a:spcBef>
              <a:spcAft>
                <a:spcPct val="20000"/>
              </a:spcAft>
              <a:buClr>
                <a:schemeClr val="tx1"/>
              </a:buClr>
              <a:buFontTx/>
              <a:buChar char="•"/>
            </a:pPr>
            <a:r>
              <a:rPr lang="en-US" sz="2000">
                <a:solidFill>
                  <a:srgbClr val="006699"/>
                </a:solidFill>
                <a:latin typeface="Calibri" pitchFamily="34" charset="0"/>
                <a:cs typeface="Arial" charset="0"/>
              </a:rPr>
              <a:t>Separate high speed trains from regional and commuter trains, creating additional capacity for all services and improved reliability and efficiency</a:t>
            </a:r>
          </a:p>
          <a:p>
            <a:pPr marL="800100" lvl="1" indent="-342900" eaLnBrk="0" hangingPunct="0">
              <a:spcBef>
                <a:spcPts val="1200"/>
              </a:spcBef>
              <a:spcAft>
                <a:spcPct val="20000"/>
              </a:spcAft>
              <a:buClr>
                <a:schemeClr val="tx1"/>
              </a:buClr>
              <a:buFontTx/>
              <a:buChar char="•"/>
            </a:pPr>
            <a:r>
              <a:rPr lang="en-US" sz="2000">
                <a:solidFill>
                  <a:srgbClr val="006699"/>
                </a:solidFill>
                <a:latin typeface="Calibri" pitchFamily="34" charset="0"/>
                <a:cs typeface="Arial" charset="0"/>
              </a:rPr>
              <a:t>New station development</a:t>
            </a:r>
          </a:p>
          <a:p>
            <a:pPr marL="800100" lvl="1" indent="-342900" eaLnBrk="0" hangingPunct="0">
              <a:spcBef>
                <a:spcPts val="1200"/>
              </a:spcBef>
              <a:spcAft>
                <a:spcPct val="20000"/>
              </a:spcAft>
              <a:buClr>
                <a:schemeClr val="tx1"/>
              </a:buClr>
              <a:buFontTx/>
              <a:buChar char="•"/>
            </a:pPr>
            <a:r>
              <a:rPr lang="en-US" sz="2000">
                <a:solidFill>
                  <a:srgbClr val="006699"/>
                </a:solidFill>
                <a:latin typeface="Calibri" pitchFamily="34" charset="0"/>
                <a:cs typeface="Arial" charset="0"/>
              </a:rPr>
              <a:t>Integration with existing network to maximize network growth</a:t>
            </a:r>
          </a:p>
          <a:p>
            <a:pPr marL="1257300" lvl="2" indent="-342900">
              <a:buClr>
                <a:schemeClr val="tx1"/>
              </a:buClr>
            </a:pPr>
            <a:endParaRPr lang="en-US" sz="2000">
              <a:solidFill>
                <a:srgbClr val="006699"/>
              </a:solidFill>
              <a:cs typeface="Arial" charset="0"/>
            </a:endParaRPr>
          </a:p>
        </p:txBody>
      </p:sp>
      <p:sp>
        <p:nvSpPr>
          <p:cNvPr id="104450" name="TextBox 1"/>
          <p:cNvSpPr txBox="1">
            <a:spLocks noChangeArrowheads="1"/>
          </p:cNvSpPr>
          <p:nvPr/>
        </p:nvSpPr>
        <p:spPr bwMode="auto">
          <a:xfrm>
            <a:off x="228600" y="0"/>
            <a:ext cx="7812088" cy="762000"/>
          </a:xfrm>
          <a:prstGeom prst="rect">
            <a:avLst/>
          </a:prstGeom>
          <a:noFill/>
          <a:ln w="9525">
            <a:noFill/>
            <a:miter lim="800000"/>
            <a:headEnd/>
            <a:tailEnd/>
          </a:ln>
        </p:spPr>
        <p:txBody>
          <a:bodyPr>
            <a:spAutoFit/>
          </a:bodyPr>
          <a:lstStyle/>
          <a:p>
            <a:r>
              <a:rPr lang="en-US" sz="2400" b="1">
                <a:solidFill>
                  <a:srgbClr val="006699"/>
                </a:solidFill>
                <a:latin typeface="Calibri" pitchFamily="34" charset="0"/>
              </a:rPr>
              <a:t>Amtrak’s Program for NEC Improvement and Expansion</a:t>
            </a:r>
            <a:r>
              <a:rPr lang="en-US" b="1"/>
              <a:t> </a:t>
            </a:r>
          </a:p>
          <a:p>
            <a:endParaRPr lang="en-US" sz="2000" b="1">
              <a:latin typeface="Gill Sans MT"/>
            </a:endParaRPr>
          </a:p>
        </p:txBody>
      </p:sp>
      <p:grpSp>
        <p:nvGrpSpPr>
          <p:cNvPr id="104451" name="Group 4"/>
          <p:cNvGrpSpPr>
            <a:grpSpLocks/>
          </p:cNvGrpSpPr>
          <p:nvPr/>
        </p:nvGrpSpPr>
        <p:grpSpPr bwMode="auto">
          <a:xfrm>
            <a:off x="398463" y="4572000"/>
            <a:ext cx="8348662" cy="1649413"/>
            <a:chOff x="234" y="2630"/>
            <a:chExt cx="5258" cy="1042"/>
          </a:xfrm>
        </p:grpSpPr>
        <p:pic>
          <p:nvPicPr>
            <p:cNvPr id="104452" name="Picture 2" descr="J:\NEC_HSR_PHASE_1_Study\DocControl\500_Deliv\Graphics\Rolling Stock\For John\SMDB_0002217_09__1240px.jpg"/>
            <p:cNvPicPr>
              <a:picLocks noChangeAspect="1" noChangeArrowheads="1"/>
            </p:cNvPicPr>
            <p:nvPr/>
          </p:nvPicPr>
          <p:blipFill>
            <a:blip r:embed="rId3"/>
            <a:srcRect/>
            <a:stretch>
              <a:fillRect/>
            </a:stretch>
          </p:blipFill>
          <p:spPr bwMode="auto">
            <a:xfrm>
              <a:off x="234" y="2630"/>
              <a:ext cx="5258" cy="1042"/>
            </a:xfrm>
            <a:prstGeom prst="rect">
              <a:avLst/>
            </a:prstGeom>
            <a:noFill/>
            <a:ln w="9525">
              <a:solidFill>
                <a:schemeClr val="tx1"/>
              </a:solidFill>
              <a:miter lim="800000"/>
              <a:headEnd/>
              <a:tailEnd/>
            </a:ln>
          </p:spPr>
        </p:pic>
        <p:sp>
          <p:nvSpPr>
            <p:cNvPr id="104453" name="Rounded Rectangle 12"/>
            <p:cNvSpPr>
              <a:spLocks noChangeArrowheads="1"/>
            </p:cNvSpPr>
            <p:nvPr/>
          </p:nvSpPr>
          <p:spPr bwMode="auto">
            <a:xfrm rot="474419">
              <a:off x="2774" y="2938"/>
              <a:ext cx="141" cy="189"/>
            </a:xfrm>
            <a:prstGeom prst="roundRect">
              <a:avLst>
                <a:gd name="adj" fmla="val 16667"/>
              </a:avLst>
            </a:prstGeom>
            <a:solidFill>
              <a:srgbClr val="ECECEC"/>
            </a:solidFill>
            <a:ln w="12700" algn="ctr">
              <a:solidFill>
                <a:schemeClr val="tx1"/>
              </a:solidFill>
              <a:round/>
              <a:headEnd/>
              <a:tailEnd/>
            </a:ln>
          </p:spPr>
          <p:txBody>
            <a:bodyPr>
              <a:spAutoFit/>
            </a:bodyPr>
            <a:lstStyle/>
            <a:p>
              <a:pPr eaLnBrk="0" hangingPunct="0">
                <a:lnSpc>
                  <a:spcPct val="90000"/>
                </a:lnSpc>
                <a:spcBef>
                  <a:spcPct val="50000"/>
                </a:spcBef>
                <a:buSzPct val="100000"/>
                <a:buFont typeface="Arial" charset="0"/>
                <a:buNone/>
                <a:tabLst>
                  <a:tab pos="1489075" algn="l"/>
                  <a:tab pos="1998663" algn="l"/>
                  <a:tab pos="2736850" algn="r"/>
                  <a:tab pos="3662363" algn="r"/>
                  <a:tab pos="4518025" algn="r"/>
                </a:tabLst>
              </a:pPr>
              <a:endParaRPr lang="en-US" sz="1400">
                <a:cs typeface="Arial" charset="0"/>
              </a:endParaRPr>
            </a:p>
          </p:txBody>
        </p:sp>
        <p:sp>
          <p:nvSpPr>
            <p:cNvPr id="104454" name="Rounded Rectangle 14"/>
            <p:cNvSpPr>
              <a:spLocks noChangeArrowheads="1"/>
            </p:cNvSpPr>
            <p:nvPr/>
          </p:nvSpPr>
          <p:spPr bwMode="auto">
            <a:xfrm rot="474419">
              <a:off x="2332" y="2983"/>
              <a:ext cx="124" cy="188"/>
            </a:xfrm>
            <a:prstGeom prst="roundRect">
              <a:avLst>
                <a:gd name="adj" fmla="val 16667"/>
              </a:avLst>
            </a:prstGeom>
            <a:solidFill>
              <a:srgbClr val="D7D7D7"/>
            </a:solidFill>
            <a:ln w="12700" algn="ctr">
              <a:solidFill>
                <a:schemeClr val="tx1"/>
              </a:solidFill>
              <a:round/>
              <a:headEnd/>
              <a:tailEnd/>
            </a:ln>
          </p:spPr>
          <p:txBody>
            <a:bodyPr>
              <a:spAutoFit/>
            </a:bodyPr>
            <a:lstStyle/>
            <a:p>
              <a:pPr eaLnBrk="0" hangingPunct="0">
                <a:lnSpc>
                  <a:spcPct val="90000"/>
                </a:lnSpc>
                <a:spcBef>
                  <a:spcPct val="50000"/>
                </a:spcBef>
                <a:buSzPct val="100000"/>
                <a:buFont typeface="Arial" charset="0"/>
                <a:buNone/>
                <a:tabLst>
                  <a:tab pos="1489075" algn="l"/>
                  <a:tab pos="1998663" algn="l"/>
                  <a:tab pos="2736850" algn="r"/>
                  <a:tab pos="3662363" algn="r"/>
                  <a:tab pos="4518025" algn="r"/>
                </a:tabLst>
              </a:pPr>
              <a:endParaRPr lang="en-US" sz="1400">
                <a:cs typeface="Arial" charset="0"/>
              </a:endParaRPr>
            </a:p>
          </p:txBody>
        </p:sp>
      </p:gr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7" name="TextBox 1"/>
          <p:cNvSpPr txBox="1">
            <a:spLocks noChangeArrowheads="1"/>
          </p:cNvSpPr>
          <p:nvPr/>
        </p:nvSpPr>
        <p:spPr bwMode="auto">
          <a:xfrm>
            <a:off x="228600" y="0"/>
            <a:ext cx="6858000" cy="457200"/>
          </a:xfrm>
          <a:prstGeom prst="rect">
            <a:avLst/>
          </a:prstGeom>
          <a:noFill/>
          <a:ln w="9525">
            <a:noFill/>
            <a:miter lim="800000"/>
            <a:headEnd/>
            <a:tailEnd/>
          </a:ln>
        </p:spPr>
        <p:txBody>
          <a:bodyPr>
            <a:spAutoFit/>
          </a:bodyPr>
          <a:lstStyle/>
          <a:p>
            <a:r>
              <a:rPr lang="en-US" sz="2400" b="1">
                <a:solidFill>
                  <a:srgbClr val="006699"/>
                </a:solidFill>
                <a:latin typeface="Calibri" pitchFamily="34" charset="0"/>
              </a:rPr>
              <a:t>Implementation Phasing Strategy</a:t>
            </a:r>
          </a:p>
        </p:txBody>
      </p:sp>
      <p:grpSp>
        <p:nvGrpSpPr>
          <p:cNvPr id="3" name="Rectangle 4"/>
          <p:cNvGrpSpPr>
            <a:grpSpLocks/>
          </p:cNvGrpSpPr>
          <p:nvPr/>
        </p:nvGrpSpPr>
        <p:grpSpPr bwMode="auto">
          <a:xfrm>
            <a:off x="342900" y="4970463"/>
            <a:ext cx="4216400" cy="587375"/>
            <a:chOff x="265" y="3671"/>
            <a:chExt cx="2922" cy="419"/>
          </a:xfrm>
        </p:grpSpPr>
        <p:pic>
          <p:nvPicPr>
            <p:cNvPr id="106531" name="Rectangle 4"/>
            <p:cNvPicPr>
              <a:picLocks noChangeArrowheads="1"/>
            </p:cNvPicPr>
            <p:nvPr/>
          </p:nvPicPr>
          <p:blipFill>
            <a:blip r:embed="rId3"/>
            <a:srcRect/>
            <a:stretch>
              <a:fillRect/>
            </a:stretch>
          </p:blipFill>
          <p:spPr bwMode="auto">
            <a:xfrm>
              <a:off x="265" y="3671"/>
              <a:ext cx="2922" cy="419"/>
            </a:xfrm>
            <a:prstGeom prst="rect">
              <a:avLst/>
            </a:prstGeom>
            <a:noFill/>
            <a:ln w="9525">
              <a:noFill/>
              <a:miter lim="800000"/>
              <a:headEnd/>
              <a:tailEnd/>
            </a:ln>
          </p:spPr>
        </p:pic>
        <p:sp>
          <p:nvSpPr>
            <p:cNvPr id="106532" name="Text Box 4"/>
            <p:cNvSpPr txBox="1">
              <a:spLocks noChangeArrowheads="1"/>
            </p:cNvSpPr>
            <p:nvPr/>
          </p:nvSpPr>
          <p:spPr bwMode="auto">
            <a:xfrm>
              <a:off x="288" y="3696"/>
              <a:ext cx="2880" cy="373"/>
            </a:xfrm>
            <a:prstGeom prst="rect">
              <a:avLst/>
            </a:prstGeom>
            <a:noFill/>
            <a:ln w="9525">
              <a:noFill/>
              <a:miter lim="800000"/>
              <a:headEnd/>
              <a:tailEnd/>
            </a:ln>
          </p:spPr>
          <p:txBody>
            <a:bodyPr wrap="none" lIns="82058" tIns="41029" rIns="82058" bIns="41029" anchor="ctr"/>
            <a:lstStyle/>
            <a:p>
              <a:pPr algn="ctr" defTabSz="820738"/>
              <a:r>
                <a:rPr lang="en-US" b="1">
                  <a:solidFill>
                    <a:srgbClr val="006699"/>
                  </a:solidFill>
                  <a:cs typeface="Arial" charset="0"/>
                </a:rPr>
                <a:t>NJ High Speed Improvement Program</a:t>
              </a:r>
            </a:p>
          </p:txBody>
        </p:sp>
      </p:grpSp>
      <p:grpSp>
        <p:nvGrpSpPr>
          <p:cNvPr id="4" name="Rectangle 5"/>
          <p:cNvGrpSpPr>
            <a:grpSpLocks/>
          </p:cNvGrpSpPr>
          <p:nvPr/>
        </p:nvGrpSpPr>
        <p:grpSpPr bwMode="auto">
          <a:xfrm>
            <a:off x="877888" y="4454525"/>
            <a:ext cx="4216400" cy="587375"/>
            <a:chOff x="649" y="3287"/>
            <a:chExt cx="2922" cy="419"/>
          </a:xfrm>
        </p:grpSpPr>
        <p:pic>
          <p:nvPicPr>
            <p:cNvPr id="106529" name="Rectangle 5"/>
            <p:cNvPicPr>
              <a:picLocks noChangeArrowheads="1"/>
            </p:cNvPicPr>
            <p:nvPr/>
          </p:nvPicPr>
          <p:blipFill>
            <a:blip r:embed="rId4"/>
            <a:srcRect/>
            <a:stretch>
              <a:fillRect/>
            </a:stretch>
          </p:blipFill>
          <p:spPr bwMode="auto">
            <a:xfrm>
              <a:off x="649" y="3287"/>
              <a:ext cx="2922" cy="419"/>
            </a:xfrm>
            <a:prstGeom prst="rect">
              <a:avLst/>
            </a:prstGeom>
            <a:noFill/>
            <a:ln w="9525">
              <a:noFill/>
              <a:miter lim="800000"/>
              <a:headEnd/>
              <a:tailEnd/>
            </a:ln>
          </p:spPr>
        </p:pic>
        <p:sp>
          <p:nvSpPr>
            <p:cNvPr id="106530" name="Text Box 7"/>
            <p:cNvSpPr txBox="1">
              <a:spLocks noChangeArrowheads="1"/>
            </p:cNvSpPr>
            <p:nvPr/>
          </p:nvSpPr>
          <p:spPr bwMode="auto">
            <a:xfrm>
              <a:off x="672" y="3312"/>
              <a:ext cx="2880" cy="373"/>
            </a:xfrm>
            <a:prstGeom prst="rect">
              <a:avLst/>
            </a:prstGeom>
            <a:noFill/>
            <a:ln w="9525">
              <a:noFill/>
              <a:miter lim="800000"/>
              <a:headEnd/>
              <a:tailEnd/>
            </a:ln>
          </p:spPr>
          <p:txBody>
            <a:bodyPr wrap="none" lIns="82058" tIns="41029" rIns="82058" bIns="41029" anchor="ctr"/>
            <a:lstStyle/>
            <a:p>
              <a:pPr algn="ctr" defTabSz="820738"/>
              <a:r>
                <a:rPr lang="en-US" sz="2000" b="1">
                  <a:solidFill>
                    <a:srgbClr val="006699"/>
                  </a:solidFill>
                  <a:cs typeface="Arial" charset="0"/>
                </a:rPr>
                <a:t>High Speed Equipment Purchase</a:t>
              </a:r>
            </a:p>
          </p:txBody>
        </p:sp>
      </p:grpSp>
      <p:grpSp>
        <p:nvGrpSpPr>
          <p:cNvPr id="5" name="Rectangle 6"/>
          <p:cNvGrpSpPr>
            <a:grpSpLocks/>
          </p:cNvGrpSpPr>
          <p:nvPr/>
        </p:nvGrpSpPr>
        <p:grpSpPr bwMode="auto">
          <a:xfrm>
            <a:off x="1704975" y="3398838"/>
            <a:ext cx="4216400" cy="587375"/>
            <a:chOff x="1033" y="2903"/>
            <a:chExt cx="2922" cy="419"/>
          </a:xfrm>
        </p:grpSpPr>
        <p:pic>
          <p:nvPicPr>
            <p:cNvPr id="106527" name="Rectangle 6"/>
            <p:cNvPicPr>
              <a:picLocks noChangeArrowheads="1"/>
            </p:cNvPicPr>
            <p:nvPr/>
          </p:nvPicPr>
          <p:blipFill>
            <a:blip r:embed="rId5"/>
            <a:srcRect/>
            <a:stretch>
              <a:fillRect/>
            </a:stretch>
          </p:blipFill>
          <p:spPr bwMode="auto">
            <a:xfrm>
              <a:off x="1033" y="2903"/>
              <a:ext cx="2922" cy="419"/>
            </a:xfrm>
            <a:prstGeom prst="rect">
              <a:avLst/>
            </a:prstGeom>
            <a:noFill/>
            <a:ln w="9525">
              <a:noFill/>
              <a:miter lim="800000"/>
              <a:headEnd/>
              <a:tailEnd/>
            </a:ln>
          </p:spPr>
        </p:pic>
        <p:sp>
          <p:nvSpPr>
            <p:cNvPr id="106528" name="Text Box 10"/>
            <p:cNvSpPr txBox="1">
              <a:spLocks noChangeArrowheads="1"/>
            </p:cNvSpPr>
            <p:nvPr/>
          </p:nvSpPr>
          <p:spPr bwMode="auto">
            <a:xfrm>
              <a:off x="1056" y="2928"/>
              <a:ext cx="2880" cy="373"/>
            </a:xfrm>
            <a:prstGeom prst="rect">
              <a:avLst/>
            </a:prstGeom>
            <a:noFill/>
            <a:ln w="9525">
              <a:noFill/>
              <a:miter lim="800000"/>
              <a:headEnd/>
              <a:tailEnd/>
            </a:ln>
          </p:spPr>
          <p:txBody>
            <a:bodyPr wrap="none" lIns="82058" tIns="41029" rIns="82058" bIns="41029" anchor="ctr"/>
            <a:lstStyle/>
            <a:p>
              <a:pPr algn="ctr" defTabSz="820738"/>
              <a:r>
                <a:rPr lang="en-US" sz="2000" b="1">
                  <a:solidFill>
                    <a:srgbClr val="006699"/>
                  </a:solidFill>
                  <a:cs typeface="Arial" charset="0"/>
                </a:rPr>
                <a:t>NEC 160 mph MAS: NYC to WAS</a:t>
              </a:r>
            </a:p>
          </p:txBody>
        </p:sp>
      </p:grpSp>
      <p:grpSp>
        <p:nvGrpSpPr>
          <p:cNvPr id="6" name="Rectangle 7"/>
          <p:cNvGrpSpPr>
            <a:grpSpLocks/>
          </p:cNvGrpSpPr>
          <p:nvPr/>
        </p:nvGrpSpPr>
        <p:grpSpPr bwMode="auto">
          <a:xfrm>
            <a:off x="1281113" y="3922713"/>
            <a:ext cx="4222750" cy="585787"/>
            <a:chOff x="1367" y="2519"/>
            <a:chExt cx="2926" cy="419"/>
          </a:xfrm>
        </p:grpSpPr>
        <p:pic>
          <p:nvPicPr>
            <p:cNvPr id="106525" name="Rectangle 7"/>
            <p:cNvPicPr>
              <a:picLocks noChangeArrowheads="1"/>
            </p:cNvPicPr>
            <p:nvPr/>
          </p:nvPicPr>
          <p:blipFill>
            <a:blip r:embed="rId6"/>
            <a:srcRect/>
            <a:stretch>
              <a:fillRect/>
            </a:stretch>
          </p:blipFill>
          <p:spPr bwMode="auto">
            <a:xfrm>
              <a:off x="1367" y="2519"/>
              <a:ext cx="2926" cy="419"/>
            </a:xfrm>
            <a:prstGeom prst="rect">
              <a:avLst/>
            </a:prstGeom>
            <a:noFill/>
            <a:ln w="9525">
              <a:noFill/>
              <a:miter lim="800000"/>
              <a:headEnd/>
              <a:tailEnd/>
            </a:ln>
          </p:spPr>
        </p:pic>
        <p:sp>
          <p:nvSpPr>
            <p:cNvPr id="106526" name="Text Box 13"/>
            <p:cNvSpPr txBox="1">
              <a:spLocks noChangeArrowheads="1"/>
            </p:cNvSpPr>
            <p:nvPr/>
          </p:nvSpPr>
          <p:spPr bwMode="auto">
            <a:xfrm>
              <a:off x="1392" y="2544"/>
              <a:ext cx="2880" cy="373"/>
            </a:xfrm>
            <a:prstGeom prst="rect">
              <a:avLst/>
            </a:prstGeom>
            <a:noFill/>
            <a:ln w="9525">
              <a:noFill/>
              <a:miter lim="800000"/>
              <a:headEnd/>
              <a:tailEnd/>
            </a:ln>
          </p:spPr>
          <p:txBody>
            <a:bodyPr wrap="none" lIns="82058" tIns="41029" rIns="82058" bIns="41029" anchor="ctr"/>
            <a:lstStyle/>
            <a:p>
              <a:pPr algn="ctr" defTabSz="820738"/>
              <a:r>
                <a:rPr lang="en-US" sz="2000" b="1">
                  <a:solidFill>
                    <a:srgbClr val="006699"/>
                  </a:solidFill>
                  <a:cs typeface="Arial" charset="0"/>
                </a:rPr>
                <a:t>NEC Gateway: Newark to NYC</a:t>
              </a:r>
            </a:p>
          </p:txBody>
        </p:sp>
      </p:grpSp>
      <p:grpSp>
        <p:nvGrpSpPr>
          <p:cNvPr id="7" name="Rectangle 9"/>
          <p:cNvGrpSpPr>
            <a:grpSpLocks/>
          </p:cNvGrpSpPr>
          <p:nvPr/>
        </p:nvGrpSpPr>
        <p:grpSpPr bwMode="auto">
          <a:xfrm>
            <a:off x="2443163" y="2024063"/>
            <a:ext cx="4229100" cy="587375"/>
            <a:chOff x="2089" y="1597"/>
            <a:chExt cx="2930" cy="419"/>
          </a:xfrm>
        </p:grpSpPr>
        <p:pic>
          <p:nvPicPr>
            <p:cNvPr id="106523" name="Rectangle 9"/>
            <p:cNvPicPr>
              <a:picLocks noChangeArrowheads="1"/>
            </p:cNvPicPr>
            <p:nvPr/>
          </p:nvPicPr>
          <p:blipFill>
            <a:blip r:embed="rId7"/>
            <a:srcRect/>
            <a:stretch>
              <a:fillRect/>
            </a:stretch>
          </p:blipFill>
          <p:spPr bwMode="auto">
            <a:xfrm>
              <a:off x="2089" y="1597"/>
              <a:ext cx="2930" cy="419"/>
            </a:xfrm>
            <a:prstGeom prst="rect">
              <a:avLst/>
            </a:prstGeom>
            <a:noFill/>
            <a:ln w="9525">
              <a:noFill/>
              <a:miter lim="800000"/>
              <a:headEnd/>
              <a:tailEnd/>
            </a:ln>
          </p:spPr>
        </p:pic>
        <p:sp>
          <p:nvSpPr>
            <p:cNvPr id="106524" name="Text Box 19"/>
            <p:cNvSpPr txBox="1">
              <a:spLocks noChangeArrowheads="1"/>
            </p:cNvSpPr>
            <p:nvPr/>
          </p:nvSpPr>
          <p:spPr bwMode="auto">
            <a:xfrm>
              <a:off x="2112" y="1622"/>
              <a:ext cx="2885" cy="374"/>
            </a:xfrm>
            <a:prstGeom prst="rect">
              <a:avLst/>
            </a:prstGeom>
            <a:noFill/>
            <a:ln w="9525">
              <a:noFill/>
              <a:miter lim="800000"/>
              <a:headEnd/>
              <a:tailEnd/>
            </a:ln>
          </p:spPr>
          <p:txBody>
            <a:bodyPr wrap="none" lIns="82058" tIns="41029" rIns="82058" bIns="41029" anchor="ctr"/>
            <a:lstStyle/>
            <a:p>
              <a:pPr algn="ctr" defTabSz="820738"/>
              <a:r>
                <a:rPr lang="en-US" sz="2000" b="1">
                  <a:solidFill>
                    <a:srgbClr val="006699"/>
                  </a:solidFill>
                  <a:cs typeface="Arial" charset="0"/>
                </a:rPr>
                <a:t>NextGen HSR: NYC to WAS</a:t>
              </a:r>
            </a:p>
          </p:txBody>
        </p:sp>
      </p:grpSp>
      <p:grpSp>
        <p:nvGrpSpPr>
          <p:cNvPr id="9" name="Rectangle 10"/>
          <p:cNvGrpSpPr>
            <a:grpSpLocks/>
          </p:cNvGrpSpPr>
          <p:nvPr/>
        </p:nvGrpSpPr>
        <p:grpSpPr bwMode="auto">
          <a:xfrm>
            <a:off x="2971800" y="1485900"/>
            <a:ext cx="4229100" cy="587375"/>
            <a:chOff x="2473" y="1225"/>
            <a:chExt cx="2930" cy="419"/>
          </a:xfrm>
        </p:grpSpPr>
        <p:pic>
          <p:nvPicPr>
            <p:cNvPr id="106521" name="Rectangle 10"/>
            <p:cNvPicPr>
              <a:picLocks noChangeArrowheads="1"/>
            </p:cNvPicPr>
            <p:nvPr/>
          </p:nvPicPr>
          <p:blipFill>
            <a:blip r:embed="rId7"/>
            <a:srcRect/>
            <a:stretch>
              <a:fillRect/>
            </a:stretch>
          </p:blipFill>
          <p:spPr bwMode="auto">
            <a:xfrm>
              <a:off x="2473" y="1225"/>
              <a:ext cx="2930" cy="419"/>
            </a:xfrm>
            <a:prstGeom prst="rect">
              <a:avLst/>
            </a:prstGeom>
            <a:noFill/>
            <a:ln w="9525">
              <a:noFill/>
              <a:miter lim="800000"/>
              <a:headEnd/>
              <a:tailEnd/>
            </a:ln>
          </p:spPr>
        </p:pic>
        <p:sp>
          <p:nvSpPr>
            <p:cNvPr id="106522" name="Text Box 22"/>
            <p:cNvSpPr txBox="1">
              <a:spLocks noChangeArrowheads="1"/>
            </p:cNvSpPr>
            <p:nvPr/>
          </p:nvSpPr>
          <p:spPr bwMode="auto">
            <a:xfrm>
              <a:off x="2496" y="1248"/>
              <a:ext cx="2885" cy="374"/>
            </a:xfrm>
            <a:prstGeom prst="rect">
              <a:avLst/>
            </a:prstGeom>
            <a:noFill/>
            <a:ln w="9525">
              <a:noFill/>
              <a:miter lim="800000"/>
              <a:headEnd/>
              <a:tailEnd/>
            </a:ln>
          </p:spPr>
          <p:txBody>
            <a:bodyPr wrap="none" lIns="82058" tIns="41029" rIns="82058" bIns="41029" anchor="ctr"/>
            <a:lstStyle/>
            <a:p>
              <a:pPr algn="ctr" defTabSz="820738"/>
              <a:r>
                <a:rPr lang="en-US" sz="2000" b="1">
                  <a:solidFill>
                    <a:srgbClr val="006699"/>
                  </a:solidFill>
                  <a:cs typeface="Arial" charset="0"/>
                </a:rPr>
                <a:t>NextGen HSR: NYC to BOS</a:t>
              </a:r>
            </a:p>
          </p:txBody>
        </p:sp>
      </p:grpSp>
      <p:grpSp>
        <p:nvGrpSpPr>
          <p:cNvPr id="1499181" name="Group 45"/>
          <p:cNvGrpSpPr>
            <a:grpSpLocks/>
          </p:cNvGrpSpPr>
          <p:nvPr/>
        </p:nvGrpSpPr>
        <p:grpSpPr bwMode="auto">
          <a:xfrm>
            <a:off x="6186488" y="3230563"/>
            <a:ext cx="2660650" cy="2408237"/>
            <a:chOff x="3897" y="2035"/>
            <a:chExt cx="1676" cy="1517"/>
          </a:xfrm>
        </p:grpSpPr>
        <p:sp>
          <p:nvSpPr>
            <p:cNvPr id="106517" name="TextBox 59"/>
            <p:cNvSpPr txBox="1">
              <a:spLocks noChangeArrowheads="1"/>
            </p:cNvSpPr>
            <p:nvPr/>
          </p:nvSpPr>
          <p:spPr bwMode="auto">
            <a:xfrm>
              <a:off x="4084" y="2520"/>
              <a:ext cx="1489" cy="577"/>
            </a:xfrm>
            <a:prstGeom prst="rect">
              <a:avLst/>
            </a:prstGeom>
            <a:noFill/>
            <a:ln w="9525">
              <a:noFill/>
              <a:miter lim="800000"/>
              <a:headEnd/>
              <a:tailEnd/>
            </a:ln>
          </p:spPr>
          <p:txBody>
            <a:bodyPr>
              <a:spAutoFit/>
            </a:bodyPr>
            <a:lstStyle/>
            <a:p>
              <a:pPr algn="ctr"/>
              <a:r>
                <a:rPr lang="en-US" b="1">
                  <a:solidFill>
                    <a:srgbClr val="CC0000"/>
                  </a:solidFill>
                  <a:cs typeface="Arial" charset="0"/>
                </a:rPr>
                <a:t>NEC-UP</a:t>
              </a:r>
            </a:p>
            <a:p>
              <a:pPr algn="ctr"/>
              <a:r>
                <a:rPr lang="en-US" b="1">
                  <a:solidFill>
                    <a:srgbClr val="CC0000"/>
                  </a:solidFill>
                  <a:cs typeface="Arial" charset="0"/>
                </a:rPr>
                <a:t>(Upgrade Program)</a:t>
              </a:r>
            </a:p>
            <a:p>
              <a:pPr algn="ctr"/>
              <a:r>
                <a:rPr lang="en-US" b="1">
                  <a:solidFill>
                    <a:srgbClr val="CC0000"/>
                  </a:solidFill>
                  <a:cs typeface="Arial" charset="0"/>
                </a:rPr>
                <a:t>(2015-2025)</a:t>
              </a:r>
            </a:p>
          </p:txBody>
        </p:sp>
        <p:sp>
          <p:nvSpPr>
            <p:cNvPr id="106518" name="Line 34"/>
            <p:cNvSpPr>
              <a:spLocks noChangeShapeType="1"/>
            </p:cNvSpPr>
            <p:nvPr/>
          </p:nvSpPr>
          <p:spPr bwMode="auto">
            <a:xfrm>
              <a:off x="3912" y="2035"/>
              <a:ext cx="104" cy="0"/>
            </a:xfrm>
            <a:prstGeom prst="line">
              <a:avLst/>
            </a:prstGeom>
            <a:noFill/>
            <a:ln w="25400">
              <a:solidFill>
                <a:srgbClr val="CC0000"/>
              </a:solidFill>
              <a:round/>
              <a:headEnd/>
              <a:tailEnd/>
            </a:ln>
          </p:spPr>
          <p:txBody>
            <a:bodyPr/>
            <a:lstStyle/>
            <a:p>
              <a:endParaRPr lang="en-US"/>
            </a:p>
          </p:txBody>
        </p:sp>
        <p:sp>
          <p:nvSpPr>
            <p:cNvPr id="106519" name="Line 35"/>
            <p:cNvSpPr>
              <a:spLocks noChangeShapeType="1"/>
            </p:cNvSpPr>
            <p:nvPr/>
          </p:nvSpPr>
          <p:spPr bwMode="auto">
            <a:xfrm>
              <a:off x="4007" y="2035"/>
              <a:ext cx="0" cy="1517"/>
            </a:xfrm>
            <a:prstGeom prst="line">
              <a:avLst/>
            </a:prstGeom>
            <a:noFill/>
            <a:ln w="25400">
              <a:solidFill>
                <a:srgbClr val="CC0000"/>
              </a:solidFill>
              <a:round/>
              <a:headEnd/>
              <a:tailEnd/>
            </a:ln>
          </p:spPr>
          <p:txBody>
            <a:bodyPr/>
            <a:lstStyle/>
            <a:p>
              <a:endParaRPr lang="en-US"/>
            </a:p>
          </p:txBody>
        </p:sp>
        <p:sp>
          <p:nvSpPr>
            <p:cNvPr id="106520" name="Line 36"/>
            <p:cNvSpPr>
              <a:spLocks noChangeShapeType="1"/>
            </p:cNvSpPr>
            <p:nvPr/>
          </p:nvSpPr>
          <p:spPr bwMode="auto">
            <a:xfrm>
              <a:off x="3897" y="3548"/>
              <a:ext cx="104" cy="0"/>
            </a:xfrm>
            <a:prstGeom prst="line">
              <a:avLst/>
            </a:prstGeom>
            <a:noFill/>
            <a:ln w="25400">
              <a:solidFill>
                <a:srgbClr val="CC0000"/>
              </a:solidFill>
              <a:round/>
              <a:headEnd/>
              <a:tailEnd/>
            </a:ln>
          </p:spPr>
          <p:txBody>
            <a:bodyPr/>
            <a:lstStyle/>
            <a:p>
              <a:endParaRPr lang="en-US"/>
            </a:p>
          </p:txBody>
        </p:sp>
      </p:grpSp>
      <p:grpSp>
        <p:nvGrpSpPr>
          <p:cNvPr id="1499182" name="Group 46"/>
          <p:cNvGrpSpPr>
            <a:grpSpLocks/>
          </p:cNvGrpSpPr>
          <p:nvPr/>
        </p:nvGrpSpPr>
        <p:grpSpPr bwMode="auto">
          <a:xfrm>
            <a:off x="7240588" y="1281113"/>
            <a:ext cx="1692275" cy="1500187"/>
            <a:chOff x="4561" y="807"/>
            <a:chExt cx="1066" cy="945"/>
          </a:xfrm>
        </p:grpSpPr>
        <p:sp>
          <p:nvSpPr>
            <p:cNvPr id="106513" name="TextBox 59"/>
            <p:cNvSpPr txBox="1">
              <a:spLocks noChangeArrowheads="1"/>
            </p:cNvSpPr>
            <p:nvPr/>
          </p:nvSpPr>
          <p:spPr bwMode="auto">
            <a:xfrm>
              <a:off x="4640" y="900"/>
              <a:ext cx="987" cy="577"/>
            </a:xfrm>
            <a:prstGeom prst="rect">
              <a:avLst/>
            </a:prstGeom>
            <a:noFill/>
            <a:ln w="9525">
              <a:noFill/>
              <a:miter lim="800000"/>
              <a:headEnd/>
              <a:tailEnd/>
            </a:ln>
          </p:spPr>
          <p:txBody>
            <a:bodyPr>
              <a:spAutoFit/>
            </a:bodyPr>
            <a:lstStyle/>
            <a:p>
              <a:pPr algn="ctr"/>
              <a:r>
                <a:rPr lang="en-US" b="1">
                  <a:solidFill>
                    <a:srgbClr val="006699"/>
                  </a:solidFill>
                  <a:cs typeface="Arial" charset="0"/>
                </a:rPr>
                <a:t>NextGen </a:t>
              </a:r>
            </a:p>
            <a:p>
              <a:pPr algn="ctr"/>
              <a:r>
                <a:rPr lang="en-US" b="1">
                  <a:solidFill>
                    <a:srgbClr val="006699"/>
                  </a:solidFill>
                  <a:cs typeface="Arial" charset="0"/>
                </a:rPr>
                <a:t>HSR</a:t>
              </a:r>
            </a:p>
            <a:p>
              <a:pPr algn="ctr"/>
              <a:r>
                <a:rPr lang="en-US" b="1">
                  <a:solidFill>
                    <a:srgbClr val="006699"/>
                  </a:solidFill>
                  <a:cs typeface="Arial" charset="0"/>
                </a:rPr>
                <a:t>(2025-2040)</a:t>
              </a:r>
            </a:p>
          </p:txBody>
        </p:sp>
        <p:sp>
          <p:nvSpPr>
            <p:cNvPr id="106514" name="Line 37"/>
            <p:cNvSpPr>
              <a:spLocks noChangeShapeType="1"/>
            </p:cNvSpPr>
            <p:nvPr/>
          </p:nvSpPr>
          <p:spPr bwMode="auto">
            <a:xfrm>
              <a:off x="4568" y="807"/>
              <a:ext cx="112" cy="0"/>
            </a:xfrm>
            <a:prstGeom prst="line">
              <a:avLst/>
            </a:prstGeom>
            <a:noFill/>
            <a:ln w="25400">
              <a:solidFill>
                <a:srgbClr val="006699"/>
              </a:solidFill>
              <a:round/>
              <a:headEnd/>
              <a:tailEnd/>
            </a:ln>
          </p:spPr>
          <p:txBody>
            <a:bodyPr/>
            <a:lstStyle/>
            <a:p>
              <a:endParaRPr lang="en-US"/>
            </a:p>
          </p:txBody>
        </p:sp>
        <p:sp>
          <p:nvSpPr>
            <p:cNvPr id="106515" name="Line 38"/>
            <p:cNvSpPr>
              <a:spLocks noChangeShapeType="1"/>
            </p:cNvSpPr>
            <p:nvPr/>
          </p:nvSpPr>
          <p:spPr bwMode="auto">
            <a:xfrm>
              <a:off x="4671" y="807"/>
              <a:ext cx="0" cy="945"/>
            </a:xfrm>
            <a:prstGeom prst="line">
              <a:avLst/>
            </a:prstGeom>
            <a:noFill/>
            <a:ln w="25400">
              <a:solidFill>
                <a:srgbClr val="006699"/>
              </a:solidFill>
              <a:round/>
              <a:headEnd/>
              <a:tailEnd/>
            </a:ln>
          </p:spPr>
          <p:txBody>
            <a:bodyPr/>
            <a:lstStyle/>
            <a:p>
              <a:endParaRPr lang="en-US"/>
            </a:p>
          </p:txBody>
        </p:sp>
        <p:sp>
          <p:nvSpPr>
            <p:cNvPr id="106516" name="Line 39"/>
            <p:cNvSpPr>
              <a:spLocks noChangeShapeType="1"/>
            </p:cNvSpPr>
            <p:nvPr/>
          </p:nvSpPr>
          <p:spPr bwMode="auto">
            <a:xfrm>
              <a:off x="4561" y="1744"/>
              <a:ext cx="108" cy="0"/>
            </a:xfrm>
            <a:prstGeom prst="line">
              <a:avLst/>
            </a:prstGeom>
            <a:noFill/>
            <a:ln w="25400">
              <a:solidFill>
                <a:srgbClr val="006699"/>
              </a:solidFill>
              <a:round/>
              <a:headEnd/>
              <a:tailEnd/>
            </a:ln>
          </p:spPr>
          <p:txBody>
            <a:bodyPr/>
            <a:lstStyle/>
            <a:p>
              <a:endParaRPr lang="en-US"/>
            </a:p>
          </p:txBody>
        </p:sp>
      </p:grpSp>
      <p:grpSp>
        <p:nvGrpSpPr>
          <p:cNvPr id="1499179" name="Group 43"/>
          <p:cNvGrpSpPr>
            <a:grpSpLocks/>
          </p:cNvGrpSpPr>
          <p:nvPr/>
        </p:nvGrpSpPr>
        <p:grpSpPr bwMode="auto">
          <a:xfrm>
            <a:off x="3594100" y="2784475"/>
            <a:ext cx="1435100" cy="409575"/>
            <a:chOff x="2264" y="1763"/>
            <a:chExt cx="904" cy="258"/>
          </a:xfrm>
        </p:grpSpPr>
        <p:sp>
          <p:nvSpPr>
            <p:cNvPr id="106510" name="AutoShape 40"/>
            <p:cNvSpPr>
              <a:spLocks noChangeArrowheads="1"/>
            </p:cNvSpPr>
            <p:nvPr/>
          </p:nvSpPr>
          <p:spPr bwMode="auto">
            <a:xfrm>
              <a:off x="2628" y="1763"/>
              <a:ext cx="176" cy="258"/>
            </a:xfrm>
            <a:prstGeom prst="upArrow">
              <a:avLst>
                <a:gd name="adj1" fmla="val 50000"/>
                <a:gd name="adj2" fmla="val 36648"/>
              </a:avLst>
            </a:prstGeom>
            <a:solidFill>
              <a:srgbClr val="C0C0C0"/>
            </a:solidFill>
            <a:ln w="12700">
              <a:solidFill>
                <a:srgbClr val="808080"/>
              </a:solidFill>
              <a:miter lim="800000"/>
              <a:headEnd/>
              <a:tailEnd/>
            </a:ln>
          </p:spPr>
          <p:txBody>
            <a:bodyPr wrap="none" anchor="ctr"/>
            <a:lstStyle/>
            <a:p>
              <a:endParaRPr lang="en-US"/>
            </a:p>
          </p:txBody>
        </p:sp>
        <p:sp>
          <p:nvSpPr>
            <p:cNvPr id="106511" name="AutoShape 41"/>
            <p:cNvSpPr>
              <a:spLocks noChangeArrowheads="1"/>
            </p:cNvSpPr>
            <p:nvPr/>
          </p:nvSpPr>
          <p:spPr bwMode="auto">
            <a:xfrm>
              <a:off x="2264" y="1763"/>
              <a:ext cx="176" cy="258"/>
            </a:xfrm>
            <a:prstGeom prst="upArrow">
              <a:avLst>
                <a:gd name="adj1" fmla="val 50000"/>
                <a:gd name="adj2" fmla="val 36648"/>
              </a:avLst>
            </a:prstGeom>
            <a:solidFill>
              <a:srgbClr val="C0C0C0"/>
            </a:solidFill>
            <a:ln w="12700">
              <a:solidFill>
                <a:srgbClr val="808080"/>
              </a:solidFill>
              <a:miter lim="800000"/>
              <a:headEnd/>
              <a:tailEnd/>
            </a:ln>
          </p:spPr>
          <p:txBody>
            <a:bodyPr wrap="none" anchor="ctr"/>
            <a:lstStyle/>
            <a:p>
              <a:endParaRPr lang="en-US"/>
            </a:p>
          </p:txBody>
        </p:sp>
        <p:sp>
          <p:nvSpPr>
            <p:cNvPr id="106512" name="AutoShape 42"/>
            <p:cNvSpPr>
              <a:spLocks noChangeArrowheads="1"/>
            </p:cNvSpPr>
            <p:nvPr/>
          </p:nvSpPr>
          <p:spPr bwMode="auto">
            <a:xfrm>
              <a:off x="2992" y="1763"/>
              <a:ext cx="176" cy="258"/>
            </a:xfrm>
            <a:prstGeom prst="upArrow">
              <a:avLst>
                <a:gd name="adj1" fmla="val 50000"/>
                <a:gd name="adj2" fmla="val 36648"/>
              </a:avLst>
            </a:prstGeom>
            <a:solidFill>
              <a:srgbClr val="C0C0C0"/>
            </a:solidFill>
            <a:ln w="12700">
              <a:solidFill>
                <a:srgbClr val="808080"/>
              </a:solidFill>
              <a:miter lim="800000"/>
              <a:headEnd/>
              <a:tailEnd/>
            </a:ln>
          </p:spPr>
          <p:txBody>
            <a:bodyPr wrap="none" anchor="ctr"/>
            <a:lstStyle/>
            <a:p>
              <a:pPr algn="ctr"/>
              <a:endParaRPr lang="en-US" b="1"/>
            </a:p>
          </p:txBody>
        </p:sp>
      </p:grpSp>
      <p:grpSp>
        <p:nvGrpSpPr>
          <p:cNvPr id="106507" name="Group 5"/>
          <p:cNvGrpSpPr>
            <a:grpSpLocks noChangeAspect="1"/>
          </p:cNvGrpSpPr>
          <p:nvPr/>
        </p:nvGrpSpPr>
        <p:grpSpPr bwMode="auto">
          <a:xfrm>
            <a:off x="269875" y="614363"/>
            <a:ext cx="1828800" cy="2241550"/>
            <a:chOff x="517" y="912"/>
            <a:chExt cx="2203" cy="2851"/>
          </a:xfrm>
        </p:grpSpPr>
        <p:sp>
          <p:nvSpPr>
            <p:cNvPr id="106508" name="AutoShape 6"/>
            <p:cNvSpPr>
              <a:spLocks noChangeAspect="1" noChangeArrowheads="1" noTextEdit="1"/>
            </p:cNvSpPr>
            <p:nvPr/>
          </p:nvSpPr>
          <p:spPr bwMode="auto">
            <a:xfrm>
              <a:off x="517" y="912"/>
              <a:ext cx="2203" cy="2851"/>
            </a:xfrm>
            <a:prstGeom prst="rect">
              <a:avLst/>
            </a:prstGeom>
            <a:noFill/>
            <a:ln w="19050">
              <a:solidFill>
                <a:srgbClr val="808080"/>
              </a:solidFill>
              <a:miter lim="800000"/>
              <a:headEnd/>
              <a:tailEnd/>
            </a:ln>
          </p:spPr>
          <p:txBody>
            <a:bodyPr/>
            <a:lstStyle/>
            <a:p>
              <a:endParaRPr lang="en-US"/>
            </a:p>
          </p:txBody>
        </p:sp>
        <p:pic>
          <p:nvPicPr>
            <p:cNvPr id="106509" name="Picture 7"/>
            <p:cNvPicPr>
              <a:picLocks noChangeAspect="1" noChangeArrowheads="1"/>
            </p:cNvPicPr>
            <p:nvPr/>
          </p:nvPicPr>
          <p:blipFill>
            <a:blip r:embed="rId8"/>
            <a:srcRect/>
            <a:stretch>
              <a:fillRect/>
            </a:stretch>
          </p:blipFill>
          <p:spPr bwMode="auto">
            <a:xfrm>
              <a:off x="517" y="912"/>
              <a:ext cx="2203" cy="2851"/>
            </a:xfrm>
            <a:prstGeom prst="rect">
              <a:avLst/>
            </a:prstGeom>
            <a:noFill/>
            <a:ln w="19050">
              <a:solidFill>
                <a:srgbClr val="808080"/>
              </a:solidFill>
              <a:miter lim="800000"/>
              <a:headEnd/>
              <a:tailEnd/>
            </a:ln>
          </p:spPr>
        </p:pic>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499181"/>
                                        </p:tgtEl>
                                        <p:attrNameLst>
                                          <p:attrName>style.visibility</p:attrName>
                                        </p:attrNameLst>
                                      </p:cBhvr>
                                      <p:to>
                                        <p:strVal val="visible"/>
                                      </p:to>
                                    </p:set>
                                    <p:animEffect transition="in" filter="fade">
                                      <p:cBhvr>
                                        <p:cTn id="31" dur="500"/>
                                        <p:tgtEl>
                                          <p:spTgt spid="1499181"/>
                                        </p:tgtEl>
                                      </p:cBhvr>
                                    </p:animEffect>
                                    <p:anim calcmode="lin" valueType="num">
                                      <p:cBhvr>
                                        <p:cTn id="32" dur="500" fill="hold"/>
                                        <p:tgtEl>
                                          <p:spTgt spid="1499181"/>
                                        </p:tgtEl>
                                        <p:attrNameLst>
                                          <p:attrName>ppt_x</p:attrName>
                                        </p:attrNameLst>
                                      </p:cBhvr>
                                      <p:tavLst>
                                        <p:tav tm="0">
                                          <p:val>
                                            <p:strVal val="#ppt_x"/>
                                          </p:val>
                                        </p:tav>
                                        <p:tav tm="100000">
                                          <p:val>
                                            <p:strVal val="#ppt_x"/>
                                          </p:val>
                                        </p:tav>
                                      </p:tavLst>
                                    </p:anim>
                                    <p:anim calcmode="lin" valueType="num">
                                      <p:cBhvr>
                                        <p:cTn id="33" dur="500" fill="hold"/>
                                        <p:tgtEl>
                                          <p:spTgt spid="149918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499179"/>
                                        </p:tgtEl>
                                        <p:attrNameLst>
                                          <p:attrName>style.visibility</p:attrName>
                                        </p:attrNameLst>
                                      </p:cBhvr>
                                      <p:to>
                                        <p:strVal val="visible"/>
                                      </p:to>
                                    </p:set>
                                    <p:animEffect transition="in" filter="fade">
                                      <p:cBhvr>
                                        <p:cTn id="38" dur="500"/>
                                        <p:tgtEl>
                                          <p:spTgt spid="1499179"/>
                                        </p:tgtEl>
                                      </p:cBhvr>
                                    </p:animEffect>
                                    <p:anim calcmode="lin" valueType="num">
                                      <p:cBhvr>
                                        <p:cTn id="39" dur="500" fill="hold"/>
                                        <p:tgtEl>
                                          <p:spTgt spid="1499179"/>
                                        </p:tgtEl>
                                        <p:attrNameLst>
                                          <p:attrName>ppt_x</p:attrName>
                                        </p:attrNameLst>
                                      </p:cBhvr>
                                      <p:tavLst>
                                        <p:tav tm="0">
                                          <p:val>
                                            <p:strVal val="#ppt_x"/>
                                          </p:val>
                                        </p:tav>
                                        <p:tav tm="100000">
                                          <p:val>
                                            <p:strVal val="#ppt_x"/>
                                          </p:val>
                                        </p:tav>
                                      </p:tavLst>
                                    </p:anim>
                                    <p:anim calcmode="lin" valueType="num">
                                      <p:cBhvr>
                                        <p:cTn id="40" dur="500" fill="hold"/>
                                        <p:tgtEl>
                                          <p:spTgt spid="1499179"/>
                                        </p:tgtEl>
                                        <p:attrNameLst>
                                          <p:attrName>ppt_y</p:attrName>
                                        </p:attrNameLst>
                                      </p:cBhvr>
                                      <p:tavLst>
                                        <p:tav tm="0">
                                          <p:val>
                                            <p:strVal val="#ppt_y+.1"/>
                                          </p:val>
                                        </p:tav>
                                        <p:tav tm="100000">
                                          <p:val>
                                            <p:strVal val="#ppt_y"/>
                                          </p:val>
                                        </p:tav>
                                      </p:tavLst>
                                    </p:anim>
                                  </p:childTnLst>
                                </p:cTn>
                              </p:par>
                            </p:childTnLst>
                          </p:cTn>
                        </p:par>
                        <p:par>
                          <p:cTn id="41" fill="hold">
                            <p:stCondLst>
                              <p:cond delay="500"/>
                            </p:stCondLst>
                            <p:childTnLst>
                              <p:par>
                                <p:cTn id="42" presetID="42" presetClass="entr" presetSubtype="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anim calcmode="lin" valueType="num">
                                      <p:cBhvr>
                                        <p:cTn id="45" dur="500" fill="hold"/>
                                        <p:tgtEl>
                                          <p:spTgt spid="7"/>
                                        </p:tgtEl>
                                        <p:attrNameLst>
                                          <p:attrName>ppt_x</p:attrName>
                                        </p:attrNameLst>
                                      </p:cBhvr>
                                      <p:tavLst>
                                        <p:tav tm="0">
                                          <p:val>
                                            <p:strVal val="#ppt_x"/>
                                          </p:val>
                                        </p:tav>
                                        <p:tav tm="100000">
                                          <p:val>
                                            <p:strVal val="#ppt_x"/>
                                          </p:val>
                                        </p:tav>
                                      </p:tavLst>
                                    </p:anim>
                                    <p:anim calcmode="lin" valueType="num">
                                      <p:cBhvr>
                                        <p:cTn id="46" dur="500" fill="hold"/>
                                        <p:tgtEl>
                                          <p:spTgt spid="7"/>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42" presetClass="entr" presetSubtype="0"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anim calcmode="lin" valueType="num">
                                      <p:cBhvr>
                                        <p:cTn id="51" dur="500" fill="hold"/>
                                        <p:tgtEl>
                                          <p:spTgt spid="9"/>
                                        </p:tgtEl>
                                        <p:attrNameLst>
                                          <p:attrName>ppt_x</p:attrName>
                                        </p:attrNameLst>
                                      </p:cBhvr>
                                      <p:tavLst>
                                        <p:tav tm="0">
                                          <p:val>
                                            <p:strVal val="#ppt_x"/>
                                          </p:val>
                                        </p:tav>
                                        <p:tav tm="100000">
                                          <p:val>
                                            <p:strVal val="#ppt_x"/>
                                          </p:val>
                                        </p:tav>
                                      </p:tavLst>
                                    </p:anim>
                                    <p:anim calcmode="lin" valueType="num">
                                      <p:cBhvr>
                                        <p:cTn id="52" dur="500" fill="hold"/>
                                        <p:tgtEl>
                                          <p:spTgt spid="9"/>
                                        </p:tgtEl>
                                        <p:attrNameLst>
                                          <p:attrName>ppt_y</p:attrName>
                                        </p:attrNameLst>
                                      </p:cBhvr>
                                      <p:tavLst>
                                        <p:tav tm="0">
                                          <p:val>
                                            <p:strVal val="#ppt_y+.1"/>
                                          </p:val>
                                        </p:tav>
                                        <p:tav tm="100000">
                                          <p:val>
                                            <p:strVal val="#ppt_y"/>
                                          </p:val>
                                        </p:tav>
                                      </p:tavLst>
                                    </p:anim>
                                  </p:childTnLst>
                                </p:cTn>
                              </p:par>
                            </p:childTnLst>
                          </p:cTn>
                        </p:par>
                        <p:par>
                          <p:cTn id="53" fill="hold">
                            <p:stCondLst>
                              <p:cond delay="1500"/>
                            </p:stCondLst>
                            <p:childTnLst>
                              <p:par>
                                <p:cTn id="54" presetID="42" presetClass="entr" presetSubtype="0" fill="hold" nodeType="afterEffect">
                                  <p:stCondLst>
                                    <p:cond delay="0"/>
                                  </p:stCondLst>
                                  <p:childTnLst>
                                    <p:set>
                                      <p:cBhvr>
                                        <p:cTn id="55" dur="1" fill="hold">
                                          <p:stCondLst>
                                            <p:cond delay="0"/>
                                          </p:stCondLst>
                                        </p:cTn>
                                        <p:tgtEl>
                                          <p:spTgt spid="1499182"/>
                                        </p:tgtEl>
                                        <p:attrNameLst>
                                          <p:attrName>style.visibility</p:attrName>
                                        </p:attrNameLst>
                                      </p:cBhvr>
                                      <p:to>
                                        <p:strVal val="visible"/>
                                      </p:to>
                                    </p:set>
                                    <p:animEffect transition="in" filter="fade">
                                      <p:cBhvr>
                                        <p:cTn id="56" dur="500"/>
                                        <p:tgtEl>
                                          <p:spTgt spid="1499182"/>
                                        </p:tgtEl>
                                      </p:cBhvr>
                                    </p:animEffect>
                                    <p:anim calcmode="lin" valueType="num">
                                      <p:cBhvr>
                                        <p:cTn id="57" dur="500" fill="hold"/>
                                        <p:tgtEl>
                                          <p:spTgt spid="1499182"/>
                                        </p:tgtEl>
                                        <p:attrNameLst>
                                          <p:attrName>ppt_x</p:attrName>
                                        </p:attrNameLst>
                                      </p:cBhvr>
                                      <p:tavLst>
                                        <p:tav tm="0">
                                          <p:val>
                                            <p:strVal val="#ppt_x"/>
                                          </p:val>
                                        </p:tav>
                                        <p:tav tm="100000">
                                          <p:val>
                                            <p:strVal val="#ppt_x"/>
                                          </p:val>
                                        </p:tav>
                                      </p:tavLst>
                                    </p:anim>
                                    <p:anim calcmode="lin" valueType="num">
                                      <p:cBhvr>
                                        <p:cTn id="58" dur="500" fill="hold"/>
                                        <p:tgtEl>
                                          <p:spTgt spid="14991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4"/>
          <p:cNvSpPr>
            <a:spLocks noChangeArrowheads="1"/>
          </p:cNvSpPr>
          <p:nvPr/>
        </p:nvSpPr>
        <p:spPr bwMode="auto">
          <a:xfrm>
            <a:off x="2362200" y="763588"/>
            <a:ext cx="6462713" cy="6615112"/>
          </a:xfrm>
          <a:prstGeom prst="rect">
            <a:avLst/>
          </a:prstGeom>
          <a:noFill/>
          <a:ln w="9525">
            <a:noFill/>
            <a:miter lim="800000"/>
            <a:headEnd/>
            <a:tailEnd/>
          </a:ln>
        </p:spPr>
        <p:txBody>
          <a:bodyPr lIns="0" tIns="0" rIns="0" bIns="0" anchor="ctr">
            <a:spAutoFit/>
          </a:bodyPr>
          <a:lstStyle/>
          <a:p>
            <a:pPr marL="228600" indent="-228600" eaLnBrk="0" hangingPunct="0">
              <a:lnSpc>
                <a:spcPct val="90000"/>
              </a:lnSpc>
              <a:spcBef>
                <a:spcPts val="1000"/>
              </a:spcBef>
              <a:buClr>
                <a:srgbClr val="FF0000"/>
              </a:buClr>
              <a:buFont typeface="Wingdings" pitchFamily="2" charset="2"/>
              <a:buChar char="§"/>
              <a:tabLst>
                <a:tab pos="228600" algn="l"/>
              </a:tabLst>
            </a:pPr>
            <a:r>
              <a:rPr lang="en-US" sz="2000" b="1">
                <a:latin typeface="Calibri" pitchFamily="34" charset="0"/>
                <a:cs typeface="Arial" charset="0"/>
              </a:rPr>
              <a:t>Augment the existing NEC with a new high-capacity, high-speed rail system:</a:t>
            </a:r>
          </a:p>
          <a:p>
            <a:pPr marL="742950" lvl="1" indent="-285750" eaLnBrk="0" hangingPunct="0">
              <a:lnSpc>
                <a:spcPct val="90000"/>
              </a:lnSpc>
              <a:spcBef>
                <a:spcPts val="1000"/>
              </a:spcBef>
              <a:buClr>
                <a:schemeClr val="tx1"/>
              </a:buClr>
              <a:buFontTx/>
              <a:buChar char="•"/>
              <a:tabLst>
                <a:tab pos="228600" algn="l"/>
              </a:tabLst>
            </a:pPr>
            <a:r>
              <a:rPr lang="en-US">
                <a:solidFill>
                  <a:srgbClr val="006699"/>
                </a:solidFill>
                <a:latin typeface="Calibri" pitchFamily="34" charset="0"/>
              </a:rPr>
              <a:t>Dedicated 2 - track alignment;  </a:t>
            </a:r>
          </a:p>
          <a:p>
            <a:pPr marL="742950" lvl="1" indent="-285750" eaLnBrk="0" hangingPunct="0">
              <a:lnSpc>
                <a:spcPct val="90000"/>
              </a:lnSpc>
              <a:spcBef>
                <a:spcPts val="1000"/>
              </a:spcBef>
              <a:buClr>
                <a:schemeClr val="tx1"/>
              </a:buClr>
              <a:buFontTx/>
              <a:buChar char="•"/>
              <a:tabLst>
                <a:tab pos="228600" algn="l"/>
              </a:tabLst>
            </a:pPr>
            <a:r>
              <a:rPr lang="en-US">
                <a:solidFill>
                  <a:srgbClr val="006699"/>
                </a:solidFill>
                <a:latin typeface="Calibri" pitchFamily="34" charset="0"/>
              </a:rPr>
              <a:t>220 mph top speeds</a:t>
            </a:r>
          </a:p>
          <a:p>
            <a:pPr marL="742950" lvl="1" indent="-285750" eaLnBrk="0" hangingPunct="0">
              <a:lnSpc>
                <a:spcPct val="90000"/>
              </a:lnSpc>
              <a:spcBef>
                <a:spcPts val="1000"/>
              </a:spcBef>
              <a:buClr>
                <a:schemeClr val="tx1"/>
              </a:buClr>
              <a:buFontTx/>
              <a:buChar char="•"/>
              <a:tabLst>
                <a:tab pos="228600" algn="l"/>
              </a:tabLst>
            </a:pPr>
            <a:r>
              <a:rPr lang="en-US">
                <a:solidFill>
                  <a:srgbClr val="006699"/>
                </a:solidFill>
                <a:latin typeface="Calibri" pitchFamily="34" charset="0"/>
                <a:cs typeface="Arial" charset="0"/>
              </a:rPr>
              <a:t>up to 12 HSR trains an hour per direction</a:t>
            </a:r>
          </a:p>
          <a:p>
            <a:pPr marL="742950" lvl="1" indent="-285750" eaLnBrk="0" hangingPunct="0">
              <a:lnSpc>
                <a:spcPct val="90000"/>
              </a:lnSpc>
              <a:spcBef>
                <a:spcPts val="1000"/>
              </a:spcBef>
              <a:buClr>
                <a:schemeClr val="tx1"/>
              </a:buClr>
              <a:buFontTx/>
              <a:buChar char="•"/>
              <a:tabLst>
                <a:tab pos="228600" algn="l"/>
              </a:tabLst>
            </a:pPr>
            <a:r>
              <a:rPr lang="en-US">
                <a:solidFill>
                  <a:srgbClr val="006699"/>
                </a:solidFill>
                <a:latin typeface="Calibri" pitchFamily="34" charset="0"/>
              </a:rPr>
              <a:t>40% - 60% travel-time reductions in key markets</a:t>
            </a:r>
          </a:p>
          <a:p>
            <a:pPr marL="228600" indent="-228600" eaLnBrk="0" hangingPunct="0">
              <a:lnSpc>
                <a:spcPct val="90000"/>
              </a:lnSpc>
              <a:spcBef>
                <a:spcPts val="1000"/>
              </a:spcBef>
              <a:buClr>
                <a:srgbClr val="FF0000"/>
              </a:buClr>
              <a:buFont typeface="Wingdings" pitchFamily="2" charset="2"/>
              <a:buChar char="§"/>
              <a:tabLst>
                <a:tab pos="228600" algn="l"/>
              </a:tabLst>
            </a:pPr>
            <a:r>
              <a:rPr lang="en-US" sz="2000" b="1">
                <a:latin typeface="Calibri" pitchFamily="34" charset="0"/>
                <a:cs typeface="Arial" charset="0"/>
              </a:rPr>
              <a:t>Sufficient growth capacity for the century ahead:</a:t>
            </a:r>
          </a:p>
          <a:p>
            <a:pPr marL="742950" lvl="1" indent="-285750" eaLnBrk="0" hangingPunct="0">
              <a:lnSpc>
                <a:spcPct val="90000"/>
              </a:lnSpc>
              <a:spcBef>
                <a:spcPts val="1000"/>
              </a:spcBef>
              <a:buClr>
                <a:schemeClr val="tx1"/>
              </a:buClr>
              <a:buFontTx/>
              <a:buChar char="•"/>
              <a:tabLst>
                <a:tab pos="228600" algn="l"/>
              </a:tabLst>
            </a:pPr>
            <a:r>
              <a:rPr lang="en-US">
                <a:solidFill>
                  <a:srgbClr val="006699"/>
                </a:solidFill>
                <a:latin typeface="Calibri" pitchFamily="34" charset="0"/>
                <a:cs typeface="Arial" charset="0"/>
              </a:rPr>
              <a:t>Allow HSR to carry larger portion of Northeast’s intercity travel market</a:t>
            </a:r>
            <a:r>
              <a:rPr lang="en-US" sz="2000">
                <a:latin typeface="Calibri" pitchFamily="34" charset="0"/>
                <a:cs typeface="Arial" charset="0"/>
              </a:rPr>
              <a:t> </a:t>
            </a:r>
          </a:p>
          <a:p>
            <a:pPr marL="228600" indent="-228600" eaLnBrk="0" hangingPunct="0">
              <a:lnSpc>
                <a:spcPct val="90000"/>
              </a:lnSpc>
              <a:spcBef>
                <a:spcPts val="1000"/>
              </a:spcBef>
              <a:buClr>
                <a:srgbClr val="FF0000"/>
              </a:buClr>
              <a:buFont typeface="Wingdings" pitchFamily="2" charset="2"/>
              <a:buChar char="§"/>
              <a:tabLst>
                <a:tab pos="228600" algn="l"/>
              </a:tabLst>
            </a:pPr>
            <a:r>
              <a:rPr lang="en-US" sz="2000" b="1">
                <a:latin typeface="Calibri" pitchFamily="34" charset="0"/>
                <a:cs typeface="Arial" charset="0"/>
              </a:rPr>
              <a:t>Radically improve trip times and frequencies:</a:t>
            </a:r>
          </a:p>
          <a:p>
            <a:pPr marL="742950" lvl="1" indent="-285750" eaLnBrk="0" hangingPunct="0">
              <a:lnSpc>
                <a:spcPct val="90000"/>
              </a:lnSpc>
              <a:spcBef>
                <a:spcPts val="1000"/>
              </a:spcBef>
              <a:buClr>
                <a:schemeClr val="tx1"/>
              </a:buClr>
              <a:buFontTx/>
              <a:buChar char="•"/>
              <a:tabLst>
                <a:tab pos="228600" algn="l"/>
              </a:tabLst>
            </a:pPr>
            <a:r>
              <a:rPr lang="en-US">
                <a:solidFill>
                  <a:srgbClr val="006699"/>
                </a:solidFill>
                <a:latin typeface="Calibri" pitchFamily="34" charset="0"/>
                <a:cs typeface="Arial" charset="0"/>
              </a:rPr>
              <a:t>Reshape geography, induces demand, and create economic gains for the whole region</a:t>
            </a:r>
          </a:p>
          <a:p>
            <a:pPr marL="228600" indent="-228600" eaLnBrk="0" hangingPunct="0">
              <a:lnSpc>
                <a:spcPct val="90000"/>
              </a:lnSpc>
              <a:spcBef>
                <a:spcPts val="1000"/>
              </a:spcBef>
              <a:buClr>
                <a:srgbClr val="FF0000"/>
              </a:buClr>
              <a:buFont typeface="Wingdings" pitchFamily="2" charset="2"/>
              <a:buChar char="§"/>
              <a:tabLst>
                <a:tab pos="228600" algn="l"/>
              </a:tabLst>
            </a:pPr>
            <a:r>
              <a:rPr lang="en-US" sz="2000" b="1">
                <a:latin typeface="Calibri" pitchFamily="34" charset="0"/>
                <a:cs typeface="Arial" charset="0"/>
              </a:rPr>
              <a:t>Shift high speed trains to mostly dedicated infrastructure:</a:t>
            </a:r>
          </a:p>
          <a:p>
            <a:pPr marL="742950" lvl="1" indent="-285750" eaLnBrk="0" hangingPunct="0">
              <a:lnSpc>
                <a:spcPct val="90000"/>
              </a:lnSpc>
              <a:spcBef>
                <a:spcPts val="1000"/>
              </a:spcBef>
              <a:buClr>
                <a:schemeClr val="tx1"/>
              </a:buClr>
              <a:buFontTx/>
              <a:buChar char="•"/>
              <a:tabLst>
                <a:tab pos="228600" algn="l"/>
              </a:tabLst>
            </a:pPr>
            <a:r>
              <a:rPr lang="en-US">
                <a:solidFill>
                  <a:srgbClr val="006699"/>
                </a:solidFill>
                <a:latin typeface="Calibri" pitchFamily="34" charset="0"/>
                <a:cs typeface="Arial" charset="0"/>
              </a:rPr>
              <a:t>Create additional capacity on the existing NEC and improve reliability and performance for all users</a:t>
            </a:r>
            <a:r>
              <a:rPr lang="en-US" sz="2000">
                <a:latin typeface="Calibri" pitchFamily="34" charset="0"/>
                <a:cs typeface="Arial" charset="0"/>
              </a:rPr>
              <a:t>.</a:t>
            </a:r>
          </a:p>
          <a:p>
            <a:pPr marL="228600" indent="-228600" eaLnBrk="0" hangingPunct="0">
              <a:lnSpc>
                <a:spcPct val="90000"/>
              </a:lnSpc>
              <a:spcBef>
                <a:spcPts val="1000"/>
              </a:spcBef>
              <a:buClr>
                <a:srgbClr val="CC0000"/>
              </a:buClr>
              <a:buFont typeface="Wingdings" pitchFamily="2" charset="2"/>
              <a:buChar char="§"/>
              <a:tabLst>
                <a:tab pos="228600" algn="l"/>
              </a:tabLst>
            </a:pPr>
            <a:endParaRPr lang="en-US" sz="2000">
              <a:latin typeface="Calibri" pitchFamily="34" charset="0"/>
              <a:cs typeface="Arial" charset="0"/>
            </a:endParaRPr>
          </a:p>
          <a:p>
            <a:pPr marL="228600" indent="-228600" eaLnBrk="0" hangingPunct="0">
              <a:lnSpc>
                <a:spcPct val="90000"/>
              </a:lnSpc>
              <a:spcBef>
                <a:spcPts val="1000"/>
              </a:spcBef>
              <a:buClr>
                <a:srgbClr val="CC0000"/>
              </a:buClr>
              <a:buFont typeface="Wingdings" pitchFamily="2" charset="2"/>
              <a:buChar char="§"/>
              <a:tabLst>
                <a:tab pos="228600" algn="l"/>
              </a:tabLst>
            </a:pPr>
            <a:endParaRPr lang="en-US" sz="2000">
              <a:latin typeface="Calibri" pitchFamily="34" charset="0"/>
              <a:cs typeface="Arial" charset="0"/>
            </a:endParaRPr>
          </a:p>
          <a:p>
            <a:pPr marL="228600" indent="-228600" eaLnBrk="0" hangingPunct="0">
              <a:lnSpc>
                <a:spcPct val="90000"/>
              </a:lnSpc>
              <a:spcBef>
                <a:spcPts val="1000"/>
              </a:spcBef>
              <a:buClr>
                <a:srgbClr val="CC0000"/>
              </a:buClr>
              <a:buFont typeface="Wingdings" pitchFamily="2" charset="2"/>
              <a:buChar char="§"/>
              <a:tabLst>
                <a:tab pos="228600" algn="l"/>
              </a:tabLst>
            </a:pPr>
            <a:endParaRPr lang="en-US" sz="1400" b="1">
              <a:cs typeface="Arial" charset="0"/>
            </a:endParaRPr>
          </a:p>
          <a:p>
            <a:pPr marL="228600" indent="-228600" eaLnBrk="0" hangingPunct="0">
              <a:lnSpc>
                <a:spcPct val="90000"/>
              </a:lnSpc>
              <a:spcBef>
                <a:spcPts val="1000"/>
              </a:spcBef>
              <a:buClr>
                <a:srgbClr val="CC0000"/>
              </a:buClr>
              <a:buFont typeface="Wingdings" pitchFamily="2" charset="2"/>
              <a:buChar char="§"/>
              <a:tabLst>
                <a:tab pos="228600" algn="l"/>
              </a:tabLst>
            </a:pPr>
            <a:endParaRPr lang="en-US" sz="1400">
              <a:cs typeface="Arial" charset="0"/>
            </a:endParaRPr>
          </a:p>
        </p:txBody>
      </p:sp>
      <p:sp>
        <p:nvSpPr>
          <p:cNvPr id="108546" name="Rectangle 2"/>
          <p:cNvSpPr>
            <a:spLocks noChangeArrowheads="1"/>
          </p:cNvSpPr>
          <p:nvPr/>
        </p:nvSpPr>
        <p:spPr bwMode="auto">
          <a:xfrm>
            <a:off x="230188" y="28575"/>
            <a:ext cx="8763000" cy="504825"/>
          </a:xfrm>
          <a:prstGeom prst="rect">
            <a:avLst/>
          </a:prstGeom>
          <a:noFill/>
          <a:ln w="12700">
            <a:noFill/>
            <a:miter lim="800000"/>
            <a:headEnd/>
            <a:tailEnd/>
          </a:ln>
        </p:spPr>
        <p:txBody>
          <a:bodyPr lIns="90478" tIns="44445" rIns="90478" bIns="44445"/>
          <a:lstStyle/>
          <a:p>
            <a:pPr defTabSz="820738" eaLnBrk="0" hangingPunct="0">
              <a:lnSpc>
                <a:spcPct val="120000"/>
              </a:lnSpc>
            </a:pPr>
            <a:r>
              <a:rPr lang="en-US" sz="2400" b="1">
                <a:solidFill>
                  <a:srgbClr val="006699"/>
                </a:solidFill>
                <a:latin typeface="Calibri" pitchFamily="34" charset="0"/>
                <a:cs typeface="Arial" charset="0"/>
              </a:rPr>
              <a:t>Advancing a Bold Future  - NEC NextGen HSR</a:t>
            </a:r>
          </a:p>
        </p:txBody>
      </p:sp>
      <p:grpSp>
        <p:nvGrpSpPr>
          <p:cNvPr id="108547" name="Group 5"/>
          <p:cNvGrpSpPr>
            <a:grpSpLocks noChangeAspect="1"/>
          </p:cNvGrpSpPr>
          <p:nvPr/>
        </p:nvGrpSpPr>
        <p:grpSpPr bwMode="auto">
          <a:xfrm>
            <a:off x="269875" y="614363"/>
            <a:ext cx="1828800" cy="2241550"/>
            <a:chOff x="517" y="912"/>
            <a:chExt cx="2203" cy="2851"/>
          </a:xfrm>
        </p:grpSpPr>
        <p:sp>
          <p:nvSpPr>
            <p:cNvPr id="108548" name="AutoShape 6"/>
            <p:cNvSpPr>
              <a:spLocks noChangeAspect="1" noChangeArrowheads="1" noTextEdit="1"/>
            </p:cNvSpPr>
            <p:nvPr/>
          </p:nvSpPr>
          <p:spPr bwMode="auto">
            <a:xfrm>
              <a:off x="517" y="912"/>
              <a:ext cx="2203" cy="2851"/>
            </a:xfrm>
            <a:prstGeom prst="rect">
              <a:avLst/>
            </a:prstGeom>
            <a:noFill/>
            <a:ln w="19050">
              <a:solidFill>
                <a:srgbClr val="808080"/>
              </a:solidFill>
              <a:miter lim="800000"/>
              <a:headEnd/>
              <a:tailEnd/>
            </a:ln>
          </p:spPr>
          <p:txBody>
            <a:bodyPr/>
            <a:lstStyle/>
            <a:p>
              <a:endParaRPr lang="en-US"/>
            </a:p>
          </p:txBody>
        </p:sp>
        <p:pic>
          <p:nvPicPr>
            <p:cNvPr id="108549" name="Picture 7"/>
            <p:cNvPicPr>
              <a:picLocks noChangeAspect="1" noChangeArrowheads="1"/>
            </p:cNvPicPr>
            <p:nvPr/>
          </p:nvPicPr>
          <p:blipFill>
            <a:blip r:embed="rId2"/>
            <a:srcRect/>
            <a:stretch>
              <a:fillRect/>
            </a:stretch>
          </p:blipFill>
          <p:spPr bwMode="auto">
            <a:xfrm>
              <a:off x="517" y="912"/>
              <a:ext cx="2203" cy="2851"/>
            </a:xfrm>
            <a:prstGeom prst="rect">
              <a:avLst/>
            </a:prstGeom>
            <a:noFill/>
            <a:ln w="19050">
              <a:solidFill>
                <a:srgbClr val="808080"/>
              </a:solidFill>
              <a:miter lim="800000"/>
              <a:headEnd/>
              <a:tailEnd/>
            </a:ln>
          </p:spPr>
        </p:pic>
      </p:gr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extBox 1"/>
          <p:cNvSpPr txBox="1">
            <a:spLocks noChangeArrowheads="1"/>
          </p:cNvSpPr>
          <p:nvPr/>
        </p:nvSpPr>
        <p:spPr bwMode="auto">
          <a:xfrm>
            <a:off x="228600" y="0"/>
            <a:ext cx="7543800" cy="457200"/>
          </a:xfrm>
          <a:prstGeom prst="rect">
            <a:avLst/>
          </a:prstGeom>
          <a:noFill/>
          <a:ln w="9525">
            <a:noFill/>
            <a:miter lim="800000"/>
            <a:headEnd/>
            <a:tailEnd/>
          </a:ln>
        </p:spPr>
        <p:txBody>
          <a:bodyPr>
            <a:spAutoFit/>
          </a:bodyPr>
          <a:lstStyle/>
          <a:p>
            <a:r>
              <a:rPr lang="en-US" sz="2400" b="1">
                <a:solidFill>
                  <a:srgbClr val="006699"/>
                </a:solidFill>
                <a:latin typeface="Calibri" pitchFamily="34" charset="0"/>
              </a:rPr>
              <a:t>NEC NextGen HSR - Updated Conceptual Alignment</a:t>
            </a:r>
          </a:p>
        </p:txBody>
      </p:sp>
      <p:pic>
        <p:nvPicPr>
          <p:cNvPr id="109570" name="Picture 3" descr="Page 1_Alignment Map_Rev1"/>
          <p:cNvPicPr>
            <a:picLocks noChangeAspect="1" noChangeArrowheads="1"/>
          </p:cNvPicPr>
          <p:nvPr/>
        </p:nvPicPr>
        <p:blipFill>
          <a:blip r:embed="rId2"/>
          <a:srcRect/>
          <a:stretch>
            <a:fillRect/>
          </a:stretch>
        </p:blipFill>
        <p:spPr bwMode="auto">
          <a:xfrm>
            <a:off x="871538" y="608013"/>
            <a:ext cx="7410450" cy="5548312"/>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extBox 4"/>
          <p:cNvSpPr txBox="1">
            <a:spLocks noChangeArrowheads="1"/>
          </p:cNvSpPr>
          <p:nvPr/>
        </p:nvSpPr>
        <p:spPr bwMode="auto">
          <a:xfrm>
            <a:off x="304800" y="631825"/>
            <a:ext cx="8453438" cy="2073275"/>
          </a:xfrm>
          <a:prstGeom prst="rect">
            <a:avLst/>
          </a:prstGeom>
          <a:noFill/>
          <a:ln w="9525">
            <a:noFill/>
            <a:miter lim="800000"/>
            <a:headEnd/>
            <a:tailEnd/>
          </a:ln>
        </p:spPr>
        <p:txBody>
          <a:bodyPr>
            <a:spAutoFit/>
          </a:bodyPr>
          <a:lstStyle/>
          <a:p>
            <a:pPr marL="231775" indent="-231775">
              <a:lnSpc>
                <a:spcPts val="2200"/>
              </a:lnSpc>
              <a:spcAft>
                <a:spcPts val="1200"/>
              </a:spcAft>
              <a:buClr>
                <a:srgbClr val="CC0000"/>
              </a:buClr>
              <a:buFont typeface="Wingdings" pitchFamily="2" charset="2"/>
              <a:buChar char="§"/>
            </a:pPr>
            <a:r>
              <a:rPr lang="en-US" sz="2000" b="1">
                <a:latin typeface="Calibri" pitchFamily="34" charset="0"/>
              </a:rPr>
              <a:t>Early improvements in the existing NEC from 2015 thru 2025 would provide travel time and capacity gains to boost high-speed service quality</a:t>
            </a:r>
          </a:p>
          <a:p>
            <a:pPr marL="231775" indent="-231775">
              <a:lnSpc>
                <a:spcPts val="2200"/>
              </a:lnSpc>
              <a:spcAft>
                <a:spcPts val="1200"/>
              </a:spcAft>
              <a:buClr>
                <a:srgbClr val="CC0000"/>
              </a:buClr>
              <a:buFont typeface="Wingdings" pitchFamily="2" charset="2"/>
              <a:buChar char="§"/>
            </a:pPr>
            <a:r>
              <a:rPr lang="en-US" sz="2000" b="1">
                <a:latin typeface="Calibri" pitchFamily="34" charset="0"/>
              </a:rPr>
              <a:t>Near-term gains would also be significant (e.g. 8-minutes faster from NYC to PHL by 2020 and 28 minutes faster from NYC to WAS by 2025)</a:t>
            </a:r>
          </a:p>
          <a:p>
            <a:pPr marL="231775" indent="-231775">
              <a:lnSpc>
                <a:spcPts val="2200"/>
              </a:lnSpc>
              <a:spcAft>
                <a:spcPts val="1200"/>
              </a:spcAft>
              <a:buClr>
                <a:srgbClr val="CC0000"/>
              </a:buClr>
              <a:buFont typeface="Wingdings" pitchFamily="2" charset="2"/>
              <a:buChar char="§"/>
            </a:pPr>
            <a:r>
              <a:rPr lang="en-US" sz="2000" b="1">
                <a:latin typeface="Calibri" pitchFamily="34" charset="0"/>
              </a:rPr>
              <a:t>With increased capacity, improved reliability and shorter travel times, high-speed service becomes an attractive alternative to highway and air modes</a:t>
            </a:r>
          </a:p>
        </p:txBody>
      </p:sp>
      <p:sp>
        <p:nvSpPr>
          <p:cNvPr id="110594" name="TextBox 1"/>
          <p:cNvSpPr txBox="1">
            <a:spLocks noChangeArrowheads="1"/>
          </p:cNvSpPr>
          <p:nvPr/>
        </p:nvSpPr>
        <p:spPr bwMode="auto">
          <a:xfrm>
            <a:off x="228600" y="0"/>
            <a:ext cx="7543800" cy="457200"/>
          </a:xfrm>
          <a:prstGeom prst="rect">
            <a:avLst/>
          </a:prstGeom>
          <a:noFill/>
          <a:ln w="9525">
            <a:noFill/>
            <a:miter lim="800000"/>
            <a:headEnd/>
            <a:tailEnd/>
          </a:ln>
        </p:spPr>
        <p:txBody>
          <a:bodyPr>
            <a:spAutoFit/>
          </a:bodyPr>
          <a:lstStyle/>
          <a:p>
            <a:r>
              <a:rPr lang="en-US" sz="2400" b="1">
                <a:solidFill>
                  <a:srgbClr val="006699"/>
                </a:solidFill>
                <a:latin typeface="Calibri" pitchFamily="34" charset="0"/>
              </a:rPr>
              <a:t>NEC NextGen HSR – Updated Travel Times</a:t>
            </a:r>
          </a:p>
        </p:txBody>
      </p:sp>
      <p:pic>
        <p:nvPicPr>
          <p:cNvPr id="110595" name="Picture 4" descr="Travel Times"/>
          <p:cNvPicPr>
            <a:picLocks noChangeAspect="1" noChangeArrowheads="1"/>
          </p:cNvPicPr>
          <p:nvPr/>
        </p:nvPicPr>
        <p:blipFill>
          <a:blip r:embed="rId2"/>
          <a:srcRect/>
          <a:stretch>
            <a:fillRect/>
          </a:stretch>
        </p:blipFill>
        <p:spPr bwMode="auto">
          <a:xfrm>
            <a:off x="914400" y="2895600"/>
            <a:ext cx="7239000" cy="3124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Box 1"/>
          <p:cNvSpPr txBox="1">
            <a:spLocks noChangeArrowheads="1"/>
          </p:cNvSpPr>
          <p:nvPr/>
        </p:nvSpPr>
        <p:spPr bwMode="auto">
          <a:xfrm>
            <a:off x="228600" y="0"/>
            <a:ext cx="8305800" cy="457200"/>
          </a:xfrm>
          <a:prstGeom prst="rect">
            <a:avLst/>
          </a:prstGeom>
          <a:noFill/>
          <a:ln w="9525">
            <a:noFill/>
            <a:miter lim="800000"/>
            <a:headEnd/>
            <a:tailEnd/>
          </a:ln>
        </p:spPr>
        <p:txBody>
          <a:bodyPr>
            <a:spAutoFit/>
          </a:bodyPr>
          <a:lstStyle/>
          <a:p>
            <a:pPr>
              <a:spcBef>
                <a:spcPct val="30000"/>
              </a:spcBef>
            </a:pPr>
            <a:r>
              <a:rPr lang="en-US" sz="2400" b="1">
                <a:solidFill>
                  <a:srgbClr val="005883"/>
                </a:solidFill>
                <a:latin typeface="Calibri" pitchFamily="34" charset="0"/>
              </a:rPr>
              <a:t>The Amtrak System </a:t>
            </a:r>
          </a:p>
        </p:txBody>
      </p:sp>
      <p:pic>
        <p:nvPicPr>
          <p:cNvPr id="81922" name="Picture 3" descr="BabyOn29"/>
          <p:cNvPicPr>
            <a:picLocks noChangeAspect="1" noChangeArrowheads="1"/>
          </p:cNvPicPr>
          <p:nvPr/>
        </p:nvPicPr>
        <p:blipFill>
          <a:blip r:embed="rId2"/>
          <a:srcRect/>
          <a:stretch>
            <a:fillRect/>
          </a:stretch>
        </p:blipFill>
        <p:spPr bwMode="auto">
          <a:xfrm>
            <a:off x="358775" y="4498975"/>
            <a:ext cx="1851025" cy="1495425"/>
          </a:xfrm>
          <a:prstGeom prst="rect">
            <a:avLst/>
          </a:prstGeom>
          <a:noFill/>
          <a:ln w="9525">
            <a:noFill/>
            <a:miter lim="800000"/>
            <a:headEnd/>
            <a:tailEnd/>
          </a:ln>
        </p:spPr>
      </p:pic>
      <p:pic>
        <p:nvPicPr>
          <p:cNvPr id="81923" name="Picture 4" descr="OBS223"/>
          <p:cNvPicPr>
            <a:picLocks noChangeAspect="1" noChangeArrowheads="1"/>
          </p:cNvPicPr>
          <p:nvPr/>
        </p:nvPicPr>
        <p:blipFill>
          <a:blip r:embed="rId3"/>
          <a:srcRect/>
          <a:stretch>
            <a:fillRect/>
          </a:stretch>
        </p:blipFill>
        <p:spPr bwMode="auto">
          <a:xfrm>
            <a:off x="358775" y="3230563"/>
            <a:ext cx="1851025" cy="1335087"/>
          </a:xfrm>
          <a:prstGeom prst="rect">
            <a:avLst/>
          </a:prstGeom>
          <a:noFill/>
          <a:ln w="9525">
            <a:noFill/>
            <a:miter lim="800000"/>
            <a:headEnd/>
            <a:tailEnd/>
          </a:ln>
        </p:spPr>
      </p:pic>
      <p:pic>
        <p:nvPicPr>
          <p:cNvPr id="81924" name="Picture 5" descr="PeopleOnTrains"/>
          <p:cNvPicPr>
            <a:picLocks noChangeAspect="1" noChangeArrowheads="1"/>
          </p:cNvPicPr>
          <p:nvPr/>
        </p:nvPicPr>
        <p:blipFill>
          <a:blip r:embed="rId4"/>
          <a:srcRect/>
          <a:stretch>
            <a:fillRect/>
          </a:stretch>
        </p:blipFill>
        <p:spPr bwMode="auto">
          <a:xfrm>
            <a:off x="358775" y="2024063"/>
            <a:ext cx="1851025" cy="1233487"/>
          </a:xfrm>
          <a:prstGeom prst="rect">
            <a:avLst/>
          </a:prstGeom>
          <a:noFill/>
          <a:ln w="9525">
            <a:noFill/>
            <a:miter lim="800000"/>
            <a:headEnd/>
            <a:tailEnd/>
          </a:ln>
        </p:spPr>
      </p:pic>
      <p:pic>
        <p:nvPicPr>
          <p:cNvPr id="81925" name="Picture 6" descr="ADA Improve"/>
          <p:cNvPicPr>
            <a:picLocks noChangeAspect="1" noChangeArrowheads="1"/>
          </p:cNvPicPr>
          <p:nvPr/>
        </p:nvPicPr>
        <p:blipFill>
          <a:blip r:embed="rId5"/>
          <a:srcRect/>
          <a:stretch>
            <a:fillRect/>
          </a:stretch>
        </p:blipFill>
        <p:spPr bwMode="auto">
          <a:xfrm>
            <a:off x="358775" y="655638"/>
            <a:ext cx="1851025" cy="1376362"/>
          </a:xfrm>
          <a:prstGeom prst="rect">
            <a:avLst/>
          </a:prstGeom>
          <a:noFill/>
          <a:ln w="9525">
            <a:noFill/>
            <a:miter lim="800000"/>
            <a:headEnd/>
            <a:tailEnd/>
          </a:ln>
        </p:spPr>
      </p:pic>
      <p:sp>
        <p:nvSpPr>
          <p:cNvPr id="81926" name="Rectangle 4"/>
          <p:cNvSpPr>
            <a:spLocks noChangeArrowheads="1"/>
          </p:cNvSpPr>
          <p:nvPr/>
        </p:nvSpPr>
        <p:spPr bwMode="auto">
          <a:xfrm>
            <a:off x="2362200" y="838200"/>
            <a:ext cx="6284913" cy="325438"/>
          </a:xfrm>
          <a:prstGeom prst="rect">
            <a:avLst/>
          </a:prstGeom>
          <a:noFill/>
          <a:ln w="12700">
            <a:noFill/>
            <a:miter lim="800000"/>
            <a:headEnd/>
            <a:tailEnd/>
          </a:ln>
        </p:spPr>
        <p:txBody>
          <a:bodyPr>
            <a:spAutoFit/>
          </a:bodyPr>
          <a:lstStyle/>
          <a:p>
            <a:pPr marL="342900" indent="-342900" eaLnBrk="0" hangingPunct="0">
              <a:lnSpc>
                <a:spcPct val="110000"/>
              </a:lnSpc>
              <a:spcBef>
                <a:spcPts val="300"/>
              </a:spcBef>
              <a:spcAft>
                <a:spcPts val="400"/>
              </a:spcAft>
              <a:buClr>
                <a:srgbClr val="C00000"/>
              </a:buClr>
              <a:buFont typeface="Wingdings" pitchFamily="2" charset="2"/>
              <a:buChar char="§"/>
            </a:pPr>
            <a:endParaRPr lang="en-US" sz="1400" b="1">
              <a:latin typeface="Calibri" pitchFamily="34" charset="0"/>
              <a:cs typeface="Arial" charset="0"/>
            </a:endParaRPr>
          </a:p>
        </p:txBody>
      </p:sp>
      <p:sp>
        <p:nvSpPr>
          <p:cNvPr id="81927" name="Rectangle 8"/>
          <p:cNvSpPr>
            <a:spLocks noChangeArrowheads="1"/>
          </p:cNvSpPr>
          <p:nvPr/>
        </p:nvSpPr>
        <p:spPr bwMode="auto">
          <a:xfrm>
            <a:off x="2232025" y="647700"/>
            <a:ext cx="6854825" cy="5786438"/>
          </a:xfrm>
          <a:prstGeom prst="rect">
            <a:avLst/>
          </a:prstGeom>
          <a:noFill/>
          <a:ln w="12700">
            <a:noFill/>
            <a:miter lim="800000"/>
            <a:headEnd/>
            <a:tailEnd/>
          </a:ln>
        </p:spPr>
        <p:txBody>
          <a:bodyPr lIns="90488" tIns="44450" rIns="90488" bIns="44450"/>
          <a:lstStyle/>
          <a:p>
            <a:pPr marL="342900" indent="-342900" eaLnBrk="0" hangingPunct="0">
              <a:lnSpc>
                <a:spcPct val="80000"/>
              </a:lnSpc>
              <a:spcBef>
                <a:spcPct val="20000"/>
              </a:spcBef>
              <a:spcAft>
                <a:spcPct val="10000"/>
              </a:spcAft>
              <a:buClr>
                <a:srgbClr val="CC0000"/>
              </a:buClr>
              <a:buFont typeface="Wingdings" pitchFamily="2" charset="2"/>
              <a:buChar char="§"/>
            </a:pPr>
            <a:r>
              <a:rPr lang="en-US" sz="2300" b="1">
                <a:latin typeface="Calibri" pitchFamily="34" charset="0"/>
              </a:rPr>
              <a:t>Congressionally-chartered National Railroad </a:t>
            </a:r>
          </a:p>
          <a:p>
            <a:pPr marL="742950" lvl="1" indent="-285750" eaLnBrk="0" hangingPunct="0">
              <a:lnSpc>
                <a:spcPct val="80000"/>
              </a:lnSpc>
              <a:spcBef>
                <a:spcPct val="20000"/>
              </a:spcBef>
              <a:spcAft>
                <a:spcPct val="10000"/>
              </a:spcAft>
              <a:buClr>
                <a:schemeClr val="tx1"/>
              </a:buClr>
              <a:buSzPct val="90000"/>
              <a:buFontTx/>
              <a:buChar char="•"/>
            </a:pPr>
            <a:r>
              <a:rPr lang="en-US" sz="2300">
                <a:solidFill>
                  <a:srgbClr val="006699"/>
                </a:solidFill>
                <a:latin typeface="Calibri" pitchFamily="34" charset="0"/>
              </a:rPr>
              <a:t>20,000 employees operate a 21,100 mile system </a:t>
            </a:r>
          </a:p>
          <a:p>
            <a:pPr marL="742950" lvl="1" indent="-285750" eaLnBrk="0" hangingPunct="0">
              <a:lnSpc>
                <a:spcPct val="80000"/>
              </a:lnSpc>
              <a:spcBef>
                <a:spcPct val="20000"/>
              </a:spcBef>
              <a:spcAft>
                <a:spcPct val="10000"/>
              </a:spcAft>
              <a:buClr>
                <a:schemeClr val="tx1"/>
              </a:buClr>
              <a:buSzPct val="90000"/>
              <a:buFontTx/>
              <a:buChar char="•"/>
            </a:pPr>
            <a:r>
              <a:rPr lang="en-US" sz="2300">
                <a:solidFill>
                  <a:srgbClr val="006699"/>
                </a:solidFill>
                <a:latin typeface="Calibri" pitchFamily="34" charset="0"/>
              </a:rPr>
              <a:t>310 daily intercity trains; 528 stations </a:t>
            </a:r>
          </a:p>
          <a:p>
            <a:pPr marL="742950" lvl="1" indent="-285750" eaLnBrk="0" hangingPunct="0">
              <a:lnSpc>
                <a:spcPct val="80000"/>
              </a:lnSpc>
              <a:spcBef>
                <a:spcPct val="20000"/>
              </a:spcBef>
              <a:spcAft>
                <a:spcPct val="10000"/>
              </a:spcAft>
              <a:buClr>
                <a:schemeClr val="tx1"/>
              </a:buClr>
              <a:buSzPct val="90000"/>
              <a:buFontTx/>
              <a:buChar char="•"/>
            </a:pPr>
            <a:r>
              <a:rPr lang="en-US" sz="2300">
                <a:solidFill>
                  <a:srgbClr val="006699"/>
                </a:solidFill>
                <a:latin typeface="Calibri" pitchFamily="34" charset="0"/>
              </a:rPr>
              <a:t>70% of our train-miles run on track owned by </a:t>
            </a:r>
            <a:br>
              <a:rPr lang="en-US" sz="2300">
                <a:solidFill>
                  <a:srgbClr val="006699"/>
                </a:solidFill>
                <a:latin typeface="Calibri" pitchFamily="34" charset="0"/>
              </a:rPr>
            </a:br>
            <a:r>
              <a:rPr lang="en-US" sz="2300">
                <a:solidFill>
                  <a:srgbClr val="006699"/>
                </a:solidFill>
                <a:latin typeface="Calibri" pitchFamily="34" charset="0"/>
              </a:rPr>
              <a:t>other railroads</a:t>
            </a:r>
            <a:r>
              <a:rPr lang="en-US" sz="2300">
                <a:latin typeface="Calibri" pitchFamily="34" charset="0"/>
              </a:rPr>
              <a:t> </a:t>
            </a:r>
            <a:endParaRPr lang="en-US" sz="2300" b="1">
              <a:solidFill>
                <a:srgbClr val="005983"/>
              </a:solidFill>
              <a:latin typeface="Calibri" pitchFamily="34" charset="0"/>
            </a:endParaRPr>
          </a:p>
          <a:p>
            <a:pPr marL="342900" indent="-342900" eaLnBrk="0" hangingPunct="0">
              <a:lnSpc>
                <a:spcPct val="80000"/>
              </a:lnSpc>
              <a:spcBef>
                <a:spcPct val="20000"/>
              </a:spcBef>
              <a:spcAft>
                <a:spcPct val="10000"/>
              </a:spcAft>
              <a:buClr>
                <a:srgbClr val="CC0000"/>
              </a:buClr>
              <a:buFont typeface="Wingdings" pitchFamily="2" charset="2"/>
              <a:buChar char="§"/>
            </a:pPr>
            <a:r>
              <a:rPr lang="en-US" sz="2300" b="1">
                <a:latin typeface="Calibri" pitchFamily="34" charset="0"/>
              </a:rPr>
              <a:t>Set ridership (31.2M) and ticket revenue ($2.0B) records in FY 2012</a:t>
            </a:r>
          </a:p>
          <a:p>
            <a:pPr marL="342900" indent="-342900" eaLnBrk="0" hangingPunct="0">
              <a:lnSpc>
                <a:spcPct val="80000"/>
              </a:lnSpc>
              <a:spcBef>
                <a:spcPct val="20000"/>
              </a:spcBef>
              <a:spcAft>
                <a:spcPct val="10000"/>
              </a:spcAft>
              <a:buClr>
                <a:srgbClr val="CC0000"/>
              </a:buClr>
              <a:buFont typeface="Wingdings" pitchFamily="2" charset="2"/>
              <a:buChar char="§"/>
            </a:pPr>
            <a:r>
              <a:rPr lang="en-US" sz="2300" b="1">
                <a:latin typeface="Calibri" pitchFamily="34" charset="0"/>
              </a:rPr>
              <a:t>FY 2012 Federal funding for Amtrak was </a:t>
            </a:r>
            <a:r>
              <a:rPr lang="en-US" sz="2300" b="1" u="sng">
                <a:latin typeface="Calibri" pitchFamily="34" charset="0"/>
              </a:rPr>
              <a:t>$1.418 billion</a:t>
            </a:r>
            <a:r>
              <a:rPr lang="en-US" sz="2300" b="1">
                <a:latin typeface="Calibri" pitchFamily="34" charset="0"/>
              </a:rPr>
              <a:t>:</a:t>
            </a:r>
          </a:p>
          <a:p>
            <a:pPr marL="742950" lvl="1" indent="-285750" eaLnBrk="0" hangingPunct="0">
              <a:lnSpc>
                <a:spcPct val="80000"/>
              </a:lnSpc>
              <a:spcBef>
                <a:spcPct val="20000"/>
              </a:spcBef>
              <a:spcAft>
                <a:spcPct val="10000"/>
              </a:spcAft>
              <a:buClr>
                <a:schemeClr val="tx1"/>
              </a:buClr>
              <a:buSzPct val="90000"/>
              <a:buFontTx/>
              <a:buChar char="•"/>
            </a:pPr>
            <a:r>
              <a:rPr lang="en-US" sz="2300">
                <a:solidFill>
                  <a:srgbClr val="006699"/>
                </a:solidFill>
                <a:latin typeface="Calibri" pitchFamily="34" charset="0"/>
              </a:rPr>
              <a:t>466 million for operating expenses</a:t>
            </a:r>
          </a:p>
          <a:p>
            <a:pPr marL="742950" lvl="1" indent="-285750" eaLnBrk="0" hangingPunct="0">
              <a:lnSpc>
                <a:spcPct val="80000"/>
              </a:lnSpc>
              <a:spcBef>
                <a:spcPct val="20000"/>
              </a:spcBef>
              <a:spcAft>
                <a:spcPct val="10000"/>
              </a:spcAft>
              <a:buClr>
                <a:schemeClr val="tx1"/>
              </a:buClr>
              <a:buSzPct val="90000"/>
              <a:buFontTx/>
              <a:buChar char="•"/>
            </a:pPr>
            <a:r>
              <a:rPr lang="en-US" sz="2300">
                <a:solidFill>
                  <a:srgbClr val="006699"/>
                </a:solidFill>
                <a:latin typeface="Calibri" pitchFamily="34" charset="0"/>
              </a:rPr>
              <a:t>952 million for capital needs</a:t>
            </a:r>
          </a:p>
          <a:p>
            <a:pPr marL="342900" indent="-342900" eaLnBrk="0" hangingPunct="0">
              <a:lnSpc>
                <a:spcPct val="80000"/>
              </a:lnSpc>
              <a:spcBef>
                <a:spcPct val="20000"/>
              </a:spcBef>
              <a:spcAft>
                <a:spcPct val="10000"/>
              </a:spcAft>
              <a:buClr>
                <a:srgbClr val="CC0000"/>
              </a:buClr>
              <a:buFont typeface="Wingdings" pitchFamily="2" charset="2"/>
              <a:buChar char="§"/>
            </a:pPr>
            <a:r>
              <a:rPr lang="en-US" sz="2300" b="1">
                <a:latin typeface="Calibri" pitchFamily="34" charset="0"/>
              </a:rPr>
              <a:t>FY 2013 Federal funding request for Amtrak is </a:t>
            </a:r>
            <a:br>
              <a:rPr lang="en-US" sz="2300" b="1">
                <a:latin typeface="Calibri" pitchFamily="34" charset="0"/>
              </a:rPr>
            </a:br>
            <a:r>
              <a:rPr lang="en-US" sz="2300" b="1" u="sng">
                <a:latin typeface="Calibri" pitchFamily="34" charset="0"/>
              </a:rPr>
              <a:t>$2.2 billion</a:t>
            </a:r>
          </a:p>
          <a:p>
            <a:pPr marL="342900" indent="-342900" eaLnBrk="0" hangingPunct="0">
              <a:lnSpc>
                <a:spcPct val="80000"/>
              </a:lnSpc>
              <a:spcBef>
                <a:spcPct val="20000"/>
              </a:spcBef>
              <a:spcAft>
                <a:spcPct val="10000"/>
              </a:spcAft>
              <a:buClr>
                <a:srgbClr val="CC0000"/>
              </a:buClr>
              <a:buFont typeface="Wingdings" pitchFamily="2" charset="2"/>
              <a:buChar char="§"/>
            </a:pPr>
            <a:r>
              <a:rPr lang="en-US" sz="2300" b="1">
                <a:latin typeface="Calibri" pitchFamily="34" charset="0"/>
              </a:rPr>
              <a:t>FY 2014 Federal funding request for Amtrak is</a:t>
            </a:r>
            <a:r>
              <a:rPr lang="en-US" sz="2300" b="1" u="sng">
                <a:latin typeface="Calibri" pitchFamily="34" charset="0"/>
              </a:rPr>
              <a:t> $2.065 billion</a:t>
            </a:r>
            <a:endParaRPr lang="en-US" sz="2300" b="1">
              <a:latin typeface="Calibri" pitchFamily="34" charset="0"/>
            </a:endParaRPr>
          </a:p>
          <a:p>
            <a:pPr marL="742950" lvl="1" indent="-285750" eaLnBrk="0" hangingPunct="0">
              <a:lnSpc>
                <a:spcPct val="80000"/>
              </a:lnSpc>
              <a:spcBef>
                <a:spcPct val="20000"/>
              </a:spcBef>
              <a:buClr>
                <a:schemeClr val="tx1"/>
              </a:buClr>
              <a:buSzPct val="90000"/>
            </a:pPr>
            <a:endParaRPr lang="en-US" sz="2300">
              <a:solidFill>
                <a:srgbClr val="006699"/>
              </a:solidFill>
              <a:latin typeface="Calibri"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3"/>
          <p:cNvSpPr>
            <a:spLocks noChangeArrowheads="1"/>
          </p:cNvSpPr>
          <p:nvPr/>
        </p:nvSpPr>
        <p:spPr bwMode="auto">
          <a:xfrm>
            <a:off x="323850" y="685800"/>
            <a:ext cx="8134350" cy="5391150"/>
          </a:xfrm>
          <a:prstGeom prst="rect">
            <a:avLst/>
          </a:prstGeom>
          <a:noFill/>
          <a:ln w="9525">
            <a:noFill/>
            <a:miter lim="800000"/>
            <a:headEnd/>
            <a:tailEnd/>
          </a:ln>
        </p:spPr>
        <p:txBody>
          <a:bodyPr lIns="82058" tIns="41029" rIns="82058" bIns="41029">
            <a:spAutoFit/>
          </a:bodyPr>
          <a:lstStyle/>
          <a:p>
            <a:pPr marL="231775" indent="-231775">
              <a:lnSpc>
                <a:spcPct val="80000"/>
              </a:lnSpc>
              <a:spcBef>
                <a:spcPts val="300"/>
              </a:spcBef>
              <a:spcAft>
                <a:spcPts val="1200"/>
              </a:spcAft>
              <a:buClr>
                <a:srgbClr val="CC0000"/>
              </a:buClr>
              <a:buFont typeface="Wingdings" pitchFamily="2" charset="2"/>
              <a:buChar char="§"/>
            </a:pPr>
            <a:r>
              <a:rPr lang="en-US" sz="1900" b="1">
                <a:latin typeface="Calibri" pitchFamily="34" charset="0"/>
              </a:rPr>
              <a:t>Purpose:</a:t>
            </a:r>
          </a:p>
          <a:p>
            <a:pPr marL="742950" lvl="1" indent="-285750">
              <a:lnSpc>
                <a:spcPct val="80000"/>
              </a:lnSpc>
              <a:spcBef>
                <a:spcPts val="300"/>
              </a:spcBef>
              <a:spcAft>
                <a:spcPts val="900"/>
              </a:spcAft>
              <a:buClr>
                <a:schemeClr val="tx1"/>
              </a:buClr>
              <a:buFontTx/>
              <a:buChar char="•"/>
            </a:pPr>
            <a:r>
              <a:rPr lang="en-US" sz="1900">
                <a:solidFill>
                  <a:srgbClr val="006699"/>
                </a:solidFill>
                <a:latin typeface="Calibri" pitchFamily="34" charset="0"/>
              </a:rPr>
              <a:t>Develop strategies to achieve the NEC Integrated Capital Investment Program, guiding Amtrak on how to turn our vision into reality</a:t>
            </a:r>
          </a:p>
          <a:p>
            <a:pPr marL="742950" lvl="1" indent="-285750">
              <a:lnSpc>
                <a:spcPct val="80000"/>
              </a:lnSpc>
              <a:spcBef>
                <a:spcPts val="300"/>
              </a:spcBef>
              <a:spcAft>
                <a:spcPts val="900"/>
              </a:spcAft>
              <a:buClr>
                <a:schemeClr val="tx1"/>
              </a:buClr>
              <a:buFontTx/>
              <a:buChar char="•"/>
            </a:pPr>
            <a:r>
              <a:rPr lang="en-US" sz="1900">
                <a:solidFill>
                  <a:srgbClr val="006699"/>
                </a:solidFill>
                <a:latin typeface="Calibri" pitchFamily="34" charset="0"/>
              </a:rPr>
              <a:t>Explore how to fund and finance the NEC Integrated Capital Investment Program for both improvements to today’s NEC and the development of the NextGen HSR</a:t>
            </a:r>
          </a:p>
          <a:p>
            <a:pPr marL="231775" indent="-231775">
              <a:lnSpc>
                <a:spcPct val="80000"/>
              </a:lnSpc>
              <a:spcBef>
                <a:spcPts val="300"/>
              </a:spcBef>
              <a:spcAft>
                <a:spcPts val="1200"/>
              </a:spcAft>
              <a:buClr>
                <a:srgbClr val="CC0000"/>
              </a:buClr>
              <a:buFont typeface="Wingdings" pitchFamily="2" charset="2"/>
              <a:buChar char="§"/>
            </a:pPr>
            <a:r>
              <a:rPr lang="en-US" sz="1900" b="1">
                <a:latin typeface="Calibri" pitchFamily="34" charset="0"/>
              </a:rPr>
              <a:t>Parameters:</a:t>
            </a:r>
          </a:p>
          <a:p>
            <a:pPr marL="742950" lvl="1" indent="-285750">
              <a:lnSpc>
                <a:spcPct val="80000"/>
              </a:lnSpc>
              <a:spcBef>
                <a:spcPts val="300"/>
              </a:spcBef>
              <a:spcAft>
                <a:spcPts val="900"/>
              </a:spcAft>
              <a:buClr>
                <a:schemeClr val="tx1"/>
              </a:buClr>
              <a:buFontTx/>
              <a:buChar char="•"/>
            </a:pPr>
            <a:r>
              <a:rPr lang="en-US" sz="1900">
                <a:solidFill>
                  <a:srgbClr val="006699"/>
                </a:solidFill>
                <a:latin typeface="Calibri" pitchFamily="34" charset="0"/>
              </a:rPr>
              <a:t>Starting point was the NEC Integrated Capital Investment Program</a:t>
            </a:r>
          </a:p>
          <a:p>
            <a:pPr marL="742950" lvl="1" indent="-285750">
              <a:lnSpc>
                <a:spcPct val="80000"/>
              </a:lnSpc>
              <a:spcBef>
                <a:spcPts val="300"/>
              </a:spcBef>
              <a:spcAft>
                <a:spcPts val="900"/>
              </a:spcAft>
              <a:buClr>
                <a:schemeClr val="tx1"/>
              </a:buClr>
              <a:buFontTx/>
              <a:buChar char="•"/>
            </a:pPr>
            <a:r>
              <a:rPr lang="en-US" sz="1900">
                <a:solidFill>
                  <a:srgbClr val="006699"/>
                </a:solidFill>
                <a:latin typeface="Calibri" pitchFamily="34" charset="0"/>
              </a:rPr>
              <a:t>Amtrak as the key developer and operator of the system – with partners and vendor support</a:t>
            </a:r>
          </a:p>
          <a:p>
            <a:pPr marL="231775" indent="-231775">
              <a:lnSpc>
                <a:spcPct val="80000"/>
              </a:lnSpc>
              <a:spcBef>
                <a:spcPts val="300"/>
              </a:spcBef>
              <a:spcAft>
                <a:spcPts val="1200"/>
              </a:spcAft>
              <a:buClr>
                <a:srgbClr val="CC0000"/>
              </a:buClr>
              <a:buFont typeface="Wingdings" pitchFamily="2" charset="2"/>
              <a:buChar char="§"/>
            </a:pPr>
            <a:r>
              <a:rPr lang="en-US" sz="1900" b="1">
                <a:latin typeface="Calibri" pitchFamily="34" charset="0"/>
              </a:rPr>
              <a:t>Products:</a:t>
            </a:r>
          </a:p>
          <a:p>
            <a:pPr marL="742950" lvl="1" indent="-285750">
              <a:lnSpc>
                <a:spcPct val="80000"/>
              </a:lnSpc>
              <a:spcBef>
                <a:spcPts val="300"/>
              </a:spcBef>
              <a:spcAft>
                <a:spcPts val="800"/>
              </a:spcAft>
              <a:buClr>
                <a:schemeClr val="tx1"/>
              </a:buClr>
              <a:buFontTx/>
              <a:buChar char="•"/>
            </a:pPr>
            <a:r>
              <a:rPr lang="en-US" sz="1900">
                <a:solidFill>
                  <a:srgbClr val="006699"/>
                </a:solidFill>
                <a:latin typeface="Calibri" pitchFamily="34" charset="0"/>
              </a:rPr>
              <a:t>New revenue &amp; ridership and cost models developed and handed over to Amtrak</a:t>
            </a:r>
          </a:p>
          <a:p>
            <a:pPr marL="742950" lvl="1" indent="-285750">
              <a:lnSpc>
                <a:spcPct val="80000"/>
              </a:lnSpc>
              <a:spcBef>
                <a:spcPts val="300"/>
              </a:spcBef>
              <a:spcAft>
                <a:spcPts val="800"/>
              </a:spcAft>
              <a:buClr>
                <a:schemeClr val="tx1"/>
              </a:buClr>
              <a:buFontTx/>
              <a:buChar char="•"/>
            </a:pPr>
            <a:r>
              <a:rPr lang="en-US" sz="1900">
                <a:solidFill>
                  <a:srgbClr val="006699"/>
                </a:solidFill>
                <a:latin typeface="Calibri" pitchFamily="34" charset="0"/>
              </a:rPr>
              <a:t>Comprehensive Station-area real estate assessment</a:t>
            </a:r>
          </a:p>
          <a:p>
            <a:pPr marL="742950" lvl="1" indent="-285750">
              <a:lnSpc>
                <a:spcPct val="80000"/>
              </a:lnSpc>
              <a:spcBef>
                <a:spcPts val="300"/>
              </a:spcBef>
              <a:spcAft>
                <a:spcPts val="800"/>
              </a:spcAft>
              <a:buClr>
                <a:schemeClr val="tx1"/>
              </a:buClr>
              <a:buFontTx/>
              <a:buChar char="•"/>
            </a:pPr>
            <a:r>
              <a:rPr lang="en-US" sz="1900">
                <a:solidFill>
                  <a:srgbClr val="006699"/>
                </a:solidFill>
                <a:latin typeface="Calibri" pitchFamily="34" charset="0"/>
              </a:rPr>
              <a:t>Complete Plan detailing finding and recommendations</a:t>
            </a:r>
          </a:p>
          <a:p>
            <a:pPr marL="742950" lvl="1" indent="-285750">
              <a:lnSpc>
                <a:spcPct val="80000"/>
              </a:lnSpc>
              <a:spcBef>
                <a:spcPts val="300"/>
              </a:spcBef>
              <a:spcAft>
                <a:spcPts val="800"/>
              </a:spcAft>
              <a:buClr>
                <a:schemeClr val="tx1"/>
              </a:buClr>
              <a:buFontTx/>
              <a:buChar char="•"/>
            </a:pPr>
            <a:r>
              <a:rPr lang="en-US" sz="1900">
                <a:solidFill>
                  <a:srgbClr val="006699"/>
                </a:solidFill>
                <a:latin typeface="Calibri" pitchFamily="34" charset="0"/>
              </a:rPr>
              <a:t>Outreach and communications support</a:t>
            </a:r>
          </a:p>
        </p:txBody>
      </p:sp>
      <p:sp>
        <p:nvSpPr>
          <p:cNvPr id="111618" name="TextBox 1"/>
          <p:cNvSpPr txBox="1">
            <a:spLocks noChangeArrowheads="1"/>
          </p:cNvSpPr>
          <p:nvPr/>
        </p:nvSpPr>
        <p:spPr bwMode="auto">
          <a:xfrm>
            <a:off x="228600" y="0"/>
            <a:ext cx="8382000" cy="457200"/>
          </a:xfrm>
          <a:prstGeom prst="rect">
            <a:avLst/>
          </a:prstGeom>
          <a:noFill/>
          <a:ln w="9525">
            <a:noFill/>
            <a:miter lim="800000"/>
            <a:headEnd/>
            <a:tailEnd/>
          </a:ln>
        </p:spPr>
        <p:txBody>
          <a:bodyPr>
            <a:spAutoFit/>
          </a:bodyPr>
          <a:lstStyle/>
          <a:p>
            <a:r>
              <a:rPr lang="en-US" sz="2400" b="1">
                <a:solidFill>
                  <a:srgbClr val="006699"/>
                </a:solidFill>
                <a:latin typeface="Calibri" pitchFamily="34" charset="0"/>
              </a:rPr>
              <a:t>The Business &amp; Finance Plan (2011-2012)</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extBox 1"/>
          <p:cNvSpPr txBox="1">
            <a:spLocks noChangeArrowheads="1"/>
          </p:cNvSpPr>
          <p:nvPr/>
        </p:nvSpPr>
        <p:spPr bwMode="auto">
          <a:xfrm>
            <a:off x="228600" y="76200"/>
            <a:ext cx="8305800" cy="457200"/>
          </a:xfrm>
          <a:prstGeom prst="rect">
            <a:avLst/>
          </a:prstGeom>
          <a:noFill/>
          <a:ln w="9525">
            <a:noFill/>
            <a:miter lim="800000"/>
            <a:headEnd/>
            <a:tailEnd/>
          </a:ln>
        </p:spPr>
        <p:txBody>
          <a:bodyPr>
            <a:spAutoFit/>
          </a:bodyPr>
          <a:lstStyle/>
          <a:p>
            <a:pPr>
              <a:spcBef>
                <a:spcPct val="30000"/>
              </a:spcBef>
            </a:pPr>
            <a:r>
              <a:rPr lang="en-US" sz="2400" b="1">
                <a:solidFill>
                  <a:srgbClr val="006699"/>
                </a:solidFill>
                <a:latin typeface="Calibri" pitchFamily="34" charset="0"/>
              </a:rPr>
              <a:t>Business and Finance Plan - Key Findings</a:t>
            </a:r>
          </a:p>
        </p:txBody>
      </p:sp>
      <p:sp>
        <p:nvSpPr>
          <p:cNvPr id="112642" name="TextBox 4"/>
          <p:cNvSpPr txBox="1">
            <a:spLocks noChangeArrowheads="1"/>
          </p:cNvSpPr>
          <p:nvPr/>
        </p:nvSpPr>
        <p:spPr bwMode="auto">
          <a:xfrm>
            <a:off x="381000" y="527050"/>
            <a:ext cx="8224838" cy="2530475"/>
          </a:xfrm>
          <a:prstGeom prst="rect">
            <a:avLst/>
          </a:prstGeom>
          <a:noFill/>
          <a:ln w="9525">
            <a:noFill/>
            <a:miter lim="800000"/>
            <a:headEnd/>
            <a:tailEnd/>
          </a:ln>
        </p:spPr>
        <p:txBody>
          <a:bodyPr>
            <a:spAutoFit/>
          </a:bodyPr>
          <a:lstStyle/>
          <a:p>
            <a:pPr marL="342900" indent="-342900">
              <a:buClr>
                <a:srgbClr val="CC0000"/>
              </a:buClr>
              <a:buFontTx/>
              <a:buAutoNum type="arabicPeriod"/>
            </a:pPr>
            <a:r>
              <a:rPr lang="en-US" sz="2000" b="1">
                <a:latin typeface="Calibri" pitchFamily="34" charset="0"/>
              </a:rPr>
              <a:t>The Program can be built and is worth doing: </a:t>
            </a:r>
            <a:r>
              <a:rPr lang="en-US" sz="2000">
                <a:latin typeface="Calibri" pitchFamily="34" charset="0"/>
              </a:rPr>
              <a:t>A combination of upgrades to the existing NEC and newly built alignment will allow Amtrak to deliver a fundable Program to respond to the congestion and mobility challenges faced along the NEC.</a:t>
            </a:r>
          </a:p>
          <a:p>
            <a:pPr marL="342900" indent="-342900">
              <a:buClr>
                <a:srgbClr val="CC0000"/>
              </a:buClr>
              <a:buFont typeface="Wingdings" pitchFamily="2" charset="2"/>
              <a:buAutoNum type="arabicPeriod"/>
            </a:pPr>
            <a:endParaRPr lang="en-US" sz="2000" b="1">
              <a:latin typeface="Calibri" pitchFamily="34" charset="0"/>
            </a:endParaRPr>
          </a:p>
          <a:p>
            <a:pPr marL="342900" indent="-342900">
              <a:buClr>
                <a:srgbClr val="CC0000"/>
              </a:buClr>
              <a:buFont typeface="Wingdings" pitchFamily="2" charset="2"/>
              <a:buAutoNum type="arabicPeriod"/>
            </a:pPr>
            <a:r>
              <a:rPr lang="en-US" sz="2000" b="1">
                <a:latin typeface="Calibri" pitchFamily="34" charset="0"/>
              </a:rPr>
              <a:t>Ridership and Revenue: </a:t>
            </a:r>
            <a:r>
              <a:rPr lang="en-US" sz="2000">
                <a:latin typeface="Calibri" pitchFamily="34" charset="0"/>
              </a:rPr>
              <a:t>Market size, demand, ridership and revenue potential of this full-build system are all greater than we originally estimated.    </a:t>
            </a:r>
            <a:endParaRPr lang="en-US"/>
          </a:p>
        </p:txBody>
      </p:sp>
      <p:pic>
        <p:nvPicPr>
          <p:cNvPr id="112643" name="Picture 4"/>
          <p:cNvPicPr>
            <a:picLocks noChangeAspect="1" noChangeArrowheads="1"/>
          </p:cNvPicPr>
          <p:nvPr/>
        </p:nvPicPr>
        <p:blipFill>
          <a:blip r:embed="rId2"/>
          <a:srcRect/>
          <a:stretch>
            <a:fillRect/>
          </a:stretch>
        </p:blipFill>
        <p:spPr bwMode="auto">
          <a:xfrm>
            <a:off x="1325563" y="3024188"/>
            <a:ext cx="6342062" cy="30718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extBox 1"/>
          <p:cNvSpPr txBox="1">
            <a:spLocks noChangeArrowheads="1"/>
          </p:cNvSpPr>
          <p:nvPr/>
        </p:nvSpPr>
        <p:spPr bwMode="auto">
          <a:xfrm>
            <a:off x="228600" y="76200"/>
            <a:ext cx="8305800" cy="457200"/>
          </a:xfrm>
          <a:prstGeom prst="rect">
            <a:avLst/>
          </a:prstGeom>
          <a:noFill/>
          <a:ln w="9525">
            <a:noFill/>
            <a:miter lim="800000"/>
            <a:headEnd/>
            <a:tailEnd/>
          </a:ln>
        </p:spPr>
        <p:txBody>
          <a:bodyPr>
            <a:spAutoFit/>
          </a:bodyPr>
          <a:lstStyle/>
          <a:p>
            <a:pPr>
              <a:spcBef>
                <a:spcPct val="30000"/>
              </a:spcBef>
            </a:pPr>
            <a:r>
              <a:rPr lang="en-US" sz="2400" b="1">
                <a:solidFill>
                  <a:srgbClr val="006699"/>
                </a:solidFill>
                <a:latin typeface="Calibri" pitchFamily="34" charset="0"/>
              </a:rPr>
              <a:t>Business and Finance Plan - Key Findings </a:t>
            </a:r>
          </a:p>
        </p:txBody>
      </p:sp>
      <p:sp>
        <p:nvSpPr>
          <p:cNvPr id="242691" name="TextBox 4"/>
          <p:cNvSpPr txBox="1">
            <a:spLocks noChangeArrowheads="1"/>
          </p:cNvSpPr>
          <p:nvPr/>
        </p:nvSpPr>
        <p:spPr bwMode="auto">
          <a:xfrm>
            <a:off x="381000" y="762000"/>
            <a:ext cx="8224838" cy="5140325"/>
          </a:xfrm>
          <a:prstGeom prst="rect">
            <a:avLst/>
          </a:prstGeom>
          <a:noFill/>
          <a:ln w="9525">
            <a:noFill/>
            <a:miter lim="800000"/>
            <a:headEnd/>
            <a:tailEnd/>
          </a:ln>
        </p:spPr>
        <p:txBody>
          <a:bodyPr>
            <a:spAutoFit/>
          </a:bodyPr>
          <a:lstStyle/>
          <a:p>
            <a:pPr marL="342900" indent="-342900">
              <a:buFontTx/>
              <a:buChar char="•"/>
              <a:defRPr/>
            </a:pPr>
            <a:endParaRPr lang="en-US" sz="2200" b="1" dirty="0"/>
          </a:p>
          <a:p>
            <a:pPr marL="457200" indent="-457200">
              <a:buClr>
                <a:srgbClr val="CC0000"/>
              </a:buClr>
              <a:buFont typeface="Wingdings" pitchFamily="2" charset="2"/>
              <a:buAutoNum type="arabicPeriod" startAt="3"/>
              <a:defRPr/>
            </a:pPr>
            <a:r>
              <a:rPr lang="en-US" sz="2000" b="1" dirty="0">
                <a:latin typeface="Calibri" pitchFamily="34" charset="0"/>
              </a:rPr>
              <a:t>Scheduled Capital investments are too ambitious for the time-frame</a:t>
            </a:r>
          </a:p>
          <a:p>
            <a:pPr marL="457200" indent="-457200">
              <a:buClr>
                <a:srgbClr val="CC0000"/>
              </a:buClr>
              <a:defRPr/>
            </a:pPr>
            <a:endParaRPr lang="en-US" sz="2000" dirty="0">
              <a:solidFill>
                <a:srgbClr val="006699"/>
              </a:solidFill>
              <a:latin typeface="Calibri" pitchFamily="34" charset="0"/>
            </a:endParaRPr>
          </a:p>
          <a:p>
            <a:pPr marL="457200" indent="-457200">
              <a:buClr>
                <a:srgbClr val="CC0000"/>
              </a:buClr>
              <a:buFont typeface="Wingdings" pitchFamily="2" charset="2"/>
              <a:buAutoNum type="arabicPeriod" startAt="4"/>
              <a:defRPr/>
            </a:pPr>
            <a:r>
              <a:rPr lang="en-US" sz="2000" b="1" dirty="0">
                <a:latin typeface="Calibri" pitchFamily="34" charset="0"/>
              </a:rPr>
              <a:t>Future Phasing offers Opportunities   </a:t>
            </a:r>
          </a:p>
          <a:p>
            <a:pPr lvl="1" indent="-457200">
              <a:buClr>
                <a:schemeClr val="tx1"/>
              </a:buClr>
              <a:defRPr/>
            </a:pPr>
            <a:endParaRPr lang="en-US" sz="2000" dirty="0">
              <a:solidFill>
                <a:srgbClr val="006699"/>
              </a:solidFill>
              <a:latin typeface="Calibri" pitchFamily="34" charset="0"/>
            </a:endParaRPr>
          </a:p>
          <a:p>
            <a:pPr marL="457200" indent="-457200">
              <a:buClr>
                <a:srgbClr val="CC0000"/>
              </a:buClr>
              <a:buFont typeface="+mj-lt"/>
              <a:buAutoNum type="arabicPeriod" startAt="4"/>
              <a:defRPr/>
            </a:pPr>
            <a:r>
              <a:rPr lang="en-US" sz="2000" b="1" dirty="0">
                <a:latin typeface="Calibri" pitchFamily="34" charset="0"/>
              </a:rPr>
              <a:t>Federal Support</a:t>
            </a:r>
          </a:p>
          <a:p>
            <a:pPr marL="457200" indent="-457200">
              <a:buClr>
                <a:srgbClr val="CC0000"/>
              </a:buClr>
              <a:buFont typeface="+mj-lt"/>
              <a:buAutoNum type="arabicPeriod" startAt="6"/>
              <a:defRPr/>
            </a:pPr>
            <a:endParaRPr lang="en-US" sz="2000" dirty="0">
              <a:solidFill>
                <a:srgbClr val="006699"/>
              </a:solidFill>
              <a:latin typeface="Calibri" pitchFamily="34" charset="0"/>
            </a:endParaRPr>
          </a:p>
          <a:p>
            <a:pPr marL="457200" indent="-457200">
              <a:buClr>
                <a:srgbClr val="CC0000"/>
              </a:buClr>
              <a:buFont typeface="+mj-lt"/>
              <a:buAutoNum type="arabicPeriod" startAt="6"/>
              <a:defRPr/>
            </a:pPr>
            <a:r>
              <a:rPr lang="en-US" sz="2000" b="1" dirty="0">
                <a:latin typeface="Calibri" pitchFamily="34" charset="0"/>
              </a:rPr>
              <a:t>New User access fees are central to successful funding and delivery of the Program</a:t>
            </a:r>
          </a:p>
          <a:p>
            <a:pPr marL="457200" indent="-457200">
              <a:lnSpc>
                <a:spcPct val="90000"/>
              </a:lnSpc>
              <a:buClr>
                <a:srgbClr val="CC0000"/>
              </a:buClr>
              <a:defRPr/>
            </a:pPr>
            <a:endParaRPr lang="en-US" sz="2000" b="1" dirty="0">
              <a:latin typeface="Calibri" pitchFamily="34" charset="0"/>
            </a:endParaRPr>
          </a:p>
          <a:p>
            <a:pPr marL="457200" indent="-457200">
              <a:lnSpc>
                <a:spcPct val="90000"/>
              </a:lnSpc>
              <a:buClr>
                <a:srgbClr val="CC0000"/>
              </a:buClr>
              <a:buFont typeface="+mj-lt"/>
              <a:buAutoNum type="arabicPeriod" startAt="7"/>
              <a:defRPr/>
            </a:pPr>
            <a:r>
              <a:rPr lang="en-US" sz="2000" b="1" dirty="0">
                <a:latin typeface="Calibri" pitchFamily="34" charset="0"/>
              </a:rPr>
              <a:t>Private Sector Participation</a:t>
            </a:r>
          </a:p>
          <a:p>
            <a:pPr marL="457200" indent="-457200">
              <a:buClr>
                <a:srgbClr val="CC0000"/>
              </a:buClr>
              <a:defRPr/>
            </a:pPr>
            <a:endParaRPr lang="en-US" sz="2000" dirty="0">
              <a:latin typeface="Calibri" pitchFamily="34" charset="0"/>
            </a:endParaRPr>
          </a:p>
          <a:p>
            <a:pPr lvl="1" indent="-457200">
              <a:lnSpc>
                <a:spcPct val="90000"/>
              </a:lnSpc>
              <a:buClr>
                <a:srgbClr val="CC0000"/>
              </a:buClr>
              <a:buFont typeface="+mj-lt"/>
              <a:buAutoNum type="arabicPeriod" startAt="8"/>
              <a:defRPr/>
            </a:pPr>
            <a:r>
              <a:rPr lang="en-US" altLang="ja-JP" sz="2000" b="1" dirty="0">
                <a:latin typeface="Calibri" pitchFamily="34" charset="0"/>
                <a:cs typeface="ＭＳ Ｐゴシック"/>
              </a:rPr>
              <a:t>State and Local Partnerships are Key</a:t>
            </a:r>
          </a:p>
          <a:p>
            <a:pPr lvl="1" indent="-457200">
              <a:lnSpc>
                <a:spcPct val="90000"/>
              </a:lnSpc>
              <a:buClr>
                <a:srgbClr val="CC0000"/>
              </a:buClr>
              <a:buFont typeface="+mj-lt"/>
              <a:buAutoNum type="arabicPeriod" startAt="8"/>
              <a:defRPr/>
            </a:pPr>
            <a:endParaRPr lang="en-US" altLang="ja-JP" sz="2000" b="1" dirty="0">
              <a:latin typeface="Calibri" pitchFamily="34" charset="0"/>
              <a:cs typeface="ＭＳ Ｐゴシック"/>
            </a:endParaRPr>
          </a:p>
          <a:p>
            <a:pPr lvl="1" indent="-457200">
              <a:lnSpc>
                <a:spcPct val="90000"/>
              </a:lnSpc>
              <a:buClr>
                <a:srgbClr val="CC0000"/>
              </a:buClr>
              <a:buFont typeface="Wingdings" pitchFamily="2" charset="2"/>
              <a:buAutoNum type="arabicPeriod" startAt="8"/>
              <a:defRPr/>
            </a:pPr>
            <a:r>
              <a:rPr lang="en-US" sz="2000" b="1" dirty="0">
                <a:latin typeface="Calibri" pitchFamily="34" charset="0"/>
              </a:rPr>
              <a:t>Organizational Structure</a:t>
            </a:r>
          </a:p>
          <a:p>
            <a:pPr lvl="1" indent="-457200">
              <a:lnSpc>
                <a:spcPct val="90000"/>
              </a:lnSpc>
              <a:buClr>
                <a:srgbClr val="CC0000"/>
              </a:buClr>
              <a:buFont typeface="Wingdings" pitchFamily="2" charset="2"/>
              <a:buAutoNum type="arabicPeriod" startAt="8"/>
              <a:defRPr/>
            </a:pPr>
            <a:endParaRPr lang="en-US" sz="2000" b="1" dirty="0">
              <a:solidFill>
                <a:srgbClr val="006699"/>
              </a:solidFill>
              <a:latin typeface="Calibri" pitchFamily="34" charset="0"/>
            </a:endParaRPr>
          </a:p>
          <a:p>
            <a:pPr lvl="1" indent="-457200">
              <a:lnSpc>
                <a:spcPct val="90000"/>
              </a:lnSpc>
              <a:buClr>
                <a:srgbClr val="CC0000"/>
              </a:buClr>
              <a:buFont typeface="Wingdings" pitchFamily="2" charset="2"/>
              <a:buAutoNum type="arabicPeriod" startAt="10"/>
              <a:defRPr/>
            </a:pPr>
            <a:r>
              <a:rPr lang="en-US" sz="2000" b="1" dirty="0">
                <a:latin typeface="Calibri" pitchFamily="34" charset="0"/>
              </a:rPr>
              <a:t>Near Term Goals and Gaining Momentum</a:t>
            </a: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extBox 4"/>
          <p:cNvSpPr txBox="1">
            <a:spLocks noChangeArrowheads="1"/>
          </p:cNvSpPr>
          <p:nvPr/>
        </p:nvSpPr>
        <p:spPr bwMode="auto">
          <a:xfrm>
            <a:off x="320675" y="573088"/>
            <a:ext cx="8507413" cy="915987"/>
          </a:xfrm>
          <a:prstGeom prst="rect">
            <a:avLst/>
          </a:prstGeom>
          <a:noFill/>
          <a:ln w="9525">
            <a:noFill/>
            <a:miter lim="800000"/>
            <a:headEnd/>
            <a:tailEnd/>
          </a:ln>
        </p:spPr>
        <p:txBody>
          <a:bodyPr>
            <a:spAutoFit/>
          </a:bodyPr>
          <a:lstStyle/>
          <a:p>
            <a:pPr marL="231775" indent="-231775">
              <a:buClr>
                <a:srgbClr val="CC0000"/>
              </a:buClr>
              <a:buFont typeface="Wingdings" pitchFamily="2" charset="2"/>
              <a:buChar char="§"/>
            </a:pPr>
            <a:r>
              <a:rPr lang="en-US" b="1">
                <a:latin typeface="Calibri" pitchFamily="34" charset="0"/>
              </a:rPr>
              <a:t>Phasing and Integration of the Program is Critical </a:t>
            </a:r>
            <a:r>
              <a:rPr lang="en-US" altLang="ja-JP" b="1">
                <a:latin typeface="Calibri" pitchFamily="34" charset="0"/>
                <a:ea typeface="ＭＳ Ｐゴシック"/>
                <a:cs typeface="ＭＳ Ｐゴシック"/>
              </a:rPr>
              <a:t>– </a:t>
            </a:r>
            <a:r>
              <a:rPr lang="en-US">
                <a:solidFill>
                  <a:srgbClr val="006699"/>
                </a:solidFill>
                <a:latin typeface="Calibri" pitchFamily="34" charset="0"/>
              </a:rPr>
              <a:t>Plan identified options to phase </a:t>
            </a:r>
            <a:r>
              <a:rPr lang="en-US" i="1">
                <a:solidFill>
                  <a:srgbClr val="006699"/>
                </a:solidFill>
                <a:latin typeface="Calibri" pitchFamily="34" charset="0"/>
              </a:rPr>
              <a:t>Master Plan</a:t>
            </a:r>
            <a:r>
              <a:rPr lang="en-US">
                <a:solidFill>
                  <a:srgbClr val="006699"/>
                </a:solidFill>
                <a:latin typeface="Calibri" pitchFamily="34" charset="0"/>
              </a:rPr>
              <a:t> and </a:t>
            </a:r>
            <a:r>
              <a:rPr lang="en-US" i="1">
                <a:solidFill>
                  <a:srgbClr val="006699"/>
                </a:solidFill>
                <a:latin typeface="Calibri" pitchFamily="34" charset="0"/>
              </a:rPr>
              <a:t>Vision</a:t>
            </a:r>
            <a:r>
              <a:rPr lang="en-US">
                <a:solidFill>
                  <a:srgbClr val="006699"/>
                </a:solidFill>
                <a:latin typeface="Calibri" pitchFamily="34" charset="0"/>
              </a:rPr>
              <a:t> in order to create a realistic construction expenditure profile that reduces the annual outlay from the “base case”.</a:t>
            </a:r>
          </a:p>
        </p:txBody>
      </p:sp>
      <p:pic>
        <p:nvPicPr>
          <p:cNvPr id="114690" name="Picture 3" descr="Pages from NEC HSR Updated Brochure_06-15-12"/>
          <p:cNvPicPr>
            <a:picLocks noChangeAspect="1" noChangeArrowheads="1"/>
          </p:cNvPicPr>
          <p:nvPr/>
        </p:nvPicPr>
        <p:blipFill>
          <a:blip r:embed="rId2"/>
          <a:srcRect/>
          <a:stretch>
            <a:fillRect/>
          </a:stretch>
        </p:blipFill>
        <p:spPr bwMode="auto">
          <a:xfrm>
            <a:off x="596900" y="1584325"/>
            <a:ext cx="7948613" cy="4576763"/>
          </a:xfrm>
          <a:prstGeom prst="rect">
            <a:avLst/>
          </a:prstGeom>
          <a:noFill/>
          <a:ln w="9525">
            <a:noFill/>
            <a:miter lim="800000"/>
            <a:headEnd/>
            <a:tailEnd/>
          </a:ln>
        </p:spPr>
      </p:pic>
      <p:sp>
        <p:nvSpPr>
          <p:cNvPr id="114691" name="Text Box 4"/>
          <p:cNvSpPr txBox="1">
            <a:spLocks noChangeArrowheads="1"/>
          </p:cNvSpPr>
          <p:nvPr/>
        </p:nvSpPr>
        <p:spPr bwMode="auto">
          <a:xfrm>
            <a:off x="514350" y="1554163"/>
            <a:ext cx="8185150" cy="274637"/>
          </a:xfrm>
          <a:prstGeom prst="rect">
            <a:avLst/>
          </a:prstGeom>
          <a:solidFill>
            <a:schemeClr val="bg1"/>
          </a:solidFill>
          <a:ln w="9525">
            <a:noFill/>
            <a:miter lim="800000"/>
            <a:headEnd/>
            <a:tailEnd/>
          </a:ln>
        </p:spPr>
        <p:txBody>
          <a:bodyPr>
            <a:spAutoFit/>
          </a:bodyPr>
          <a:lstStyle/>
          <a:p>
            <a:pPr>
              <a:spcBef>
                <a:spcPct val="50000"/>
              </a:spcBef>
            </a:pPr>
            <a:r>
              <a:rPr lang="en-US" sz="1200" b="1">
                <a:latin typeface="Calibri" pitchFamily="34" charset="0"/>
              </a:rPr>
              <a:t>Base Case – Total Capital Expenditures by Segment and Total Net Operating Revenue (in Billions - $2011) </a:t>
            </a:r>
          </a:p>
        </p:txBody>
      </p:sp>
      <p:sp>
        <p:nvSpPr>
          <p:cNvPr id="114692" name="Text Box 5"/>
          <p:cNvSpPr txBox="1">
            <a:spLocks noChangeArrowheads="1"/>
          </p:cNvSpPr>
          <p:nvPr/>
        </p:nvSpPr>
        <p:spPr bwMode="auto">
          <a:xfrm>
            <a:off x="566738" y="3846513"/>
            <a:ext cx="8185150" cy="274637"/>
          </a:xfrm>
          <a:prstGeom prst="rect">
            <a:avLst/>
          </a:prstGeom>
          <a:solidFill>
            <a:schemeClr val="bg1"/>
          </a:solidFill>
          <a:ln w="9525">
            <a:noFill/>
            <a:miter lim="800000"/>
            <a:headEnd/>
            <a:tailEnd/>
          </a:ln>
        </p:spPr>
        <p:txBody>
          <a:bodyPr>
            <a:spAutoFit/>
          </a:bodyPr>
          <a:lstStyle/>
          <a:p>
            <a:pPr>
              <a:spcBef>
                <a:spcPct val="50000"/>
              </a:spcBef>
            </a:pPr>
            <a:r>
              <a:rPr lang="en-US" sz="1200" b="1">
                <a:latin typeface="Calibri" pitchFamily="34" charset="0"/>
              </a:rPr>
              <a:t>Enhanced Base Case – Total Capital Expenditures by Segment and Total Net Operating Revenue (in Billions - $2011) </a:t>
            </a:r>
          </a:p>
        </p:txBody>
      </p:sp>
      <p:sp>
        <p:nvSpPr>
          <p:cNvPr id="114693" name="TextBox 1"/>
          <p:cNvSpPr txBox="1">
            <a:spLocks noChangeArrowheads="1"/>
          </p:cNvSpPr>
          <p:nvPr/>
        </p:nvSpPr>
        <p:spPr bwMode="auto">
          <a:xfrm>
            <a:off x="228600" y="0"/>
            <a:ext cx="8593138" cy="457200"/>
          </a:xfrm>
          <a:prstGeom prst="rect">
            <a:avLst/>
          </a:prstGeom>
          <a:noFill/>
          <a:ln w="9525">
            <a:noFill/>
            <a:miter lim="800000"/>
            <a:headEnd/>
            <a:tailEnd/>
          </a:ln>
        </p:spPr>
        <p:txBody>
          <a:bodyPr>
            <a:spAutoFit/>
          </a:bodyPr>
          <a:lstStyle/>
          <a:p>
            <a:r>
              <a:rPr lang="en-US" sz="2400" b="1">
                <a:solidFill>
                  <a:srgbClr val="006699"/>
                </a:solidFill>
                <a:latin typeface="Calibri" pitchFamily="34" charset="0"/>
              </a:rPr>
              <a:t>NEC Business &amp; Financial Plan – Key Findings </a:t>
            </a:r>
          </a:p>
        </p:txBody>
      </p:sp>
      <p:sp>
        <p:nvSpPr>
          <p:cNvPr id="114694" name="Text Box 7"/>
          <p:cNvSpPr txBox="1">
            <a:spLocks noChangeArrowheads="1"/>
          </p:cNvSpPr>
          <p:nvPr/>
        </p:nvSpPr>
        <p:spPr bwMode="auto">
          <a:xfrm>
            <a:off x="5451475" y="1992313"/>
            <a:ext cx="2603500" cy="274637"/>
          </a:xfrm>
          <a:prstGeom prst="rect">
            <a:avLst/>
          </a:prstGeom>
          <a:solidFill>
            <a:schemeClr val="bg1"/>
          </a:solidFill>
          <a:ln w="9525">
            <a:noFill/>
            <a:miter lim="800000"/>
            <a:headEnd/>
            <a:tailEnd/>
          </a:ln>
        </p:spPr>
        <p:txBody>
          <a:bodyPr>
            <a:spAutoFit/>
          </a:bodyPr>
          <a:lstStyle/>
          <a:p>
            <a:pPr>
              <a:spcBef>
                <a:spcPct val="50000"/>
              </a:spcBef>
            </a:pPr>
            <a:r>
              <a:rPr lang="en-US" sz="1200" b="1">
                <a:solidFill>
                  <a:srgbClr val="CC0000"/>
                </a:solidFill>
                <a:latin typeface="Calibri" pitchFamily="34" charset="0"/>
              </a:rPr>
              <a:t>$5-$11B Average Annual Capex Rate </a:t>
            </a:r>
          </a:p>
        </p:txBody>
      </p:sp>
      <p:sp>
        <p:nvSpPr>
          <p:cNvPr id="114695" name="Text Box 8"/>
          <p:cNvSpPr txBox="1">
            <a:spLocks noChangeArrowheads="1"/>
          </p:cNvSpPr>
          <p:nvPr/>
        </p:nvSpPr>
        <p:spPr bwMode="auto">
          <a:xfrm>
            <a:off x="4546600" y="4106863"/>
            <a:ext cx="4413250" cy="274637"/>
          </a:xfrm>
          <a:prstGeom prst="rect">
            <a:avLst/>
          </a:prstGeom>
          <a:noFill/>
          <a:ln w="9525">
            <a:noFill/>
            <a:miter lim="800000"/>
            <a:headEnd/>
            <a:tailEnd/>
          </a:ln>
        </p:spPr>
        <p:txBody>
          <a:bodyPr>
            <a:spAutoFit/>
          </a:bodyPr>
          <a:lstStyle/>
          <a:p>
            <a:pPr algn="ctr">
              <a:spcBef>
                <a:spcPct val="50000"/>
              </a:spcBef>
            </a:pPr>
            <a:r>
              <a:rPr lang="en-US" sz="1200" b="1">
                <a:solidFill>
                  <a:srgbClr val="CC0000"/>
                </a:solidFill>
                <a:latin typeface="Calibri" pitchFamily="34" charset="0"/>
              </a:rPr>
              <a:t>$3-$5B Average Annual Capex Rate and Deferred Cost of $57B</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3"/>
          <p:cNvSpPr>
            <a:spLocks noChangeArrowheads="1"/>
          </p:cNvSpPr>
          <p:nvPr/>
        </p:nvSpPr>
        <p:spPr bwMode="auto">
          <a:xfrm>
            <a:off x="323850" y="685800"/>
            <a:ext cx="8134350" cy="5197475"/>
          </a:xfrm>
          <a:prstGeom prst="rect">
            <a:avLst/>
          </a:prstGeom>
          <a:noFill/>
          <a:ln w="9525">
            <a:noFill/>
            <a:miter lim="800000"/>
            <a:headEnd/>
            <a:tailEnd/>
          </a:ln>
        </p:spPr>
        <p:txBody>
          <a:bodyPr lIns="82058" tIns="41029" rIns="82058" bIns="41029">
            <a:spAutoFit/>
          </a:bodyPr>
          <a:lstStyle/>
          <a:p>
            <a:pPr marL="231775" indent="-231775">
              <a:spcBef>
                <a:spcPts val="100"/>
              </a:spcBef>
              <a:spcAft>
                <a:spcPts val="400"/>
              </a:spcAft>
              <a:buClr>
                <a:srgbClr val="CC0000"/>
              </a:buClr>
              <a:buFont typeface="Wingdings" pitchFamily="2" charset="2"/>
              <a:buNone/>
            </a:pPr>
            <a:r>
              <a:rPr lang="en-US" sz="2400" b="1">
                <a:latin typeface="Calibri" pitchFamily="34" charset="0"/>
              </a:rPr>
              <a:t>Significant funding is required to meet the capital needs of the program. Amtrak is exploring the following:</a:t>
            </a:r>
            <a:br>
              <a:rPr lang="en-US" sz="2400" b="1">
                <a:latin typeface="Calibri" pitchFamily="34" charset="0"/>
              </a:rPr>
            </a:br>
            <a:endParaRPr lang="en-US" sz="2400" b="1">
              <a:latin typeface="Calibri" pitchFamily="34" charset="0"/>
            </a:endParaRPr>
          </a:p>
          <a:p>
            <a:pPr marL="231775" indent="-231775">
              <a:spcBef>
                <a:spcPts val="100"/>
              </a:spcBef>
              <a:spcAft>
                <a:spcPts val="400"/>
              </a:spcAft>
              <a:buClr>
                <a:srgbClr val="CC0000"/>
              </a:buClr>
              <a:buFont typeface="Wingdings" pitchFamily="2" charset="2"/>
              <a:buChar char="§"/>
            </a:pPr>
            <a:r>
              <a:rPr lang="en-US" sz="2400" b="1">
                <a:latin typeface="Calibri" pitchFamily="34" charset="0"/>
              </a:rPr>
              <a:t>Access fees based on fully allocated costs</a:t>
            </a:r>
          </a:p>
          <a:p>
            <a:pPr marL="742950" lvl="1" indent="-285750">
              <a:spcBef>
                <a:spcPts val="100"/>
              </a:spcBef>
              <a:spcAft>
                <a:spcPts val="400"/>
              </a:spcAft>
              <a:buClr>
                <a:schemeClr val="tx1"/>
              </a:buClr>
              <a:buFontTx/>
              <a:buChar char="•"/>
            </a:pPr>
            <a:r>
              <a:rPr lang="en-US" sz="2400">
                <a:solidFill>
                  <a:srgbClr val="006699"/>
                </a:solidFill>
                <a:latin typeface="Calibri" pitchFamily="34" charset="0"/>
              </a:rPr>
              <a:t>Passenger Rail Investment and Improvement Act (PRIIA) requires a standardized formula for determining and allocating costs, revenues, and compensation among all users of the NEC.</a:t>
            </a:r>
            <a:r>
              <a:rPr lang="en-US" sz="2400" b="1">
                <a:solidFill>
                  <a:srgbClr val="006699"/>
                </a:solidFill>
                <a:latin typeface="Calibri" pitchFamily="34" charset="0"/>
              </a:rPr>
              <a:t> </a:t>
            </a:r>
          </a:p>
          <a:p>
            <a:pPr marL="231775" indent="-231775">
              <a:spcBef>
                <a:spcPts val="100"/>
              </a:spcBef>
              <a:spcAft>
                <a:spcPts val="400"/>
              </a:spcAft>
              <a:buClr>
                <a:srgbClr val="CC0000"/>
              </a:buClr>
              <a:buFont typeface="Wingdings" pitchFamily="2" charset="2"/>
              <a:buChar char="§"/>
            </a:pPr>
            <a:r>
              <a:rPr lang="en-US" sz="2400" b="1">
                <a:latin typeface="Calibri" pitchFamily="34" charset="0"/>
              </a:rPr>
              <a:t>Additional Real Estate Opportunities</a:t>
            </a:r>
            <a:br>
              <a:rPr lang="en-US" sz="2400" b="1">
                <a:latin typeface="Calibri" pitchFamily="34" charset="0"/>
              </a:rPr>
            </a:br>
            <a:endParaRPr lang="en-US" sz="2400" b="1">
              <a:latin typeface="Calibri" pitchFamily="34" charset="0"/>
            </a:endParaRPr>
          </a:p>
          <a:p>
            <a:pPr marL="231775" indent="-231775">
              <a:spcBef>
                <a:spcPts val="100"/>
              </a:spcBef>
              <a:spcAft>
                <a:spcPts val="400"/>
              </a:spcAft>
              <a:buClr>
                <a:srgbClr val="CC0000"/>
              </a:buClr>
              <a:buFont typeface="Wingdings" pitchFamily="2" charset="2"/>
              <a:buChar char="§"/>
            </a:pPr>
            <a:r>
              <a:rPr lang="en-US" sz="2400" b="1">
                <a:latin typeface="Calibri" pitchFamily="34" charset="0"/>
              </a:rPr>
              <a:t>Yield Managed Fare Structure</a:t>
            </a:r>
            <a:br>
              <a:rPr lang="en-US" sz="2400" b="1">
                <a:latin typeface="Calibri" pitchFamily="34" charset="0"/>
              </a:rPr>
            </a:br>
            <a:endParaRPr lang="en-US" sz="2400" b="1">
              <a:latin typeface="Calibri" pitchFamily="34" charset="0"/>
            </a:endParaRPr>
          </a:p>
          <a:p>
            <a:pPr marL="231775" indent="-231775">
              <a:spcBef>
                <a:spcPts val="100"/>
              </a:spcBef>
              <a:spcAft>
                <a:spcPts val="400"/>
              </a:spcAft>
              <a:buClr>
                <a:srgbClr val="CC0000"/>
              </a:buClr>
              <a:buFont typeface="Wingdings" pitchFamily="2" charset="2"/>
              <a:buChar char="§"/>
            </a:pPr>
            <a:r>
              <a:rPr lang="en-US" sz="2400" b="1">
                <a:latin typeface="Calibri" pitchFamily="34" charset="0"/>
              </a:rPr>
              <a:t>State and Local Support</a:t>
            </a:r>
          </a:p>
        </p:txBody>
      </p:sp>
      <p:sp>
        <p:nvSpPr>
          <p:cNvPr id="115714" name="TextBox 1"/>
          <p:cNvSpPr txBox="1">
            <a:spLocks noChangeArrowheads="1"/>
          </p:cNvSpPr>
          <p:nvPr/>
        </p:nvSpPr>
        <p:spPr bwMode="auto">
          <a:xfrm>
            <a:off x="228600" y="0"/>
            <a:ext cx="7153275" cy="457200"/>
          </a:xfrm>
          <a:prstGeom prst="rect">
            <a:avLst/>
          </a:prstGeom>
          <a:noFill/>
          <a:ln w="9525">
            <a:noFill/>
            <a:miter lim="800000"/>
            <a:headEnd/>
            <a:tailEnd/>
          </a:ln>
        </p:spPr>
        <p:txBody>
          <a:bodyPr>
            <a:spAutoFit/>
          </a:bodyPr>
          <a:lstStyle/>
          <a:p>
            <a:r>
              <a:rPr lang="en-US" sz="2400" b="1">
                <a:solidFill>
                  <a:srgbClr val="006699"/>
                </a:solidFill>
                <a:latin typeface="Calibri" pitchFamily="34" charset="0"/>
              </a:rPr>
              <a:t>Funding Availability</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3"/>
          <p:cNvSpPr>
            <a:spLocks noChangeArrowheads="1"/>
          </p:cNvSpPr>
          <p:nvPr/>
        </p:nvSpPr>
        <p:spPr bwMode="auto">
          <a:xfrm>
            <a:off x="323850" y="685800"/>
            <a:ext cx="8134350" cy="5403850"/>
          </a:xfrm>
          <a:prstGeom prst="rect">
            <a:avLst/>
          </a:prstGeom>
          <a:noFill/>
          <a:ln w="9525">
            <a:noFill/>
            <a:miter lim="800000"/>
            <a:headEnd/>
            <a:tailEnd/>
          </a:ln>
        </p:spPr>
        <p:txBody>
          <a:bodyPr lIns="82058" tIns="41029" rIns="82058" bIns="41029">
            <a:spAutoFit/>
          </a:bodyPr>
          <a:lstStyle/>
          <a:p>
            <a:pPr marL="231775" indent="-231775">
              <a:spcBef>
                <a:spcPts val="100"/>
              </a:spcBef>
              <a:spcAft>
                <a:spcPts val="400"/>
              </a:spcAft>
              <a:buClr>
                <a:srgbClr val="CC0000"/>
              </a:buClr>
              <a:buFont typeface="Wingdings" pitchFamily="2" charset="2"/>
              <a:buChar char="§"/>
            </a:pPr>
            <a:r>
              <a:rPr lang="en-US" sz="2400" b="1">
                <a:latin typeface="Calibri" pitchFamily="34" charset="0"/>
              </a:rPr>
              <a:t>Refine and develop program alternatives to match capital expenditures with revenue and funding</a:t>
            </a:r>
          </a:p>
          <a:p>
            <a:pPr marL="231775" indent="-231775">
              <a:spcBef>
                <a:spcPts val="100"/>
              </a:spcBef>
              <a:spcAft>
                <a:spcPts val="400"/>
              </a:spcAft>
              <a:buClr>
                <a:srgbClr val="CC0000"/>
              </a:buClr>
              <a:buFont typeface="Wingdings" pitchFamily="2" charset="2"/>
              <a:buChar char="§"/>
            </a:pPr>
            <a:r>
              <a:rPr lang="en-US" sz="2400" b="1">
                <a:latin typeface="Calibri" pitchFamily="34" charset="0"/>
              </a:rPr>
              <a:t>Coordinate with and support the FRA NEC FUTURE – PRCIP Program:</a:t>
            </a:r>
          </a:p>
          <a:p>
            <a:pPr marL="742950" lvl="1" indent="-285750">
              <a:spcBef>
                <a:spcPts val="100"/>
              </a:spcBef>
              <a:spcAft>
                <a:spcPts val="400"/>
              </a:spcAft>
              <a:buClr>
                <a:schemeClr val="tx1"/>
              </a:buClr>
              <a:buFontTx/>
              <a:buChar char="•"/>
            </a:pPr>
            <a:r>
              <a:rPr lang="en-US" sz="2000">
                <a:solidFill>
                  <a:srgbClr val="006699"/>
                </a:solidFill>
                <a:latin typeface="Calibri" pitchFamily="34" charset="0"/>
              </a:rPr>
              <a:t>Share Business and Finance plan findings</a:t>
            </a:r>
          </a:p>
          <a:p>
            <a:pPr marL="742950" lvl="1" indent="-285750">
              <a:spcBef>
                <a:spcPts val="100"/>
              </a:spcBef>
              <a:spcAft>
                <a:spcPts val="400"/>
              </a:spcAft>
              <a:buClr>
                <a:schemeClr val="tx1"/>
              </a:buClr>
              <a:buFontTx/>
              <a:buChar char="•"/>
            </a:pPr>
            <a:r>
              <a:rPr lang="en-US" sz="2000">
                <a:solidFill>
                  <a:srgbClr val="006699"/>
                </a:solidFill>
                <a:latin typeface="Calibri" pitchFamily="34" charset="0"/>
              </a:rPr>
              <a:t>Develop suggested high-level alternative to be evaluated</a:t>
            </a:r>
          </a:p>
          <a:p>
            <a:pPr marL="231775" indent="-231775">
              <a:spcBef>
                <a:spcPts val="100"/>
              </a:spcBef>
              <a:spcAft>
                <a:spcPts val="400"/>
              </a:spcAft>
              <a:buClr>
                <a:srgbClr val="CC0000"/>
              </a:buClr>
              <a:buFont typeface="Wingdings" pitchFamily="2" charset="2"/>
              <a:buChar char="§"/>
            </a:pPr>
            <a:r>
              <a:rPr lang="en-US" sz="2400" b="1">
                <a:latin typeface="Calibri" pitchFamily="34" charset="0"/>
              </a:rPr>
              <a:t>Complete PRIIA 212 cost sharing methodologies through the NEC Commission</a:t>
            </a:r>
          </a:p>
          <a:p>
            <a:pPr marL="231775" indent="-231775">
              <a:spcBef>
                <a:spcPts val="100"/>
              </a:spcBef>
              <a:spcAft>
                <a:spcPts val="400"/>
              </a:spcAft>
              <a:buClr>
                <a:srgbClr val="CC0000"/>
              </a:buClr>
              <a:buFont typeface="Wingdings" pitchFamily="2" charset="2"/>
              <a:buChar char="§"/>
            </a:pPr>
            <a:r>
              <a:rPr lang="en-US" sz="2400" b="1">
                <a:latin typeface="Calibri" pitchFamily="34" charset="0"/>
              </a:rPr>
              <a:t>Continue outreach with NEC stakeholders to build support and resources for the Program:</a:t>
            </a:r>
          </a:p>
          <a:p>
            <a:pPr marL="742950" lvl="1" indent="-285750">
              <a:spcBef>
                <a:spcPts val="100"/>
              </a:spcBef>
              <a:spcAft>
                <a:spcPts val="400"/>
              </a:spcAft>
              <a:buClr>
                <a:schemeClr val="tx1"/>
              </a:buClr>
              <a:buFontTx/>
              <a:buChar char="•"/>
            </a:pPr>
            <a:r>
              <a:rPr lang="en-US" sz="2000">
                <a:solidFill>
                  <a:srgbClr val="006699"/>
                </a:solidFill>
                <a:latin typeface="Calibri" pitchFamily="34" charset="0"/>
              </a:rPr>
              <a:t>Administration and Congress</a:t>
            </a:r>
          </a:p>
          <a:p>
            <a:pPr marL="742950" lvl="1" indent="-285750">
              <a:spcBef>
                <a:spcPts val="100"/>
              </a:spcBef>
              <a:spcAft>
                <a:spcPts val="400"/>
              </a:spcAft>
              <a:buClr>
                <a:schemeClr val="tx1"/>
              </a:buClr>
              <a:buFontTx/>
              <a:buChar char="•"/>
            </a:pPr>
            <a:r>
              <a:rPr lang="en-US" sz="2000">
                <a:solidFill>
                  <a:srgbClr val="006699"/>
                </a:solidFill>
                <a:latin typeface="Calibri" pitchFamily="34" charset="0"/>
              </a:rPr>
              <a:t>States and cities</a:t>
            </a:r>
          </a:p>
          <a:p>
            <a:pPr marL="742950" lvl="1" indent="-285750">
              <a:spcBef>
                <a:spcPts val="100"/>
              </a:spcBef>
              <a:spcAft>
                <a:spcPts val="400"/>
              </a:spcAft>
              <a:buClr>
                <a:schemeClr val="tx1"/>
              </a:buClr>
              <a:buFontTx/>
              <a:buChar char="•"/>
            </a:pPr>
            <a:r>
              <a:rPr lang="en-US" sz="2000">
                <a:solidFill>
                  <a:srgbClr val="006699"/>
                </a:solidFill>
                <a:latin typeface="Calibri" pitchFamily="34" charset="0"/>
              </a:rPr>
              <a:t>Commuter and freight users</a:t>
            </a:r>
          </a:p>
          <a:p>
            <a:pPr marL="742950" lvl="1" indent="-285750">
              <a:spcBef>
                <a:spcPts val="100"/>
              </a:spcBef>
              <a:spcAft>
                <a:spcPts val="400"/>
              </a:spcAft>
              <a:buClr>
                <a:schemeClr val="tx1"/>
              </a:buClr>
              <a:buFontTx/>
              <a:buChar char="•"/>
            </a:pPr>
            <a:r>
              <a:rPr lang="en-US" sz="2000">
                <a:solidFill>
                  <a:srgbClr val="006699"/>
                </a:solidFill>
                <a:latin typeface="Calibri" pitchFamily="34" charset="0"/>
              </a:rPr>
              <a:t>UIC and HST industry </a:t>
            </a:r>
          </a:p>
        </p:txBody>
      </p:sp>
      <p:sp>
        <p:nvSpPr>
          <p:cNvPr id="116738" name="TextBox 1"/>
          <p:cNvSpPr txBox="1">
            <a:spLocks noChangeArrowheads="1"/>
          </p:cNvSpPr>
          <p:nvPr/>
        </p:nvSpPr>
        <p:spPr bwMode="auto">
          <a:xfrm>
            <a:off x="228600" y="0"/>
            <a:ext cx="7153275" cy="457200"/>
          </a:xfrm>
          <a:prstGeom prst="rect">
            <a:avLst/>
          </a:prstGeom>
          <a:noFill/>
          <a:ln w="9525">
            <a:noFill/>
            <a:miter lim="800000"/>
            <a:headEnd/>
            <a:tailEnd/>
          </a:ln>
        </p:spPr>
        <p:txBody>
          <a:bodyPr>
            <a:spAutoFit/>
          </a:bodyPr>
          <a:lstStyle/>
          <a:p>
            <a:r>
              <a:rPr lang="en-US" sz="2400" b="1">
                <a:solidFill>
                  <a:srgbClr val="006699"/>
                </a:solidFill>
                <a:latin typeface="Calibri" pitchFamily="34" charset="0"/>
              </a:rPr>
              <a:t>Business and Finance Plan Recommended Next Steps </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4"/>
          <p:cNvSpPr>
            <a:spLocks noGrp="1" noChangeArrowheads="1"/>
          </p:cNvSpPr>
          <p:nvPr>
            <p:ph type="title"/>
          </p:nvPr>
        </p:nvSpPr>
        <p:spPr>
          <a:xfrm>
            <a:off x="228600" y="0"/>
            <a:ext cx="8532813" cy="549275"/>
          </a:xfrm>
        </p:spPr>
        <p:txBody>
          <a:bodyPr/>
          <a:lstStyle/>
          <a:p>
            <a:r>
              <a:rPr lang="en-US" smtClean="0"/>
              <a:t>Preliminary Alternatives</a:t>
            </a:r>
          </a:p>
        </p:txBody>
      </p:sp>
      <p:pic>
        <p:nvPicPr>
          <p:cNvPr id="122892" name="Picture 12" descr="New Image 13"/>
          <p:cNvPicPr>
            <a:picLocks noChangeAspect="1" noChangeArrowheads="1"/>
          </p:cNvPicPr>
          <p:nvPr>
            <p:ph sz="half" idx="2"/>
          </p:nvPr>
        </p:nvPicPr>
        <p:blipFill>
          <a:blip r:embed="rId2"/>
          <a:srcRect/>
          <a:stretch>
            <a:fillRect/>
          </a:stretch>
        </p:blipFill>
        <p:spPr>
          <a:xfrm>
            <a:off x="4648200" y="914400"/>
            <a:ext cx="4191000" cy="5029200"/>
          </a:xfrm>
          <a:ln/>
        </p:spPr>
      </p:pic>
      <p:pic>
        <p:nvPicPr>
          <p:cNvPr id="122894" name="Picture 14" descr="New Picture 12"/>
          <p:cNvPicPr>
            <a:picLocks noChangeAspect="1" noChangeArrowheads="1"/>
          </p:cNvPicPr>
          <p:nvPr>
            <p:ph sz="half" idx="1"/>
          </p:nvPr>
        </p:nvPicPr>
        <p:blipFill>
          <a:blip r:embed="rId3"/>
          <a:srcRect/>
          <a:stretch>
            <a:fillRect/>
          </a:stretch>
        </p:blipFill>
        <p:spPr>
          <a:xfrm>
            <a:off x="306388" y="914400"/>
            <a:ext cx="4189412" cy="5029200"/>
          </a:xfrm>
          <a:ln/>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Rectangle 4"/>
          <p:cNvSpPr>
            <a:spLocks noGrp="1" noChangeArrowheads="1"/>
          </p:cNvSpPr>
          <p:nvPr>
            <p:ph type="title"/>
          </p:nvPr>
        </p:nvSpPr>
        <p:spPr>
          <a:xfrm>
            <a:off x="228600" y="0"/>
            <a:ext cx="8532813" cy="381000"/>
          </a:xfrm>
        </p:spPr>
        <p:txBody>
          <a:bodyPr/>
          <a:lstStyle/>
          <a:p>
            <a:r>
              <a:rPr lang="en-US" smtClean="0"/>
              <a:t>Preliminary Alternatives</a:t>
            </a:r>
          </a:p>
        </p:txBody>
      </p:sp>
      <p:pic>
        <p:nvPicPr>
          <p:cNvPr id="120842" name="Picture 10" descr="New Picture 14"/>
          <p:cNvPicPr>
            <a:picLocks noChangeAspect="1" noChangeArrowheads="1"/>
          </p:cNvPicPr>
          <p:nvPr>
            <p:ph sz="half" idx="1"/>
          </p:nvPr>
        </p:nvPicPr>
        <p:blipFill>
          <a:blip r:embed="rId2"/>
          <a:srcRect/>
          <a:stretch>
            <a:fillRect/>
          </a:stretch>
        </p:blipFill>
        <p:spPr>
          <a:xfrm>
            <a:off x="306388" y="838200"/>
            <a:ext cx="4189412" cy="5105400"/>
          </a:xfrm>
          <a:ln/>
        </p:spPr>
      </p:pic>
      <p:pic>
        <p:nvPicPr>
          <p:cNvPr id="120844" name="Picture 12" descr="New Picture 15"/>
          <p:cNvPicPr>
            <a:picLocks noChangeAspect="1" noChangeArrowheads="1"/>
          </p:cNvPicPr>
          <p:nvPr>
            <p:ph sz="half" idx="2"/>
          </p:nvPr>
        </p:nvPicPr>
        <p:blipFill>
          <a:blip r:embed="rId3"/>
          <a:srcRect/>
          <a:stretch>
            <a:fillRect/>
          </a:stretch>
        </p:blipFill>
        <p:spPr>
          <a:xfrm>
            <a:off x="4648200" y="838200"/>
            <a:ext cx="4191000" cy="5105400"/>
          </a:xfrm>
          <a:ln/>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extBox 36"/>
          <p:cNvSpPr txBox="1">
            <a:spLocks noChangeArrowheads="1"/>
          </p:cNvSpPr>
          <p:nvPr/>
        </p:nvSpPr>
        <p:spPr bwMode="auto">
          <a:xfrm>
            <a:off x="228600" y="762000"/>
            <a:ext cx="5884863" cy="5127625"/>
          </a:xfrm>
          <a:prstGeom prst="rect">
            <a:avLst/>
          </a:prstGeom>
          <a:noFill/>
          <a:ln w="9525">
            <a:noFill/>
            <a:miter lim="800000"/>
            <a:headEnd/>
            <a:tailEnd/>
          </a:ln>
        </p:spPr>
        <p:txBody>
          <a:bodyPr>
            <a:spAutoFit/>
          </a:bodyPr>
          <a:lstStyle/>
          <a:p>
            <a:pPr marL="342900" indent="-342900">
              <a:spcBef>
                <a:spcPts val="450"/>
              </a:spcBef>
              <a:spcAft>
                <a:spcPct val="20000"/>
              </a:spcAft>
              <a:buClr>
                <a:srgbClr val="FF0000"/>
              </a:buClr>
              <a:buFont typeface="Wingdings" pitchFamily="2" charset="2"/>
              <a:buNone/>
            </a:pPr>
            <a:endParaRPr lang="en-US" sz="2400" b="1">
              <a:latin typeface="Calibri" pitchFamily="34" charset="0"/>
              <a:cs typeface="Arial" charset="0"/>
            </a:endParaRPr>
          </a:p>
          <a:p>
            <a:pPr marL="342900" indent="-342900">
              <a:spcBef>
                <a:spcPts val="450"/>
              </a:spcBef>
              <a:spcAft>
                <a:spcPct val="20000"/>
              </a:spcAft>
              <a:buClr>
                <a:srgbClr val="FF0000"/>
              </a:buClr>
              <a:buFont typeface="Wingdings" pitchFamily="2" charset="2"/>
              <a:buChar char="§"/>
            </a:pPr>
            <a:r>
              <a:rPr lang="en-US" sz="2400" b="1">
                <a:latin typeface="Calibri" pitchFamily="34" charset="0"/>
                <a:cs typeface="Arial" charset="0"/>
              </a:rPr>
              <a:t>Advance near-term planning with States, FRA and Northeast Corridor Advisory Commission </a:t>
            </a:r>
          </a:p>
          <a:p>
            <a:pPr marL="342900" indent="-342900">
              <a:spcBef>
                <a:spcPts val="1200"/>
              </a:spcBef>
              <a:spcAft>
                <a:spcPct val="20000"/>
              </a:spcAft>
              <a:buClr>
                <a:srgbClr val="FF0000"/>
              </a:buClr>
              <a:buFont typeface="Wingdings" pitchFamily="2" charset="2"/>
              <a:buChar char="§"/>
            </a:pPr>
            <a:r>
              <a:rPr lang="en-US" sz="2400" b="1">
                <a:latin typeface="Calibri" pitchFamily="34" charset="0"/>
                <a:cs typeface="Arial" charset="0"/>
              </a:rPr>
              <a:t>Coordination with Other Land Use and Transportation Plans</a:t>
            </a:r>
          </a:p>
          <a:p>
            <a:pPr marL="342900" indent="-342900">
              <a:spcBef>
                <a:spcPts val="1200"/>
              </a:spcBef>
              <a:spcAft>
                <a:spcPct val="20000"/>
              </a:spcAft>
              <a:buClr>
                <a:srgbClr val="FF0000"/>
              </a:buClr>
              <a:buFont typeface="Wingdings" pitchFamily="2" charset="2"/>
              <a:buChar char="§"/>
            </a:pPr>
            <a:r>
              <a:rPr lang="en-US" sz="2400" b="1">
                <a:latin typeface="Calibri" pitchFamily="34" charset="0"/>
                <a:cs typeface="Arial" charset="0"/>
              </a:rPr>
              <a:t>Private Sector Engagement</a:t>
            </a:r>
          </a:p>
          <a:p>
            <a:pPr marL="342900" indent="-342900">
              <a:spcBef>
                <a:spcPts val="1200"/>
              </a:spcBef>
              <a:spcAft>
                <a:spcPct val="20000"/>
              </a:spcAft>
              <a:buClr>
                <a:srgbClr val="FF0000"/>
              </a:buClr>
              <a:buFont typeface="Wingdings" pitchFamily="2" charset="2"/>
              <a:buChar char="§"/>
            </a:pPr>
            <a:r>
              <a:rPr lang="en-US" sz="2400" b="1">
                <a:latin typeface="Calibri" pitchFamily="34" charset="0"/>
                <a:cs typeface="Arial" charset="0"/>
              </a:rPr>
              <a:t>Advance Funding and Financing options </a:t>
            </a:r>
          </a:p>
          <a:p>
            <a:pPr marL="342900" indent="-342900">
              <a:spcBef>
                <a:spcPts val="500"/>
              </a:spcBef>
              <a:spcAft>
                <a:spcPct val="20000"/>
              </a:spcAft>
              <a:buClr>
                <a:srgbClr val="FF0000"/>
              </a:buClr>
              <a:buFont typeface="Wingdings" pitchFamily="2" charset="2"/>
              <a:buChar char="§"/>
            </a:pPr>
            <a:r>
              <a:rPr lang="en-US" sz="2400" b="1">
                <a:latin typeface="Calibri" pitchFamily="34" charset="0"/>
                <a:cs typeface="Arial" charset="0"/>
              </a:rPr>
              <a:t>Initiate Near-Term Improvements  </a:t>
            </a:r>
            <a:br>
              <a:rPr lang="en-US" sz="2400" b="1">
                <a:latin typeface="Calibri" pitchFamily="34" charset="0"/>
                <a:cs typeface="Arial" charset="0"/>
              </a:rPr>
            </a:br>
            <a:endParaRPr lang="en-US" sz="2400" b="1">
              <a:latin typeface="Calibri" pitchFamily="34" charset="0"/>
              <a:cs typeface="Arial" charset="0"/>
            </a:endParaRPr>
          </a:p>
          <a:p>
            <a:pPr marL="342900" indent="-342900">
              <a:spcBef>
                <a:spcPts val="500"/>
              </a:spcBef>
              <a:spcAft>
                <a:spcPct val="20000"/>
              </a:spcAft>
              <a:buClr>
                <a:schemeClr val="tx1"/>
              </a:buClr>
              <a:buFontTx/>
              <a:buChar char="•"/>
            </a:pPr>
            <a:endParaRPr lang="en-US" sz="2000" b="1">
              <a:cs typeface="Arial" charset="0"/>
            </a:endParaRPr>
          </a:p>
        </p:txBody>
      </p:sp>
      <p:pic>
        <p:nvPicPr>
          <p:cNvPr id="117762" name="Picture 5" descr="C280-4"/>
          <p:cNvPicPr>
            <a:picLocks noChangeAspect="1" noChangeArrowheads="1"/>
          </p:cNvPicPr>
          <p:nvPr/>
        </p:nvPicPr>
        <p:blipFill>
          <a:blip r:embed="rId3"/>
          <a:srcRect/>
          <a:stretch>
            <a:fillRect/>
          </a:stretch>
        </p:blipFill>
        <p:spPr bwMode="auto">
          <a:xfrm>
            <a:off x="6200775" y="760413"/>
            <a:ext cx="2493963" cy="1992312"/>
          </a:xfrm>
          <a:prstGeom prst="rect">
            <a:avLst/>
          </a:prstGeom>
          <a:noFill/>
          <a:ln w="9525">
            <a:noFill/>
            <a:miter lim="800000"/>
            <a:headEnd/>
            <a:tailEnd/>
          </a:ln>
        </p:spPr>
      </p:pic>
      <p:sp>
        <p:nvSpPr>
          <p:cNvPr id="117763" name="Rectangle 2"/>
          <p:cNvSpPr>
            <a:spLocks noChangeArrowheads="1"/>
          </p:cNvSpPr>
          <p:nvPr/>
        </p:nvSpPr>
        <p:spPr bwMode="auto">
          <a:xfrm>
            <a:off x="381000" y="0"/>
            <a:ext cx="8763000" cy="381000"/>
          </a:xfrm>
          <a:prstGeom prst="rect">
            <a:avLst/>
          </a:prstGeom>
          <a:noFill/>
          <a:ln w="12700">
            <a:noFill/>
            <a:miter lim="800000"/>
            <a:headEnd/>
            <a:tailEnd/>
          </a:ln>
        </p:spPr>
        <p:txBody>
          <a:bodyPr lIns="90488" tIns="44450" rIns="90488" bIns="44450"/>
          <a:lstStyle/>
          <a:p>
            <a:pPr>
              <a:lnSpc>
                <a:spcPct val="120000"/>
              </a:lnSpc>
            </a:pPr>
            <a:r>
              <a:rPr lang="en-US" sz="2400" b="1">
                <a:solidFill>
                  <a:srgbClr val="006699"/>
                </a:solidFill>
                <a:latin typeface="Calibri" pitchFamily="34" charset="0"/>
              </a:rPr>
              <a:t> Moving Forward</a:t>
            </a:r>
          </a:p>
        </p:txBody>
      </p:sp>
      <p:pic>
        <p:nvPicPr>
          <p:cNvPr id="117764" name="Picture 5" descr="t4"/>
          <p:cNvPicPr>
            <a:picLocks noChangeAspect="1" noChangeArrowheads="1"/>
          </p:cNvPicPr>
          <p:nvPr/>
        </p:nvPicPr>
        <p:blipFill>
          <a:blip r:embed="rId4"/>
          <a:srcRect/>
          <a:stretch>
            <a:fillRect/>
          </a:stretch>
        </p:blipFill>
        <p:spPr bwMode="auto">
          <a:xfrm>
            <a:off x="6192838" y="3505200"/>
            <a:ext cx="2493962" cy="1808163"/>
          </a:xfrm>
          <a:prstGeom prst="rect">
            <a:avLst/>
          </a:prstGeom>
          <a:noFill/>
          <a:ln w="12700">
            <a:noFill/>
            <a:miter lim="800000"/>
            <a:headEnd/>
            <a:tailEnd/>
          </a:ln>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809" name="Group 3"/>
          <p:cNvGrpSpPr>
            <a:grpSpLocks/>
          </p:cNvGrpSpPr>
          <p:nvPr/>
        </p:nvGrpSpPr>
        <p:grpSpPr bwMode="auto">
          <a:xfrm>
            <a:off x="355600" y="71438"/>
            <a:ext cx="7319963" cy="441325"/>
            <a:chOff x="408" y="1903"/>
            <a:chExt cx="4611" cy="278"/>
          </a:xfrm>
        </p:grpSpPr>
        <p:sp>
          <p:nvSpPr>
            <p:cNvPr id="119813" name="Text Box 2"/>
            <p:cNvSpPr txBox="1">
              <a:spLocks noChangeArrowheads="1"/>
            </p:cNvSpPr>
            <p:nvPr/>
          </p:nvSpPr>
          <p:spPr bwMode="auto">
            <a:xfrm>
              <a:off x="1024" y="1903"/>
              <a:ext cx="3995" cy="278"/>
            </a:xfrm>
            <a:prstGeom prst="rect">
              <a:avLst/>
            </a:prstGeom>
            <a:noFill/>
            <a:ln w="9525">
              <a:noFill/>
              <a:round/>
              <a:headEnd/>
              <a:tailEnd/>
            </a:ln>
          </p:spPr>
          <p:txBody>
            <a:bodyPr lIns="0" tIns="0" rIns="0" bIns="0"/>
            <a:lstStyle/>
            <a:p>
              <a:pPr defTabSz="449263" hangingPunct="0">
                <a:buClr>
                  <a:srgbClr val="000000"/>
                </a:buClr>
                <a:buSzPct val="100000"/>
                <a:buFont typeface="Arial Black" pitchFamily="34" charset="0"/>
                <a:buNone/>
              </a:pPr>
              <a:r>
                <a:rPr lang="fr-FR" sz="2400" b="1">
                  <a:solidFill>
                    <a:srgbClr val="006699"/>
                  </a:solidFill>
                  <a:latin typeface="Calibri" pitchFamily="34" charset="0"/>
                  <a:cs typeface="Arial" charset="0"/>
                </a:rPr>
                <a:t>Thank You for Your Attention</a:t>
              </a:r>
            </a:p>
          </p:txBody>
        </p:sp>
        <p:sp>
          <p:nvSpPr>
            <p:cNvPr id="119814" name="Rectangle 8"/>
            <p:cNvSpPr>
              <a:spLocks noChangeArrowheads="1"/>
            </p:cNvSpPr>
            <p:nvPr/>
          </p:nvSpPr>
          <p:spPr bwMode="auto">
            <a:xfrm>
              <a:off x="408" y="1971"/>
              <a:ext cx="111" cy="111"/>
            </a:xfrm>
            <a:prstGeom prst="rect">
              <a:avLst/>
            </a:prstGeom>
            <a:solidFill>
              <a:srgbClr val="006699"/>
            </a:solidFill>
            <a:ln w="9525">
              <a:noFill/>
              <a:round/>
              <a:headEnd/>
              <a:tailEnd/>
            </a:ln>
          </p:spPr>
          <p:txBody>
            <a:bodyPr/>
            <a:lstStyle/>
            <a:p>
              <a:pPr defTabSz="449263" hangingPunct="0">
                <a:lnSpc>
                  <a:spcPct val="93000"/>
                </a:lnSpc>
                <a:buClr>
                  <a:srgbClr val="000000"/>
                </a:buClr>
                <a:buSzPct val="100000"/>
                <a:buFont typeface="Arial Black" pitchFamily="34" charset="0"/>
                <a:buNone/>
              </a:pPr>
              <a:endParaRPr lang="en-US">
                <a:cs typeface="Arial" charset="0"/>
              </a:endParaRPr>
            </a:p>
          </p:txBody>
        </p:sp>
        <p:sp>
          <p:nvSpPr>
            <p:cNvPr id="119815" name="Rectangle 9"/>
            <p:cNvSpPr>
              <a:spLocks noChangeArrowheads="1"/>
            </p:cNvSpPr>
            <p:nvPr/>
          </p:nvSpPr>
          <p:spPr bwMode="auto">
            <a:xfrm>
              <a:off x="600" y="1971"/>
              <a:ext cx="111" cy="111"/>
            </a:xfrm>
            <a:prstGeom prst="rect">
              <a:avLst/>
            </a:prstGeom>
            <a:solidFill>
              <a:srgbClr val="006699"/>
            </a:solidFill>
            <a:ln w="9525">
              <a:noFill/>
              <a:round/>
              <a:headEnd/>
              <a:tailEnd/>
            </a:ln>
          </p:spPr>
          <p:txBody>
            <a:bodyPr/>
            <a:lstStyle/>
            <a:p>
              <a:pPr defTabSz="449263" hangingPunct="0">
                <a:lnSpc>
                  <a:spcPct val="93000"/>
                </a:lnSpc>
                <a:buClr>
                  <a:srgbClr val="000000"/>
                </a:buClr>
                <a:buSzPct val="100000"/>
                <a:buFont typeface="Arial Black" pitchFamily="34" charset="0"/>
                <a:buNone/>
              </a:pPr>
              <a:endParaRPr lang="en-US" sz="2200" b="1">
                <a:solidFill>
                  <a:srgbClr val="3B3D3C"/>
                </a:solidFill>
                <a:cs typeface="Arial" charset="0"/>
              </a:endParaRPr>
            </a:p>
          </p:txBody>
        </p:sp>
        <p:sp>
          <p:nvSpPr>
            <p:cNvPr id="119816" name="Rectangle 10"/>
            <p:cNvSpPr>
              <a:spLocks noChangeArrowheads="1"/>
            </p:cNvSpPr>
            <p:nvPr/>
          </p:nvSpPr>
          <p:spPr bwMode="auto">
            <a:xfrm>
              <a:off x="789" y="1971"/>
              <a:ext cx="111" cy="111"/>
            </a:xfrm>
            <a:prstGeom prst="rect">
              <a:avLst/>
            </a:prstGeom>
            <a:solidFill>
              <a:srgbClr val="006699"/>
            </a:solidFill>
            <a:ln w="9525">
              <a:noFill/>
              <a:round/>
              <a:headEnd/>
              <a:tailEnd/>
            </a:ln>
          </p:spPr>
          <p:txBody>
            <a:bodyPr/>
            <a:lstStyle/>
            <a:p>
              <a:pPr defTabSz="449263" hangingPunct="0">
                <a:lnSpc>
                  <a:spcPct val="93000"/>
                </a:lnSpc>
                <a:buClr>
                  <a:srgbClr val="000000"/>
                </a:buClr>
                <a:buSzPct val="100000"/>
                <a:buFont typeface="Arial Black" pitchFamily="34" charset="0"/>
                <a:buNone/>
              </a:pPr>
              <a:endParaRPr lang="en-US" sz="2200" b="1">
                <a:solidFill>
                  <a:srgbClr val="3B3D3C"/>
                </a:solidFill>
                <a:cs typeface="Arial" charset="0"/>
              </a:endParaRPr>
            </a:p>
          </p:txBody>
        </p:sp>
      </p:grpSp>
      <p:pic>
        <p:nvPicPr>
          <p:cNvPr id="119810" name="Picture 7" descr="SlideENd"/>
          <p:cNvPicPr>
            <a:picLocks noChangeAspect="1" noChangeArrowheads="1"/>
          </p:cNvPicPr>
          <p:nvPr/>
        </p:nvPicPr>
        <p:blipFill>
          <a:blip r:embed="rId2"/>
          <a:srcRect/>
          <a:stretch>
            <a:fillRect/>
          </a:stretch>
        </p:blipFill>
        <p:spPr bwMode="auto">
          <a:xfrm>
            <a:off x="1171575" y="669925"/>
            <a:ext cx="6800850" cy="5102225"/>
          </a:xfrm>
          <a:prstGeom prst="rect">
            <a:avLst/>
          </a:prstGeom>
          <a:noFill/>
          <a:ln w="9525">
            <a:solidFill>
              <a:schemeClr val="tx1"/>
            </a:solidFill>
            <a:miter lim="800000"/>
            <a:headEnd/>
            <a:tailEnd/>
          </a:ln>
        </p:spPr>
      </p:pic>
      <p:sp>
        <p:nvSpPr>
          <p:cNvPr id="119811" name="Text Box 8"/>
          <p:cNvSpPr txBox="1">
            <a:spLocks noChangeArrowheads="1"/>
          </p:cNvSpPr>
          <p:nvPr/>
        </p:nvSpPr>
        <p:spPr bwMode="auto">
          <a:xfrm>
            <a:off x="771525" y="5838825"/>
            <a:ext cx="7600950" cy="366713"/>
          </a:xfrm>
          <a:prstGeom prst="rect">
            <a:avLst/>
          </a:prstGeom>
          <a:noFill/>
          <a:ln w="9525">
            <a:noFill/>
            <a:miter lim="800000"/>
            <a:headEnd/>
            <a:tailEnd/>
          </a:ln>
        </p:spPr>
        <p:txBody>
          <a:bodyPr>
            <a:spAutoFit/>
          </a:bodyPr>
          <a:lstStyle/>
          <a:p>
            <a:pPr algn="ctr">
              <a:spcBef>
                <a:spcPct val="50000"/>
              </a:spcBef>
            </a:pPr>
            <a:r>
              <a:rPr lang="en-US" b="1">
                <a:solidFill>
                  <a:srgbClr val="333333"/>
                </a:solidFill>
                <a:latin typeface="Calibri" pitchFamily="34" charset="0"/>
              </a:rPr>
              <a:t>WAS to PHL: </a:t>
            </a:r>
            <a:r>
              <a:rPr lang="en-US" b="1">
                <a:solidFill>
                  <a:srgbClr val="CC0000"/>
                </a:solidFill>
                <a:latin typeface="Calibri" pitchFamily="34" charset="0"/>
              </a:rPr>
              <a:t>54 Minutes</a:t>
            </a:r>
            <a:r>
              <a:rPr lang="en-US" b="1">
                <a:solidFill>
                  <a:srgbClr val="333333"/>
                </a:solidFill>
                <a:latin typeface="Calibri" pitchFamily="34" charset="0"/>
              </a:rPr>
              <a:t>  | PHL to NYC: </a:t>
            </a:r>
            <a:r>
              <a:rPr lang="en-US" b="1">
                <a:solidFill>
                  <a:srgbClr val="CC0000"/>
                </a:solidFill>
                <a:latin typeface="Calibri" pitchFamily="34" charset="0"/>
              </a:rPr>
              <a:t>37Minutes</a:t>
            </a:r>
            <a:r>
              <a:rPr lang="en-US" b="1">
                <a:solidFill>
                  <a:srgbClr val="333333"/>
                </a:solidFill>
                <a:latin typeface="Calibri" pitchFamily="34" charset="0"/>
              </a:rPr>
              <a:t>  | NYC to BOS: </a:t>
            </a:r>
            <a:r>
              <a:rPr lang="en-US" b="1">
                <a:solidFill>
                  <a:srgbClr val="CC0000"/>
                </a:solidFill>
                <a:latin typeface="Calibri" pitchFamily="34" charset="0"/>
              </a:rPr>
              <a:t>94 Minutes</a:t>
            </a:r>
          </a:p>
        </p:txBody>
      </p:sp>
      <p:sp>
        <p:nvSpPr>
          <p:cNvPr id="119812" name="TextBox 10"/>
          <p:cNvSpPr txBox="1">
            <a:spLocks noChangeArrowheads="1"/>
          </p:cNvSpPr>
          <p:nvPr/>
        </p:nvSpPr>
        <p:spPr bwMode="auto">
          <a:xfrm>
            <a:off x="704850" y="5332413"/>
            <a:ext cx="7735888" cy="325437"/>
          </a:xfrm>
          <a:prstGeom prst="rect">
            <a:avLst/>
          </a:prstGeom>
          <a:noFill/>
          <a:ln w="9525">
            <a:noFill/>
            <a:miter lim="800000"/>
            <a:headEnd/>
            <a:tailEnd/>
          </a:ln>
        </p:spPr>
        <p:txBody>
          <a:bodyPr>
            <a:spAutoFit/>
          </a:bodyPr>
          <a:lstStyle/>
          <a:p>
            <a:pPr algn="ctr">
              <a:lnSpc>
                <a:spcPct val="90000"/>
              </a:lnSpc>
              <a:spcAft>
                <a:spcPct val="30000"/>
              </a:spcAft>
            </a:pPr>
            <a:r>
              <a:rPr lang="en-US" sz="1700" b="1">
                <a:solidFill>
                  <a:schemeClr val="bg1"/>
                </a:solidFill>
                <a:latin typeface="Calibri" pitchFamily="34" charset="0"/>
              </a:rPr>
              <a:t>andrew.wood@amtrak.com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457200" y="0"/>
            <a:ext cx="7924800" cy="685800"/>
          </a:xfrm>
        </p:spPr>
        <p:txBody>
          <a:bodyPr/>
          <a:lstStyle/>
          <a:p>
            <a:r>
              <a:rPr lang="en-US" smtClean="0"/>
              <a:t>The Amtrak Network</a:t>
            </a:r>
          </a:p>
        </p:txBody>
      </p:sp>
      <p:pic>
        <p:nvPicPr>
          <p:cNvPr id="82946" name="Picture 3" descr="frequencies"/>
          <p:cNvPicPr>
            <a:picLocks noChangeAspect="1" noChangeArrowheads="1"/>
          </p:cNvPicPr>
          <p:nvPr/>
        </p:nvPicPr>
        <p:blipFill>
          <a:blip r:embed="rId2"/>
          <a:srcRect/>
          <a:stretch>
            <a:fillRect/>
          </a:stretch>
        </p:blipFill>
        <p:spPr bwMode="auto">
          <a:xfrm>
            <a:off x="0" y="806450"/>
            <a:ext cx="8686800" cy="5289550"/>
          </a:xfrm>
          <a:prstGeom prst="rect">
            <a:avLst/>
          </a:prstGeom>
          <a:noFill/>
          <a:ln w="9525">
            <a:noFill/>
            <a:miter lim="800000"/>
            <a:headEnd/>
            <a:tailEnd/>
          </a:ln>
        </p:spPr>
      </p:pic>
      <p:sp>
        <p:nvSpPr>
          <p:cNvPr id="82947" name="Oval 4"/>
          <p:cNvSpPr>
            <a:spLocks noChangeArrowheads="1"/>
          </p:cNvSpPr>
          <p:nvPr/>
        </p:nvSpPr>
        <p:spPr bwMode="auto">
          <a:xfrm>
            <a:off x="609600" y="838200"/>
            <a:ext cx="381000" cy="914400"/>
          </a:xfrm>
          <a:prstGeom prst="ellipse">
            <a:avLst/>
          </a:prstGeom>
          <a:solidFill>
            <a:schemeClr val="accent1">
              <a:alpha val="0"/>
            </a:schemeClr>
          </a:solidFill>
          <a:ln w="12700">
            <a:solidFill>
              <a:srgbClr val="FF0000"/>
            </a:solidFill>
            <a:round/>
            <a:headEnd/>
            <a:tailEnd/>
          </a:ln>
        </p:spPr>
        <p:txBody>
          <a:bodyPr wrap="none" anchor="ctr"/>
          <a:lstStyle/>
          <a:p>
            <a:endParaRPr lang="en-US"/>
          </a:p>
        </p:txBody>
      </p:sp>
      <p:sp>
        <p:nvSpPr>
          <p:cNvPr id="82948" name="Oval 5"/>
          <p:cNvSpPr>
            <a:spLocks noChangeArrowheads="1"/>
          </p:cNvSpPr>
          <p:nvPr/>
        </p:nvSpPr>
        <p:spPr bwMode="auto">
          <a:xfrm>
            <a:off x="228600" y="2895600"/>
            <a:ext cx="838200" cy="1600200"/>
          </a:xfrm>
          <a:prstGeom prst="ellipse">
            <a:avLst/>
          </a:prstGeom>
          <a:solidFill>
            <a:schemeClr val="accent1">
              <a:alpha val="0"/>
            </a:schemeClr>
          </a:solidFill>
          <a:ln w="12700">
            <a:solidFill>
              <a:srgbClr val="FF0000"/>
            </a:solidFill>
            <a:round/>
            <a:headEnd/>
            <a:tailEnd/>
          </a:ln>
        </p:spPr>
        <p:txBody>
          <a:bodyPr wrap="none" anchor="ctr"/>
          <a:lstStyle/>
          <a:p>
            <a:endParaRPr lang="en-US"/>
          </a:p>
        </p:txBody>
      </p:sp>
      <p:sp>
        <p:nvSpPr>
          <p:cNvPr id="82949" name="Text Box 6"/>
          <p:cNvSpPr txBox="1">
            <a:spLocks noChangeArrowheads="1"/>
          </p:cNvSpPr>
          <p:nvPr/>
        </p:nvSpPr>
        <p:spPr bwMode="auto">
          <a:xfrm>
            <a:off x="1066800" y="838200"/>
            <a:ext cx="1011238" cy="304800"/>
          </a:xfrm>
          <a:prstGeom prst="rect">
            <a:avLst/>
          </a:prstGeom>
          <a:noFill/>
          <a:ln w="12700">
            <a:noFill/>
            <a:miter lim="800000"/>
            <a:headEnd/>
            <a:tailEnd/>
          </a:ln>
        </p:spPr>
        <p:txBody>
          <a:bodyPr>
            <a:spAutoFit/>
          </a:bodyPr>
          <a:lstStyle/>
          <a:p>
            <a:pPr eaLnBrk="0" hangingPunct="0"/>
            <a:r>
              <a:rPr lang="en-US" sz="1400" b="1"/>
              <a:t>Cascades</a:t>
            </a:r>
          </a:p>
        </p:txBody>
      </p:sp>
      <p:sp>
        <p:nvSpPr>
          <p:cNvPr id="82950" name="Text Box 7"/>
          <p:cNvSpPr txBox="1">
            <a:spLocks noChangeArrowheads="1"/>
          </p:cNvSpPr>
          <p:nvPr/>
        </p:nvSpPr>
        <p:spPr bwMode="auto">
          <a:xfrm>
            <a:off x="990600" y="3200400"/>
            <a:ext cx="1001713" cy="517525"/>
          </a:xfrm>
          <a:prstGeom prst="rect">
            <a:avLst/>
          </a:prstGeom>
          <a:noFill/>
          <a:ln w="12700">
            <a:noFill/>
            <a:miter lim="800000"/>
            <a:headEnd/>
            <a:tailEnd/>
          </a:ln>
        </p:spPr>
        <p:txBody>
          <a:bodyPr>
            <a:spAutoFit/>
          </a:bodyPr>
          <a:lstStyle/>
          <a:p>
            <a:pPr eaLnBrk="0" hangingPunct="0"/>
            <a:r>
              <a:rPr lang="en-US" sz="1400" b="1"/>
              <a:t>California</a:t>
            </a:r>
          </a:p>
          <a:p>
            <a:pPr eaLnBrk="0" hangingPunct="0"/>
            <a:r>
              <a:rPr lang="en-US" sz="1400" b="1"/>
              <a:t>corridors</a:t>
            </a:r>
          </a:p>
        </p:txBody>
      </p:sp>
      <p:sp>
        <p:nvSpPr>
          <p:cNvPr id="82951" name="Oval 8"/>
          <p:cNvSpPr>
            <a:spLocks noChangeArrowheads="1"/>
          </p:cNvSpPr>
          <p:nvPr/>
        </p:nvSpPr>
        <p:spPr bwMode="auto">
          <a:xfrm>
            <a:off x="5029200" y="2362200"/>
            <a:ext cx="1447800" cy="1371600"/>
          </a:xfrm>
          <a:prstGeom prst="ellipse">
            <a:avLst/>
          </a:prstGeom>
          <a:solidFill>
            <a:schemeClr val="accent1">
              <a:alpha val="0"/>
            </a:schemeClr>
          </a:solidFill>
          <a:ln w="12700">
            <a:solidFill>
              <a:srgbClr val="FF0000"/>
            </a:solidFill>
            <a:round/>
            <a:headEnd/>
            <a:tailEnd/>
          </a:ln>
        </p:spPr>
        <p:txBody>
          <a:bodyPr wrap="none" anchor="ctr"/>
          <a:lstStyle/>
          <a:p>
            <a:endParaRPr lang="en-US"/>
          </a:p>
        </p:txBody>
      </p:sp>
      <p:sp>
        <p:nvSpPr>
          <p:cNvPr id="82952" name="Text Box 9"/>
          <p:cNvSpPr txBox="1">
            <a:spLocks noChangeArrowheads="1"/>
          </p:cNvSpPr>
          <p:nvPr/>
        </p:nvSpPr>
        <p:spPr bwMode="auto">
          <a:xfrm>
            <a:off x="5181600" y="1981200"/>
            <a:ext cx="1276350" cy="304800"/>
          </a:xfrm>
          <a:prstGeom prst="rect">
            <a:avLst/>
          </a:prstGeom>
          <a:noFill/>
          <a:ln w="12700">
            <a:noFill/>
            <a:miter lim="800000"/>
            <a:headEnd/>
            <a:tailEnd/>
          </a:ln>
        </p:spPr>
        <p:txBody>
          <a:bodyPr wrap="none">
            <a:spAutoFit/>
          </a:bodyPr>
          <a:lstStyle/>
          <a:p>
            <a:pPr eaLnBrk="0" hangingPunct="0"/>
            <a:r>
              <a:rPr lang="en-US" sz="1400" b="1"/>
              <a:t>Chicago Hub</a:t>
            </a:r>
          </a:p>
        </p:txBody>
      </p:sp>
      <p:sp>
        <p:nvSpPr>
          <p:cNvPr id="82953" name="Oval 10"/>
          <p:cNvSpPr>
            <a:spLocks noChangeArrowheads="1"/>
          </p:cNvSpPr>
          <p:nvPr/>
        </p:nvSpPr>
        <p:spPr bwMode="auto">
          <a:xfrm rot="1200000">
            <a:off x="7391400" y="2209800"/>
            <a:ext cx="685800" cy="1192213"/>
          </a:xfrm>
          <a:prstGeom prst="ellipse">
            <a:avLst/>
          </a:prstGeom>
          <a:solidFill>
            <a:schemeClr val="accent1">
              <a:alpha val="0"/>
            </a:schemeClr>
          </a:solidFill>
          <a:ln w="12700">
            <a:solidFill>
              <a:srgbClr val="FF0000"/>
            </a:solidFill>
            <a:round/>
            <a:headEnd/>
            <a:tailEnd/>
          </a:ln>
        </p:spPr>
        <p:txBody>
          <a:bodyPr wrap="none" anchor="ctr"/>
          <a:lstStyle/>
          <a:p>
            <a:endParaRPr lang="en-US"/>
          </a:p>
        </p:txBody>
      </p:sp>
      <p:sp>
        <p:nvSpPr>
          <p:cNvPr id="82954" name="Text Box 11"/>
          <p:cNvSpPr txBox="1">
            <a:spLocks noChangeArrowheads="1"/>
          </p:cNvSpPr>
          <p:nvPr/>
        </p:nvSpPr>
        <p:spPr bwMode="auto">
          <a:xfrm>
            <a:off x="7924800" y="3124200"/>
            <a:ext cx="1011238" cy="517525"/>
          </a:xfrm>
          <a:prstGeom prst="rect">
            <a:avLst/>
          </a:prstGeom>
          <a:noFill/>
          <a:ln w="12700">
            <a:noFill/>
            <a:miter lim="800000"/>
            <a:headEnd/>
            <a:tailEnd/>
          </a:ln>
        </p:spPr>
        <p:txBody>
          <a:bodyPr wrap="none">
            <a:spAutoFit/>
          </a:bodyPr>
          <a:lstStyle/>
          <a:p>
            <a:pPr eaLnBrk="0" hangingPunct="0"/>
            <a:r>
              <a:rPr lang="en-US" sz="1400" b="1"/>
              <a:t>Northeast</a:t>
            </a:r>
          </a:p>
          <a:p>
            <a:pPr eaLnBrk="0" hangingPunct="0"/>
            <a:r>
              <a:rPr lang="en-US" sz="1400" b="1"/>
              <a:t>Corridor</a:t>
            </a:r>
          </a:p>
        </p:txBody>
      </p:sp>
      <p:sp>
        <p:nvSpPr>
          <p:cNvPr id="82955" name="Text Box 12"/>
          <p:cNvSpPr txBox="1">
            <a:spLocks noChangeArrowheads="1"/>
          </p:cNvSpPr>
          <p:nvPr/>
        </p:nvSpPr>
        <p:spPr bwMode="auto">
          <a:xfrm>
            <a:off x="1828800" y="2057400"/>
            <a:ext cx="2000250" cy="742950"/>
          </a:xfrm>
          <a:prstGeom prst="rect">
            <a:avLst/>
          </a:prstGeom>
          <a:solidFill>
            <a:srgbClr val="FFFFCC"/>
          </a:solidFill>
          <a:ln w="12700">
            <a:solidFill>
              <a:schemeClr val="tx1"/>
            </a:solidFill>
            <a:miter lim="800000"/>
            <a:headEnd/>
            <a:tailEnd/>
          </a:ln>
        </p:spPr>
        <p:txBody>
          <a:bodyPr wrap="none">
            <a:spAutoFit/>
          </a:bodyPr>
          <a:lstStyle/>
          <a:p>
            <a:pPr eaLnBrk="0" hangingPunct="0"/>
            <a:r>
              <a:rPr lang="en-US" sz="1400" b="1"/>
              <a:t>Long distance routes</a:t>
            </a:r>
          </a:p>
          <a:p>
            <a:pPr eaLnBrk="0" hangingPunct="0"/>
            <a:r>
              <a:rPr lang="en-US" sz="1400" b="1"/>
              <a:t>connect major hubs</a:t>
            </a:r>
          </a:p>
          <a:p>
            <a:pPr eaLnBrk="0" hangingPunct="0"/>
            <a:r>
              <a:rPr lang="en-US" sz="1400" b="1"/>
              <a:t>and corridor services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69" name="Group 15"/>
          <p:cNvGrpSpPr>
            <a:grpSpLocks/>
          </p:cNvGrpSpPr>
          <p:nvPr/>
        </p:nvGrpSpPr>
        <p:grpSpPr bwMode="auto">
          <a:xfrm>
            <a:off x="42863" y="720725"/>
            <a:ext cx="8974137" cy="6061075"/>
            <a:chOff x="27" y="249"/>
            <a:chExt cx="5653" cy="3818"/>
          </a:xfrm>
        </p:grpSpPr>
        <p:pic>
          <p:nvPicPr>
            <p:cNvPr id="83972" name="Picture 4" descr="new america2050map fits ppt"/>
            <p:cNvPicPr>
              <a:picLocks noChangeAspect="1" noChangeArrowheads="1"/>
            </p:cNvPicPr>
            <p:nvPr/>
          </p:nvPicPr>
          <p:blipFill>
            <a:blip r:embed="rId3"/>
            <a:srcRect r="2420"/>
            <a:stretch>
              <a:fillRect/>
            </a:stretch>
          </p:blipFill>
          <p:spPr bwMode="auto">
            <a:xfrm>
              <a:off x="92" y="249"/>
              <a:ext cx="5588" cy="3818"/>
            </a:xfrm>
            <a:prstGeom prst="rect">
              <a:avLst/>
            </a:prstGeom>
            <a:noFill/>
            <a:ln w="25400">
              <a:solidFill>
                <a:schemeClr val="tx1"/>
              </a:solidFill>
              <a:miter lim="800000"/>
              <a:headEnd/>
              <a:tailEnd/>
            </a:ln>
          </p:spPr>
        </p:pic>
        <p:sp>
          <p:nvSpPr>
            <p:cNvPr id="83973" name="Text Box 5"/>
            <p:cNvSpPr txBox="1">
              <a:spLocks noChangeArrowheads="1"/>
            </p:cNvSpPr>
            <p:nvPr/>
          </p:nvSpPr>
          <p:spPr bwMode="auto">
            <a:xfrm>
              <a:off x="4472" y="2094"/>
              <a:ext cx="1070" cy="231"/>
            </a:xfrm>
            <a:prstGeom prst="rect">
              <a:avLst/>
            </a:prstGeom>
            <a:noFill/>
            <a:ln w="9525">
              <a:noFill/>
              <a:miter lim="800000"/>
              <a:headEnd/>
              <a:tailEnd/>
            </a:ln>
          </p:spPr>
          <p:txBody>
            <a:bodyPr>
              <a:spAutoFit/>
            </a:bodyPr>
            <a:lstStyle/>
            <a:p>
              <a:pPr>
                <a:spcBef>
                  <a:spcPct val="50000"/>
                </a:spcBef>
              </a:pPr>
              <a:r>
                <a:rPr lang="en-US" b="1">
                  <a:solidFill>
                    <a:srgbClr val="717171"/>
                  </a:solidFill>
                  <a:latin typeface="Times New Roman" pitchFamily="18" charset="0"/>
                  <a:ea typeface="ＭＳ Ｐゴシック"/>
                  <a:cs typeface="ＭＳ Ｐゴシック"/>
                </a:rPr>
                <a:t>Northeast</a:t>
              </a:r>
            </a:p>
          </p:txBody>
        </p:sp>
        <p:sp>
          <p:nvSpPr>
            <p:cNvPr id="83974" name="Text Box 6"/>
            <p:cNvSpPr txBox="1">
              <a:spLocks noChangeArrowheads="1"/>
            </p:cNvSpPr>
            <p:nvPr/>
          </p:nvSpPr>
          <p:spPr bwMode="auto">
            <a:xfrm>
              <a:off x="3109" y="1954"/>
              <a:ext cx="1070" cy="231"/>
            </a:xfrm>
            <a:prstGeom prst="rect">
              <a:avLst/>
            </a:prstGeom>
            <a:noFill/>
            <a:ln w="9525">
              <a:noFill/>
              <a:miter lim="800000"/>
              <a:headEnd/>
              <a:tailEnd/>
            </a:ln>
          </p:spPr>
          <p:txBody>
            <a:bodyPr>
              <a:spAutoFit/>
            </a:bodyPr>
            <a:lstStyle/>
            <a:p>
              <a:pPr>
                <a:spcBef>
                  <a:spcPct val="50000"/>
                </a:spcBef>
              </a:pPr>
              <a:r>
                <a:rPr lang="en-US" b="1">
                  <a:solidFill>
                    <a:srgbClr val="717171"/>
                  </a:solidFill>
                  <a:latin typeface="Times New Roman" pitchFamily="18" charset="0"/>
                  <a:ea typeface="ＭＳ Ｐゴシック"/>
                  <a:cs typeface="ＭＳ Ｐゴシック"/>
                </a:rPr>
                <a:t>Great Lakes</a:t>
              </a:r>
            </a:p>
          </p:txBody>
        </p:sp>
        <p:sp>
          <p:nvSpPr>
            <p:cNvPr id="83975" name="Text Box 7"/>
            <p:cNvSpPr txBox="1">
              <a:spLocks noChangeArrowheads="1"/>
            </p:cNvSpPr>
            <p:nvPr/>
          </p:nvSpPr>
          <p:spPr bwMode="auto">
            <a:xfrm>
              <a:off x="3469" y="2625"/>
              <a:ext cx="1070" cy="404"/>
            </a:xfrm>
            <a:prstGeom prst="rect">
              <a:avLst/>
            </a:prstGeom>
            <a:noFill/>
            <a:ln w="9525">
              <a:noFill/>
              <a:miter lim="800000"/>
              <a:headEnd/>
              <a:tailEnd/>
            </a:ln>
          </p:spPr>
          <p:txBody>
            <a:bodyPr>
              <a:spAutoFit/>
            </a:bodyPr>
            <a:lstStyle/>
            <a:p>
              <a:pPr algn="ctr">
                <a:spcBef>
                  <a:spcPct val="50000"/>
                </a:spcBef>
              </a:pPr>
              <a:r>
                <a:rPr lang="en-US" b="1">
                  <a:solidFill>
                    <a:srgbClr val="717171"/>
                  </a:solidFill>
                  <a:latin typeface="Times New Roman" pitchFamily="18" charset="0"/>
                  <a:ea typeface="ＭＳ Ｐゴシック"/>
                  <a:cs typeface="ＭＳ Ｐゴシック"/>
                </a:rPr>
                <a:t>Piedmont Atlantic</a:t>
              </a:r>
            </a:p>
          </p:txBody>
        </p:sp>
        <p:sp>
          <p:nvSpPr>
            <p:cNvPr id="83976" name="Text Box 8"/>
            <p:cNvSpPr txBox="1">
              <a:spLocks noChangeArrowheads="1"/>
            </p:cNvSpPr>
            <p:nvPr/>
          </p:nvSpPr>
          <p:spPr bwMode="auto">
            <a:xfrm>
              <a:off x="3887" y="3684"/>
              <a:ext cx="1070" cy="231"/>
            </a:xfrm>
            <a:prstGeom prst="rect">
              <a:avLst/>
            </a:prstGeom>
            <a:noFill/>
            <a:ln w="9525">
              <a:noFill/>
              <a:miter lim="800000"/>
              <a:headEnd/>
              <a:tailEnd/>
            </a:ln>
          </p:spPr>
          <p:txBody>
            <a:bodyPr>
              <a:spAutoFit/>
            </a:bodyPr>
            <a:lstStyle/>
            <a:p>
              <a:pPr>
                <a:spcBef>
                  <a:spcPct val="50000"/>
                </a:spcBef>
              </a:pPr>
              <a:r>
                <a:rPr lang="en-US" b="1">
                  <a:solidFill>
                    <a:srgbClr val="717171"/>
                  </a:solidFill>
                  <a:latin typeface="Times New Roman" pitchFamily="18" charset="0"/>
                  <a:ea typeface="ＭＳ Ｐゴシック"/>
                  <a:cs typeface="ＭＳ Ｐゴシック"/>
                </a:rPr>
                <a:t>Florida</a:t>
              </a:r>
            </a:p>
          </p:txBody>
        </p:sp>
        <p:sp>
          <p:nvSpPr>
            <p:cNvPr id="83977" name="Text Box 9"/>
            <p:cNvSpPr txBox="1">
              <a:spLocks noChangeArrowheads="1"/>
            </p:cNvSpPr>
            <p:nvPr/>
          </p:nvSpPr>
          <p:spPr bwMode="auto">
            <a:xfrm>
              <a:off x="2851" y="3335"/>
              <a:ext cx="1070" cy="231"/>
            </a:xfrm>
            <a:prstGeom prst="rect">
              <a:avLst/>
            </a:prstGeom>
            <a:noFill/>
            <a:ln w="9525">
              <a:noFill/>
              <a:miter lim="800000"/>
              <a:headEnd/>
              <a:tailEnd/>
            </a:ln>
          </p:spPr>
          <p:txBody>
            <a:bodyPr>
              <a:spAutoFit/>
            </a:bodyPr>
            <a:lstStyle/>
            <a:p>
              <a:pPr>
                <a:spcBef>
                  <a:spcPct val="50000"/>
                </a:spcBef>
              </a:pPr>
              <a:r>
                <a:rPr lang="en-US" b="1">
                  <a:solidFill>
                    <a:srgbClr val="717171"/>
                  </a:solidFill>
                  <a:latin typeface="Times New Roman" pitchFamily="18" charset="0"/>
                  <a:ea typeface="ＭＳ Ｐゴシック"/>
                  <a:cs typeface="ＭＳ Ｐゴシック"/>
                </a:rPr>
                <a:t>Gulf Coast</a:t>
              </a:r>
            </a:p>
          </p:txBody>
        </p:sp>
        <p:sp>
          <p:nvSpPr>
            <p:cNvPr id="83978" name="Text Box 10"/>
            <p:cNvSpPr txBox="1">
              <a:spLocks noChangeArrowheads="1"/>
            </p:cNvSpPr>
            <p:nvPr/>
          </p:nvSpPr>
          <p:spPr bwMode="auto">
            <a:xfrm>
              <a:off x="2106" y="2712"/>
              <a:ext cx="1070" cy="404"/>
            </a:xfrm>
            <a:prstGeom prst="rect">
              <a:avLst/>
            </a:prstGeom>
            <a:noFill/>
            <a:ln w="9525">
              <a:noFill/>
              <a:miter lim="800000"/>
              <a:headEnd/>
              <a:tailEnd/>
            </a:ln>
          </p:spPr>
          <p:txBody>
            <a:bodyPr>
              <a:spAutoFit/>
            </a:bodyPr>
            <a:lstStyle/>
            <a:p>
              <a:pPr algn="ctr">
                <a:spcBef>
                  <a:spcPct val="50000"/>
                </a:spcBef>
              </a:pPr>
              <a:r>
                <a:rPr lang="en-US" b="1">
                  <a:solidFill>
                    <a:srgbClr val="717171"/>
                  </a:solidFill>
                  <a:latin typeface="Times New Roman" pitchFamily="18" charset="0"/>
                  <a:ea typeface="ＭＳ Ｐゴシック"/>
                  <a:cs typeface="ＭＳ Ｐゴシック"/>
                </a:rPr>
                <a:t>Texas</a:t>
              </a:r>
              <a:br>
                <a:rPr lang="en-US" b="1">
                  <a:solidFill>
                    <a:srgbClr val="717171"/>
                  </a:solidFill>
                  <a:latin typeface="Times New Roman" pitchFamily="18" charset="0"/>
                  <a:ea typeface="ＭＳ Ｐゴシック"/>
                  <a:cs typeface="ＭＳ Ｐゴシック"/>
                </a:rPr>
              </a:br>
              <a:r>
                <a:rPr lang="en-US" b="1">
                  <a:solidFill>
                    <a:srgbClr val="717171"/>
                  </a:solidFill>
                  <a:latin typeface="Times New Roman" pitchFamily="18" charset="0"/>
                  <a:ea typeface="ＭＳ Ｐゴシック"/>
                  <a:cs typeface="ＭＳ Ｐゴシック"/>
                </a:rPr>
                <a:t>Triangle</a:t>
              </a:r>
            </a:p>
          </p:txBody>
        </p:sp>
        <p:sp>
          <p:nvSpPr>
            <p:cNvPr id="83979" name="Text Box 11"/>
            <p:cNvSpPr txBox="1">
              <a:spLocks noChangeArrowheads="1"/>
            </p:cNvSpPr>
            <p:nvPr/>
          </p:nvSpPr>
          <p:spPr bwMode="auto">
            <a:xfrm>
              <a:off x="1504" y="1971"/>
              <a:ext cx="1070" cy="404"/>
            </a:xfrm>
            <a:prstGeom prst="rect">
              <a:avLst/>
            </a:prstGeom>
            <a:noFill/>
            <a:ln w="9525">
              <a:noFill/>
              <a:miter lim="800000"/>
              <a:headEnd/>
              <a:tailEnd/>
            </a:ln>
          </p:spPr>
          <p:txBody>
            <a:bodyPr>
              <a:spAutoFit/>
            </a:bodyPr>
            <a:lstStyle/>
            <a:p>
              <a:pPr algn="ctr">
                <a:spcBef>
                  <a:spcPct val="50000"/>
                </a:spcBef>
              </a:pPr>
              <a:r>
                <a:rPr lang="en-US" b="1">
                  <a:solidFill>
                    <a:srgbClr val="717171"/>
                  </a:solidFill>
                  <a:latin typeface="Times New Roman" pitchFamily="18" charset="0"/>
                  <a:ea typeface="ＭＳ Ｐゴシック"/>
                  <a:cs typeface="ＭＳ Ｐゴシック"/>
                </a:rPr>
                <a:t>Front</a:t>
              </a:r>
              <a:br>
                <a:rPr lang="en-US" b="1">
                  <a:solidFill>
                    <a:srgbClr val="717171"/>
                  </a:solidFill>
                  <a:latin typeface="Times New Roman" pitchFamily="18" charset="0"/>
                  <a:ea typeface="ＭＳ Ｐゴシック"/>
                  <a:cs typeface="ＭＳ Ｐゴシック"/>
                </a:rPr>
              </a:br>
              <a:r>
                <a:rPr lang="en-US" b="1">
                  <a:solidFill>
                    <a:srgbClr val="717171"/>
                  </a:solidFill>
                  <a:latin typeface="Times New Roman" pitchFamily="18" charset="0"/>
                  <a:ea typeface="ＭＳ Ｐゴシック"/>
                  <a:cs typeface="ＭＳ Ｐゴシック"/>
                </a:rPr>
                <a:t>Range</a:t>
              </a:r>
            </a:p>
          </p:txBody>
        </p:sp>
        <p:sp>
          <p:nvSpPr>
            <p:cNvPr id="83980" name="Text Box 12"/>
            <p:cNvSpPr txBox="1">
              <a:spLocks noChangeArrowheads="1"/>
            </p:cNvSpPr>
            <p:nvPr/>
          </p:nvSpPr>
          <p:spPr bwMode="auto">
            <a:xfrm>
              <a:off x="757" y="2494"/>
              <a:ext cx="1070" cy="404"/>
            </a:xfrm>
            <a:prstGeom prst="rect">
              <a:avLst/>
            </a:prstGeom>
            <a:noFill/>
            <a:ln w="9525">
              <a:noFill/>
              <a:miter lim="800000"/>
              <a:headEnd/>
              <a:tailEnd/>
            </a:ln>
          </p:spPr>
          <p:txBody>
            <a:bodyPr>
              <a:spAutoFit/>
            </a:bodyPr>
            <a:lstStyle/>
            <a:p>
              <a:pPr algn="ctr">
                <a:spcBef>
                  <a:spcPct val="50000"/>
                </a:spcBef>
              </a:pPr>
              <a:r>
                <a:rPr lang="en-US" b="1">
                  <a:solidFill>
                    <a:srgbClr val="717171"/>
                  </a:solidFill>
                  <a:latin typeface="Times New Roman" pitchFamily="18" charset="0"/>
                  <a:ea typeface="ＭＳ Ｐゴシック"/>
                  <a:cs typeface="ＭＳ Ｐゴシック"/>
                </a:rPr>
                <a:t>Sun</a:t>
              </a:r>
              <a:br>
                <a:rPr lang="en-US" b="1">
                  <a:solidFill>
                    <a:srgbClr val="717171"/>
                  </a:solidFill>
                  <a:latin typeface="Times New Roman" pitchFamily="18" charset="0"/>
                  <a:ea typeface="ＭＳ Ｐゴシック"/>
                  <a:cs typeface="ＭＳ Ｐゴシック"/>
                </a:rPr>
              </a:br>
              <a:r>
                <a:rPr lang="en-US" b="1">
                  <a:solidFill>
                    <a:srgbClr val="717171"/>
                  </a:solidFill>
                  <a:latin typeface="Times New Roman" pitchFamily="18" charset="0"/>
                  <a:ea typeface="ＭＳ Ｐゴシック"/>
                  <a:cs typeface="ＭＳ Ｐゴシック"/>
                </a:rPr>
                <a:t>Corridor</a:t>
              </a:r>
            </a:p>
          </p:txBody>
        </p:sp>
        <p:sp>
          <p:nvSpPr>
            <p:cNvPr id="83981" name="Text Box 13"/>
            <p:cNvSpPr txBox="1">
              <a:spLocks noChangeArrowheads="1"/>
            </p:cNvSpPr>
            <p:nvPr/>
          </p:nvSpPr>
          <p:spPr bwMode="auto">
            <a:xfrm>
              <a:off x="214" y="2000"/>
              <a:ext cx="1070" cy="404"/>
            </a:xfrm>
            <a:prstGeom prst="rect">
              <a:avLst/>
            </a:prstGeom>
            <a:noFill/>
            <a:ln w="9525">
              <a:noFill/>
              <a:miter lim="800000"/>
              <a:headEnd/>
              <a:tailEnd/>
            </a:ln>
          </p:spPr>
          <p:txBody>
            <a:bodyPr>
              <a:spAutoFit/>
            </a:bodyPr>
            <a:lstStyle/>
            <a:p>
              <a:pPr algn="ctr">
                <a:spcBef>
                  <a:spcPct val="50000"/>
                </a:spcBef>
              </a:pPr>
              <a:r>
                <a:rPr lang="en-US" b="1">
                  <a:solidFill>
                    <a:srgbClr val="717171"/>
                  </a:solidFill>
                  <a:latin typeface="Times New Roman" pitchFamily="18" charset="0"/>
                  <a:ea typeface="ＭＳ Ｐゴシック"/>
                  <a:cs typeface="ＭＳ Ｐゴシック"/>
                </a:rPr>
                <a:t>Southern</a:t>
              </a:r>
              <a:br>
                <a:rPr lang="en-US" b="1">
                  <a:solidFill>
                    <a:srgbClr val="717171"/>
                  </a:solidFill>
                  <a:latin typeface="Times New Roman" pitchFamily="18" charset="0"/>
                  <a:ea typeface="ＭＳ Ｐゴシック"/>
                  <a:cs typeface="ＭＳ Ｐゴシック"/>
                </a:rPr>
              </a:br>
              <a:r>
                <a:rPr lang="en-US" b="1">
                  <a:solidFill>
                    <a:srgbClr val="717171"/>
                  </a:solidFill>
                  <a:latin typeface="Times New Roman" pitchFamily="18" charset="0"/>
                  <a:ea typeface="ＭＳ Ｐゴシック"/>
                  <a:cs typeface="ＭＳ Ｐゴシック"/>
                </a:rPr>
                <a:t>California</a:t>
              </a:r>
            </a:p>
          </p:txBody>
        </p:sp>
        <p:sp>
          <p:nvSpPr>
            <p:cNvPr id="83982" name="Text Box 14"/>
            <p:cNvSpPr txBox="1">
              <a:spLocks noChangeArrowheads="1"/>
            </p:cNvSpPr>
            <p:nvPr/>
          </p:nvSpPr>
          <p:spPr bwMode="auto">
            <a:xfrm>
              <a:off x="27" y="1336"/>
              <a:ext cx="1070" cy="404"/>
            </a:xfrm>
            <a:prstGeom prst="rect">
              <a:avLst/>
            </a:prstGeom>
            <a:noFill/>
            <a:ln w="9525">
              <a:noFill/>
              <a:miter lim="800000"/>
              <a:headEnd/>
              <a:tailEnd/>
            </a:ln>
          </p:spPr>
          <p:txBody>
            <a:bodyPr>
              <a:spAutoFit/>
            </a:bodyPr>
            <a:lstStyle/>
            <a:p>
              <a:pPr algn="ctr">
                <a:spcBef>
                  <a:spcPct val="50000"/>
                </a:spcBef>
              </a:pPr>
              <a:r>
                <a:rPr lang="en-US" b="1">
                  <a:solidFill>
                    <a:srgbClr val="717171"/>
                  </a:solidFill>
                  <a:latin typeface="Times New Roman" pitchFamily="18" charset="0"/>
                  <a:ea typeface="ＭＳ Ｐゴシック"/>
                  <a:cs typeface="ＭＳ Ｐゴシック"/>
                </a:rPr>
                <a:t>Northern</a:t>
              </a:r>
              <a:br>
                <a:rPr lang="en-US" b="1">
                  <a:solidFill>
                    <a:srgbClr val="717171"/>
                  </a:solidFill>
                  <a:latin typeface="Times New Roman" pitchFamily="18" charset="0"/>
                  <a:ea typeface="ＭＳ Ｐゴシック"/>
                  <a:cs typeface="ＭＳ Ｐゴシック"/>
                </a:rPr>
              </a:br>
              <a:r>
                <a:rPr lang="en-US" b="1">
                  <a:solidFill>
                    <a:srgbClr val="717171"/>
                  </a:solidFill>
                  <a:latin typeface="Times New Roman" pitchFamily="18" charset="0"/>
                  <a:ea typeface="ＭＳ Ｐゴシック"/>
                  <a:cs typeface="ＭＳ Ｐゴシック"/>
                </a:rPr>
                <a:t>California</a:t>
              </a:r>
            </a:p>
          </p:txBody>
        </p:sp>
        <p:sp>
          <p:nvSpPr>
            <p:cNvPr id="83983" name="Text Box 15"/>
            <p:cNvSpPr txBox="1">
              <a:spLocks noChangeArrowheads="1"/>
            </p:cNvSpPr>
            <p:nvPr/>
          </p:nvSpPr>
          <p:spPr bwMode="auto">
            <a:xfrm>
              <a:off x="646" y="675"/>
              <a:ext cx="1070" cy="231"/>
            </a:xfrm>
            <a:prstGeom prst="rect">
              <a:avLst/>
            </a:prstGeom>
            <a:noFill/>
            <a:ln w="9525">
              <a:noFill/>
              <a:miter lim="800000"/>
              <a:headEnd/>
              <a:tailEnd/>
            </a:ln>
          </p:spPr>
          <p:txBody>
            <a:bodyPr>
              <a:spAutoFit/>
            </a:bodyPr>
            <a:lstStyle/>
            <a:p>
              <a:pPr>
                <a:spcBef>
                  <a:spcPct val="50000"/>
                </a:spcBef>
              </a:pPr>
              <a:r>
                <a:rPr lang="en-US" b="1">
                  <a:solidFill>
                    <a:srgbClr val="717171"/>
                  </a:solidFill>
                  <a:latin typeface="Times New Roman" pitchFamily="18" charset="0"/>
                  <a:ea typeface="ＭＳ Ｐゴシック"/>
                  <a:cs typeface="ＭＳ Ｐゴシック"/>
                </a:rPr>
                <a:t>Cascadia</a:t>
              </a:r>
            </a:p>
          </p:txBody>
        </p:sp>
      </p:grpSp>
      <p:pic>
        <p:nvPicPr>
          <p:cNvPr id="83970" name="Picture 14"/>
          <p:cNvPicPr>
            <a:picLocks noChangeAspect="1" noChangeArrowheads="1"/>
          </p:cNvPicPr>
          <p:nvPr/>
        </p:nvPicPr>
        <p:blipFill>
          <a:blip r:embed="rId4"/>
          <a:srcRect/>
          <a:stretch>
            <a:fillRect/>
          </a:stretch>
        </p:blipFill>
        <p:spPr bwMode="auto">
          <a:xfrm>
            <a:off x="7731125" y="5915025"/>
            <a:ext cx="1165225" cy="701675"/>
          </a:xfrm>
          <a:prstGeom prst="rect">
            <a:avLst/>
          </a:prstGeom>
          <a:noFill/>
          <a:ln w="9525">
            <a:noFill/>
            <a:miter lim="800000"/>
            <a:headEnd/>
            <a:tailEnd/>
          </a:ln>
        </p:spPr>
      </p:pic>
      <p:sp>
        <p:nvSpPr>
          <p:cNvPr id="83971" name="Text Box 2"/>
          <p:cNvSpPr txBox="1">
            <a:spLocks noChangeArrowheads="1"/>
          </p:cNvSpPr>
          <p:nvPr/>
        </p:nvSpPr>
        <p:spPr bwMode="auto">
          <a:xfrm>
            <a:off x="234950" y="0"/>
            <a:ext cx="8559800" cy="457200"/>
          </a:xfrm>
          <a:prstGeom prst="rect">
            <a:avLst/>
          </a:prstGeom>
          <a:noFill/>
          <a:ln w="9525">
            <a:noFill/>
            <a:miter lim="800000"/>
            <a:headEnd/>
            <a:tailEnd/>
          </a:ln>
        </p:spPr>
        <p:txBody>
          <a:bodyPr anchor="ctr">
            <a:spAutoFit/>
          </a:bodyPr>
          <a:lstStyle/>
          <a:p>
            <a:pPr eaLnBrk="0" hangingPunct="0">
              <a:spcBef>
                <a:spcPct val="50000"/>
              </a:spcBef>
            </a:pPr>
            <a:r>
              <a:rPr lang="en-US" sz="2400" b="1">
                <a:solidFill>
                  <a:srgbClr val="335B83"/>
                </a:solidFill>
                <a:latin typeface="Calibri" pitchFamily="34" charset="0"/>
              </a:rPr>
              <a:t>America’s Megaregions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idx="4294967295"/>
          </p:nvPr>
        </p:nvSpPr>
        <p:spPr>
          <a:xfrm>
            <a:off x="306388" y="0"/>
            <a:ext cx="8532812" cy="762000"/>
          </a:xfrm>
        </p:spPr>
        <p:txBody>
          <a:bodyPr/>
          <a:lstStyle/>
          <a:p>
            <a:r>
              <a:rPr lang="en-US" smtClean="0"/>
              <a:t>The Northeast Corridor Mainline and Branches</a:t>
            </a:r>
          </a:p>
        </p:txBody>
      </p:sp>
      <p:sp>
        <p:nvSpPr>
          <p:cNvPr id="86018" name="Rectangle 3"/>
          <p:cNvSpPr txBox="1">
            <a:spLocks noChangeArrowheads="1"/>
          </p:cNvSpPr>
          <p:nvPr/>
        </p:nvSpPr>
        <p:spPr bwMode="auto">
          <a:xfrm>
            <a:off x="6156325" y="862013"/>
            <a:ext cx="2987675" cy="3849687"/>
          </a:xfrm>
          <a:prstGeom prst="rect">
            <a:avLst/>
          </a:prstGeom>
          <a:noFill/>
          <a:ln w="9525">
            <a:noFill/>
            <a:miter lim="800000"/>
            <a:headEnd/>
            <a:tailEnd/>
          </a:ln>
        </p:spPr>
        <p:txBody>
          <a:bodyPr/>
          <a:lstStyle/>
          <a:p>
            <a:pPr marL="177800" indent="-177800" eaLnBrk="0" hangingPunct="0">
              <a:buSzPct val="100000"/>
              <a:buFontTx/>
              <a:buChar char="•"/>
            </a:pPr>
            <a:r>
              <a:rPr lang="en-US" sz="2400">
                <a:latin typeface="Calibri" pitchFamily="34" charset="0"/>
              </a:rPr>
              <a:t>899 Route-miles </a:t>
            </a:r>
          </a:p>
          <a:p>
            <a:pPr marL="177800" indent="-177800" eaLnBrk="0" hangingPunct="0">
              <a:buSzPct val="100000"/>
              <a:buFontTx/>
              <a:buChar char="•"/>
            </a:pPr>
            <a:r>
              <a:rPr lang="en-US" sz="2400">
                <a:latin typeface="Calibri" pitchFamily="34" charset="0"/>
              </a:rPr>
              <a:t>546 Miles Amtrak-owned</a:t>
            </a:r>
          </a:p>
          <a:p>
            <a:pPr marL="177800" indent="-177800" eaLnBrk="0" hangingPunct="0">
              <a:buSzPct val="100000"/>
              <a:buFontTx/>
              <a:buChar char="•"/>
            </a:pPr>
            <a:r>
              <a:rPr lang="en-US" sz="2400">
                <a:latin typeface="Calibri" pitchFamily="34" charset="0"/>
              </a:rPr>
              <a:t>66% electrified</a:t>
            </a:r>
          </a:p>
          <a:p>
            <a:pPr marL="177800" indent="-177800" eaLnBrk="0" hangingPunct="0">
              <a:buSzPct val="100000"/>
              <a:buFontTx/>
              <a:buChar char="•"/>
            </a:pPr>
            <a:r>
              <a:rPr lang="en-US" sz="2400">
                <a:latin typeface="Calibri" pitchFamily="34" charset="0"/>
              </a:rPr>
              <a:t>8 commuter operators</a:t>
            </a:r>
          </a:p>
          <a:p>
            <a:pPr marL="177800" indent="-177800" eaLnBrk="0" hangingPunct="0">
              <a:buSzPct val="100000"/>
              <a:buFontTx/>
              <a:buChar char="•"/>
            </a:pPr>
            <a:r>
              <a:rPr lang="en-US" sz="2400">
                <a:latin typeface="Calibri" pitchFamily="34" charset="0"/>
              </a:rPr>
              <a:t>Freight Service</a:t>
            </a:r>
          </a:p>
          <a:p>
            <a:pPr marL="177800" indent="-177800" eaLnBrk="0" hangingPunct="0">
              <a:buSzPct val="100000"/>
              <a:buFontTx/>
              <a:buChar char="•"/>
            </a:pPr>
            <a:r>
              <a:rPr lang="en-US" sz="2400">
                <a:latin typeface="Calibri" pitchFamily="34" charset="0"/>
              </a:rPr>
              <a:t>2,200 daily train movements</a:t>
            </a:r>
          </a:p>
          <a:p>
            <a:pPr marL="177800" indent="-177800" eaLnBrk="0" hangingPunct="0">
              <a:buSzPct val="100000"/>
              <a:buFontTx/>
              <a:buChar char="•"/>
            </a:pPr>
            <a:r>
              <a:rPr lang="en-US" sz="2400">
                <a:latin typeface="Calibri" pitchFamily="34" charset="0"/>
              </a:rPr>
              <a:t>Amtrak </a:t>
            </a:r>
            <a:r>
              <a:rPr lang="en-US" sz="2400" i="1">
                <a:latin typeface="Calibri" pitchFamily="34" charset="0"/>
              </a:rPr>
              <a:t>Acela Express</a:t>
            </a:r>
            <a:r>
              <a:rPr lang="en-US" sz="2400">
                <a:latin typeface="Calibri" pitchFamily="34" charset="0"/>
              </a:rPr>
              <a:t>, </a:t>
            </a:r>
            <a:r>
              <a:rPr lang="en-US" sz="2400" i="1">
                <a:latin typeface="Calibri" pitchFamily="34" charset="0"/>
              </a:rPr>
              <a:t>Regional</a:t>
            </a:r>
            <a:r>
              <a:rPr lang="en-US" sz="2400">
                <a:latin typeface="Calibri" pitchFamily="34" charset="0"/>
              </a:rPr>
              <a:t>, State-supported &amp; Long-Distance</a:t>
            </a:r>
          </a:p>
          <a:p>
            <a:pPr marL="177800" indent="-177800" eaLnBrk="0" hangingPunct="0">
              <a:buSzPct val="100000"/>
              <a:buFontTx/>
              <a:buChar char="•"/>
            </a:pPr>
            <a:endParaRPr lang="en-US" sz="2400">
              <a:latin typeface="Calibri" pitchFamily="34" charset="0"/>
            </a:endParaRPr>
          </a:p>
        </p:txBody>
      </p:sp>
      <p:pic>
        <p:nvPicPr>
          <p:cNvPr id="86019" name="Picture 5" descr="nec_mapping_rr"/>
          <p:cNvPicPr>
            <a:picLocks noChangeAspect="1" noChangeArrowheads="1"/>
          </p:cNvPicPr>
          <p:nvPr/>
        </p:nvPicPr>
        <p:blipFill>
          <a:blip r:embed="rId2"/>
          <a:srcRect/>
          <a:stretch>
            <a:fillRect/>
          </a:stretch>
        </p:blipFill>
        <p:spPr bwMode="auto">
          <a:xfrm>
            <a:off x="571500" y="514350"/>
            <a:ext cx="5227638" cy="55514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3"/>
          <p:cNvSpPr>
            <a:spLocks noGrp="1" noChangeArrowheads="1"/>
          </p:cNvSpPr>
          <p:nvPr>
            <p:ph type="sldNum" sz="quarter" idx="4294967295"/>
          </p:nvPr>
        </p:nvSpPr>
        <p:spPr bwMode="auto">
          <a:xfrm>
            <a:off x="6553200" y="6356350"/>
            <a:ext cx="2133600" cy="365125"/>
          </a:xfrm>
          <a:prstGeom prst="rect">
            <a:avLst/>
          </a:prstGeom>
          <a:noFill/>
          <a:ln>
            <a:miter lim="800000"/>
            <a:headEnd/>
            <a:tailEnd/>
          </a:ln>
        </p:spPr>
        <p:txBody>
          <a:bodyPr/>
          <a:lstStyle/>
          <a:p>
            <a:endParaRPr lang="en-US"/>
          </a:p>
        </p:txBody>
      </p:sp>
      <p:sp>
        <p:nvSpPr>
          <p:cNvPr id="87042" name="Rectangle 3"/>
          <p:cNvSpPr>
            <a:spLocks noGrp="1" noChangeArrowheads="1"/>
          </p:cNvSpPr>
          <p:nvPr>
            <p:ph type="title" idx="4294967295"/>
          </p:nvPr>
        </p:nvSpPr>
        <p:spPr>
          <a:xfrm>
            <a:off x="254000" y="19050"/>
            <a:ext cx="8597900" cy="503238"/>
          </a:xfrm>
        </p:spPr>
        <p:txBody>
          <a:bodyPr/>
          <a:lstStyle/>
          <a:p>
            <a:r>
              <a:rPr lang="en-US" smtClean="0"/>
              <a:t>Northeast Corridor - Complex Operations</a:t>
            </a:r>
          </a:p>
        </p:txBody>
      </p:sp>
      <p:sp>
        <p:nvSpPr>
          <p:cNvPr id="140291" name="Rectangle 4"/>
          <p:cNvSpPr>
            <a:spLocks noGrp="1" noChangeArrowheads="1"/>
          </p:cNvSpPr>
          <p:nvPr>
            <p:ph type="body" idx="4294967295"/>
          </p:nvPr>
        </p:nvSpPr>
        <p:spPr>
          <a:xfrm>
            <a:off x="2971800" y="533400"/>
            <a:ext cx="5303838" cy="5459413"/>
          </a:xfrm>
        </p:spPr>
        <p:txBody>
          <a:bodyPr>
            <a:normAutofit fontScale="85000" lnSpcReduction="20000"/>
          </a:bodyPr>
          <a:lstStyle/>
          <a:p>
            <a:pPr marL="234950" indent="-234950">
              <a:lnSpc>
                <a:spcPct val="130000"/>
              </a:lnSpc>
              <a:buClr>
                <a:srgbClr val="C00000"/>
              </a:buClr>
              <a:buFont typeface="Wingdings" pitchFamily="2" charset="2"/>
              <a:buChar char="§"/>
              <a:defRPr/>
            </a:pPr>
            <a:r>
              <a:rPr lang="en-US" sz="2200" b="1" dirty="0" smtClean="0"/>
              <a:t>153 of Amtrak’s 305 daily trains, </a:t>
            </a:r>
            <a:r>
              <a:rPr lang="en-US" sz="2200" b="1" i="1" dirty="0" smtClean="0"/>
              <a:t>plus</a:t>
            </a:r>
            <a:r>
              <a:rPr lang="en-US" sz="2200" b="1" dirty="0" smtClean="0"/>
              <a:t> more than </a:t>
            </a:r>
            <a:r>
              <a:rPr lang="en-US" sz="2200" b="1" dirty="0" smtClean="0">
                <a:solidFill>
                  <a:srgbClr val="CC0000"/>
                </a:solidFill>
              </a:rPr>
              <a:t>1,800 </a:t>
            </a:r>
            <a:r>
              <a:rPr lang="en-US" sz="2200" b="1" dirty="0" smtClean="0"/>
              <a:t>daily commuter trains</a:t>
            </a:r>
          </a:p>
          <a:p>
            <a:pPr marL="234950" indent="-234950">
              <a:lnSpc>
                <a:spcPct val="130000"/>
              </a:lnSpc>
              <a:buClr>
                <a:srgbClr val="C00000"/>
              </a:buClr>
              <a:buFont typeface="Wingdings" pitchFamily="2" charset="2"/>
              <a:buChar char="§"/>
              <a:defRPr/>
            </a:pPr>
            <a:r>
              <a:rPr lang="en-US" sz="2200" b="1" dirty="0" smtClean="0"/>
              <a:t>Approximately 750,000 riders every day (Amtrak plus commuters)</a:t>
            </a:r>
          </a:p>
          <a:p>
            <a:pPr marL="234950" indent="-234950">
              <a:lnSpc>
                <a:spcPct val="130000"/>
              </a:lnSpc>
              <a:buClr>
                <a:srgbClr val="C00000"/>
              </a:buClr>
              <a:buFont typeface="Wingdings" pitchFamily="2" charset="2"/>
              <a:buChar char="§"/>
              <a:defRPr/>
            </a:pPr>
            <a:r>
              <a:rPr lang="en-US" sz="2200" b="1" dirty="0" smtClean="0"/>
              <a:t>Approximately 75 freight trains per day</a:t>
            </a:r>
          </a:p>
          <a:p>
            <a:pPr marL="234950" indent="-234950">
              <a:lnSpc>
                <a:spcPct val="130000"/>
              </a:lnSpc>
              <a:buClr>
                <a:srgbClr val="C00000"/>
              </a:buClr>
              <a:buFont typeface="Wingdings" pitchFamily="2" charset="2"/>
              <a:buChar char="§"/>
              <a:defRPr/>
            </a:pPr>
            <a:r>
              <a:rPr lang="en-US" sz="2200" b="1" dirty="0" smtClean="0"/>
              <a:t>Amtrak owns and maintains 363 of the 457 route-miles</a:t>
            </a:r>
          </a:p>
          <a:p>
            <a:pPr marL="574675" lvl="1" indent="-225425">
              <a:lnSpc>
                <a:spcPct val="130000"/>
              </a:lnSpc>
              <a:buClr>
                <a:schemeClr val="tx1"/>
              </a:buClr>
              <a:buSzPct val="90000"/>
              <a:buFontTx/>
              <a:buChar char="•"/>
              <a:defRPr/>
            </a:pPr>
            <a:r>
              <a:rPr lang="en-US" sz="2200" dirty="0" smtClean="0">
                <a:solidFill>
                  <a:srgbClr val="006699"/>
                </a:solidFill>
              </a:rPr>
              <a:t>17 tunnels (six underwater tunnels to access Manhattan)</a:t>
            </a:r>
          </a:p>
          <a:p>
            <a:pPr marL="574675" lvl="1" indent="-225425">
              <a:lnSpc>
                <a:spcPct val="130000"/>
              </a:lnSpc>
              <a:buClr>
                <a:schemeClr val="tx1"/>
              </a:buClr>
              <a:buSzPct val="90000"/>
              <a:buFontTx/>
              <a:buChar char="•"/>
              <a:defRPr/>
            </a:pPr>
            <a:r>
              <a:rPr lang="en-US" sz="2200" dirty="0" smtClean="0">
                <a:solidFill>
                  <a:srgbClr val="006699"/>
                </a:solidFill>
              </a:rPr>
              <a:t>1,186 bridges (14 of them moveable)</a:t>
            </a:r>
          </a:p>
          <a:p>
            <a:pPr marL="234950" indent="-234950">
              <a:lnSpc>
                <a:spcPct val="130000"/>
              </a:lnSpc>
              <a:buClr>
                <a:srgbClr val="C00000"/>
              </a:buClr>
              <a:buFont typeface="Wingdings" pitchFamily="2" charset="2"/>
              <a:buChar char="§"/>
              <a:defRPr/>
            </a:pPr>
            <a:r>
              <a:rPr lang="en-US" sz="2200" b="1" dirty="0" smtClean="0"/>
              <a:t>Top speeds of 150 mph for </a:t>
            </a:r>
            <a:r>
              <a:rPr lang="en-US" sz="2200" b="1" i="1" dirty="0" smtClean="0"/>
              <a:t>Acela Express</a:t>
            </a:r>
            <a:r>
              <a:rPr lang="en-US" sz="2200" b="1" dirty="0" smtClean="0"/>
              <a:t> and 125 mph for </a:t>
            </a:r>
            <a:r>
              <a:rPr lang="en-US" sz="2200" b="1" i="1" dirty="0" smtClean="0"/>
              <a:t>Northeast </a:t>
            </a:r>
            <a:r>
              <a:rPr lang="en-US" sz="2200" b="1" i="1" dirty="0" err="1" smtClean="0"/>
              <a:t>Regional</a:t>
            </a:r>
            <a:r>
              <a:rPr lang="en-US" sz="2200" b="1" dirty="0" err="1" smtClean="0"/>
              <a:t>s</a:t>
            </a:r>
            <a:endParaRPr lang="en-US" sz="2200" b="1" dirty="0" smtClean="0"/>
          </a:p>
        </p:txBody>
      </p:sp>
      <p:pic>
        <p:nvPicPr>
          <p:cNvPr id="87044" name="Picture 5" descr="Washtermapp"/>
          <p:cNvPicPr>
            <a:picLocks noChangeAspect="1" noChangeArrowheads="1"/>
          </p:cNvPicPr>
          <p:nvPr/>
        </p:nvPicPr>
        <p:blipFill>
          <a:blip r:embed="rId3"/>
          <a:srcRect/>
          <a:stretch>
            <a:fillRect/>
          </a:stretch>
        </p:blipFill>
        <p:spPr bwMode="auto">
          <a:xfrm>
            <a:off x="584200" y="806450"/>
            <a:ext cx="2171700" cy="1606550"/>
          </a:xfrm>
          <a:prstGeom prst="rect">
            <a:avLst/>
          </a:prstGeom>
          <a:noFill/>
          <a:ln w="9525">
            <a:noFill/>
            <a:miter lim="800000"/>
            <a:headEnd/>
            <a:tailEnd/>
          </a:ln>
        </p:spPr>
      </p:pic>
      <p:pic>
        <p:nvPicPr>
          <p:cNvPr id="87045" name="Picture 7" descr="TRNS"/>
          <p:cNvPicPr>
            <a:picLocks noChangeAspect="1" noChangeArrowheads="1"/>
          </p:cNvPicPr>
          <p:nvPr/>
        </p:nvPicPr>
        <p:blipFill>
          <a:blip r:embed="rId4"/>
          <a:srcRect/>
          <a:stretch>
            <a:fillRect/>
          </a:stretch>
        </p:blipFill>
        <p:spPr bwMode="auto">
          <a:xfrm>
            <a:off x="596900" y="4437063"/>
            <a:ext cx="2171700" cy="1589087"/>
          </a:xfrm>
          <a:prstGeom prst="rect">
            <a:avLst/>
          </a:prstGeom>
          <a:noFill/>
          <a:ln w="9525">
            <a:noFill/>
            <a:miter lim="800000"/>
            <a:headEnd/>
            <a:tailEnd/>
          </a:ln>
        </p:spPr>
      </p:pic>
      <p:pic>
        <p:nvPicPr>
          <p:cNvPr id="87046" name="Picture 8" descr="Penn_Station"/>
          <p:cNvPicPr>
            <a:picLocks noChangeAspect="1" noChangeArrowheads="1"/>
          </p:cNvPicPr>
          <p:nvPr/>
        </p:nvPicPr>
        <p:blipFill>
          <a:blip r:embed="rId5"/>
          <a:srcRect/>
          <a:stretch>
            <a:fillRect/>
          </a:stretch>
        </p:blipFill>
        <p:spPr bwMode="auto">
          <a:xfrm>
            <a:off x="581025" y="2606675"/>
            <a:ext cx="2178050" cy="1635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4"/>
          <p:cNvPicPr preferRelativeResize="0">
            <a:picLocks noChangeAspect="1" noChangeArrowheads="1"/>
          </p:cNvPicPr>
          <p:nvPr/>
        </p:nvPicPr>
        <p:blipFill>
          <a:blip r:embed="rId3"/>
          <a:srcRect l="9554" t="9572" r="6577" b="15376"/>
          <a:stretch>
            <a:fillRect/>
          </a:stretch>
        </p:blipFill>
        <p:spPr bwMode="auto">
          <a:xfrm>
            <a:off x="304800" y="609600"/>
            <a:ext cx="8562975" cy="5170488"/>
          </a:xfrm>
          <a:prstGeom prst="rect">
            <a:avLst/>
          </a:prstGeom>
          <a:noFill/>
          <a:ln w="25400">
            <a:solidFill>
              <a:schemeClr val="tx1"/>
            </a:solidFill>
            <a:miter lim="800000"/>
            <a:headEnd/>
            <a:tailEnd/>
          </a:ln>
        </p:spPr>
      </p:pic>
      <p:sp>
        <p:nvSpPr>
          <p:cNvPr id="89090" name="Text Box 2"/>
          <p:cNvSpPr txBox="1">
            <a:spLocks noChangeArrowheads="1"/>
          </p:cNvSpPr>
          <p:nvPr/>
        </p:nvSpPr>
        <p:spPr bwMode="auto">
          <a:xfrm>
            <a:off x="234950" y="0"/>
            <a:ext cx="8559800" cy="457200"/>
          </a:xfrm>
          <a:prstGeom prst="rect">
            <a:avLst/>
          </a:prstGeom>
          <a:noFill/>
          <a:ln w="9525">
            <a:noFill/>
            <a:miter lim="800000"/>
            <a:headEnd/>
            <a:tailEnd/>
          </a:ln>
        </p:spPr>
        <p:txBody>
          <a:bodyPr anchor="ctr">
            <a:spAutoFit/>
          </a:bodyPr>
          <a:lstStyle/>
          <a:p>
            <a:pPr eaLnBrk="0" hangingPunct="0">
              <a:spcBef>
                <a:spcPct val="50000"/>
              </a:spcBef>
            </a:pPr>
            <a:r>
              <a:rPr lang="en-US" sz="2400" b="1">
                <a:solidFill>
                  <a:srgbClr val="335B83"/>
                </a:solidFill>
                <a:latin typeface="Calibri" pitchFamily="34" charset="0"/>
              </a:rPr>
              <a:t>Population Density in the Northeast Corridor</a:t>
            </a:r>
          </a:p>
        </p:txBody>
      </p:sp>
      <p:sp>
        <p:nvSpPr>
          <p:cNvPr id="89091" name="Text Box 6"/>
          <p:cNvSpPr txBox="1">
            <a:spLocks noChangeArrowheads="1"/>
          </p:cNvSpPr>
          <p:nvPr/>
        </p:nvSpPr>
        <p:spPr bwMode="auto">
          <a:xfrm>
            <a:off x="5105400" y="5410200"/>
            <a:ext cx="4191000" cy="366713"/>
          </a:xfrm>
          <a:prstGeom prst="rect">
            <a:avLst/>
          </a:prstGeom>
          <a:noFill/>
          <a:ln w="9525">
            <a:noFill/>
            <a:miter lim="800000"/>
            <a:headEnd/>
            <a:tailEnd/>
          </a:ln>
        </p:spPr>
        <p:txBody>
          <a:bodyPr>
            <a:spAutoFit/>
          </a:bodyPr>
          <a:lstStyle/>
          <a:p>
            <a:pPr>
              <a:spcBef>
                <a:spcPct val="50000"/>
              </a:spcBef>
            </a:pPr>
            <a:r>
              <a:rPr lang="en-US" i="1"/>
              <a:t>Image: Regional Plan Association</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extBox 3"/>
          <p:cNvSpPr txBox="1">
            <a:spLocks noChangeArrowheads="1"/>
          </p:cNvSpPr>
          <p:nvPr/>
        </p:nvSpPr>
        <p:spPr bwMode="auto">
          <a:xfrm>
            <a:off x="0" y="19050"/>
            <a:ext cx="9144000" cy="822325"/>
          </a:xfrm>
          <a:prstGeom prst="rect">
            <a:avLst/>
          </a:prstGeom>
          <a:noFill/>
          <a:ln w="9525">
            <a:noFill/>
            <a:miter lim="800000"/>
            <a:headEnd/>
            <a:tailEnd/>
          </a:ln>
        </p:spPr>
        <p:txBody>
          <a:bodyPr>
            <a:spAutoFit/>
          </a:bodyPr>
          <a:lstStyle/>
          <a:p>
            <a:r>
              <a:rPr lang="en-US" sz="2400" b="1">
                <a:solidFill>
                  <a:srgbClr val="006699"/>
                </a:solidFill>
                <a:latin typeface="Calibri" pitchFamily="34" charset="0"/>
              </a:rPr>
              <a:t>The Northeast Corridor: Uniquely Connected to Rail Transit Networks	</a:t>
            </a:r>
          </a:p>
        </p:txBody>
      </p:sp>
      <p:pic>
        <p:nvPicPr>
          <p:cNvPr id="91138" name="Picture 3" descr="C:\Documents and Settings\petra\Desktop\Cambridge\PopDensity-Tranist-MR-Northeast-01.png"/>
          <p:cNvPicPr>
            <a:picLocks noChangeAspect="1" noChangeArrowheads="1"/>
          </p:cNvPicPr>
          <p:nvPr/>
        </p:nvPicPr>
        <p:blipFill>
          <a:blip r:embed="rId3"/>
          <a:srcRect l="1895" t="-433" r="3049" b="1144"/>
          <a:stretch>
            <a:fillRect/>
          </a:stretch>
        </p:blipFill>
        <p:spPr bwMode="auto">
          <a:xfrm>
            <a:off x="609600" y="754063"/>
            <a:ext cx="8001000" cy="5497512"/>
          </a:xfrm>
          <a:prstGeom prst="rect">
            <a:avLst/>
          </a:prstGeom>
          <a:noFill/>
          <a:ln w="9525">
            <a:noFill/>
            <a:miter lim="800000"/>
            <a:headEnd/>
            <a:tailEnd/>
          </a:ln>
        </p:spPr>
      </p:pic>
      <p:sp>
        <p:nvSpPr>
          <p:cNvPr id="91139" name="Text Box 10"/>
          <p:cNvSpPr txBox="1">
            <a:spLocks noChangeArrowheads="1"/>
          </p:cNvSpPr>
          <p:nvPr/>
        </p:nvSpPr>
        <p:spPr bwMode="auto">
          <a:xfrm>
            <a:off x="4953000" y="5715000"/>
            <a:ext cx="4191000" cy="517525"/>
          </a:xfrm>
          <a:prstGeom prst="rect">
            <a:avLst/>
          </a:prstGeom>
          <a:noFill/>
          <a:ln w="9525">
            <a:noFill/>
            <a:miter lim="800000"/>
            <a:headEnd/>
            <a:tailEnd/>
          </a:ln>
        </p:spPr>
        <p:txBody>
          <a:bodyPr>
            <a:spAutoFit/>
          </a:bodyPr>
          <a:lstStyle/>
          <a:p>
            <a:pPr>
              <a:spcBef>
                <a:spcPct val="50000"/>
              </a:spcBef>
            </a:pPr>
            <a:r>
              <a:rPr lang="en-US" sz="1400" i="1"/>
              <a:t>Source: America 2050, High-Speed Rail in America, 2011.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idx="4294967295"/>
          </p:nvPr>
        </p:nvSpPr>
        <p:spPr>
          <a:xfrm>
            <a:off x="252413" y="0"/>
            <a:ext cx="9296400" cy="457200"/>
          </a:xfrm>
        </p:spPr>
        <p:txBody>
          <a:bodyPr/>
          <a:lstStyle/>
          <a:p>
            <a:pPr eaLnBrk="1" hangingPunct="1"/>
            <a:r>
              <a:rPr lang="en-US" smtClean="0"/>
              <a:t>NEC Markets Compare Favorably to Successful HSR Corridors</a:t>
            </a:r>
          </a:p>
        </p:txBody>
      </p:sp>
      <p:pic>
        <p:nvPicPr>
          <p:cNvPr id="93186" name="Picture 4" descr="Population Distribution"/>
          <p:cNvPicPr>
            <a:picLocks noChangeAspect="1" noChangeArrowheads="1"/>
          </p:cNvPicPr>
          <p:nvPr/>
        </p:nvPicPr>
        <p:blipFill>
          <a:blip r:embed="rId2"/>
          <a:srcRect/>
          <a:stretch>
            <a:fillRect/>
          </a:stretch>
        </p:blipFill>
        <p:spPr bwMode="auto">
          <a:xfrm>
            <a:off x="469900" y="1114425"/>
            <a:ext cx="8029575" cy="4937125"/>
          </a:xfrm>
          <a:prstGeom prst="rect">
            <a:avLst/>
          </a:prstGeom>
          <a:noFill/>
          <a:ln w="9525">
            <a:noFill/>
            <a:miter lim="800000"/>
            <a:headEnd/>
            <a:tailEnd/>
          </a:ln>
        </p:spPr>
      </p:pic>
      <p:sp>
        <p:nvSpPr>
          <p:cNvPr id="93187" name="Text Box 5"/>
          <p:cNvSpPr txBox="1">
            <a:spLocks noChangeArrowheads="1"/>
          </p:cNvSpPr>
          <p:nvPr/>
        </p:nvSpPr>
        <p:spPr bwMode="auto">
          <a:xfrm>
            <a:off x="762000" y="566738"/>
            <a:ext cx="7620000" cy="366712"/>
          </a:xfrm>
          <a:prstGeom prst="rect">
            <a:avLst/>
          </a:prstGeom>
          <a:noFill/>
          <a:ln w="9525">
            <a:noFill/>
            <a:miter lim="800000"/>
            <a:headEnd/>
            <a:tailEnd/>
          </a:ln>
        </p:spPr>
        <p:txBody>
          <a:bodyPr>
            <a:spAutoFit/>
          </a:bodyPr>
          <a:lstStyle/>
          <a:p>
            <a:pPr algn="ctr">
              <a:spcBef>
                <a:spcPct val="50000"/>
              </a:spcBef>
            </a:pPr>
            <a:r>
              <a:rPr lang="en-US" b="1">
                <a:latin typeface="Calibri" pitchFamily="34" charset="0"/>
              </a:rPr>
              <a:t>Population Distribution by Metropolitan Area</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Universal">
  <a:themeElements>
    <a:clrScheme name="Universal 8">
      <a:dk1>
        <a:srgbClr val="000000"/>
      </a:dk1>
      <a:lt1>
        <a:srgbClr val="FFFFFF"/>
      </a:lt1>
      <a:dk2>
        <a:srgbClr val="000000"/>
      </a:dk2>
      <a:lt2>
        <a:srgbClr val="969696"/>
      </a:lt2>
      <a:accent1>
        <a:srgbClr val="FFFFFF"/>
      </a:accent1>
      <a:accent2>
        <a:srgbClr val="969696"/>
      </a:accent2>
      <a:accent3>
        <a:srgbClr val="FFFFFF"/>
      </a:accent3>
      <a:accent4>
        <a:srgbClr val="000000"/>
      </a:accent4>
      <a:accent5>
        <a:srgbClr val="FFFFFF"/>
      </a:accent5>
      <a:accent6>
        <a:srgbClr val="878787"/>
      </a:accent6>
      <a:hlink>
        <a:srgbClr val="EAEAEA"/>
      </a:hlink>
      <a:folHlink>
        <a:srgbClr val="000000"/>
      </a:folHlink>
    </a:clrScheme>
    <a:fontScheme name="Universa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niversa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iversa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iversa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iversa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iversa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iversa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iversa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niversal 8">
        <a:dk1>
          <a:srgbClr val="000000"/>
        </a:dk1>
        <a:lt1>
          <a:srgbClr val="FFFFFF"/>
        </a:lt1>
        <a:dk2>
          <a:srgbClr val="000000"/>
        </a:dk2>
        <a:lt2>
          <a:srgbClr val="969696"/>
        </a:lt2>
        <a:accent1>
          <a:srgbClr val="FFFFFF"/>
        </a:accent1>
        <a:accent2>
          <a:srgbClr val="969696"/>
        </a:accent2>
        <a:accent3>
          <a:srgbClr val="FFFFFF"/>
        </a:accent3>
        <a:accent4>
          <a:srgbClr val="000000"/>
        </a:accent4>
        <a:accent5>
          <a:srgbClr val="FFFFFF"/>
        </a:accent5>
        <a:accent6>
          <a:srgbClr val="878787"/>
        </a:accent6>
        <a:hlink>
          <a:srgbClr val="EAEAEA"/>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1189</TotalTime>
  <Words>2323</Words>
  <Application>Microsoft Office PowerPoint</Application>
  <PresentationFormat>On-screen Show (4:3)</PresentationFormat>
  <Paragraphs>287</Paragraphs>
  <Slides>29</Slides>
  <Notes>13</Notes>
  <HiddenSlides>0</HiddenSlides>
  <MMClips>0</MMClips>
  <ScaleCrop>false</ScaleCrop>
  <HeadingPairs>
    <vt:vector size="8" baseType="variant">
      <vt:variant>
        <vt:lpstr>Fonts Used</vt:lpstr>
      </vt:variant>
      <vt:variant>
        <vt:i4>9</vt:i4>
      </vt:variant>
      <vt:variant>
        <vt:lpstr>Design Template</vt:lpstr>
      </vt:variant>
      <vt:variant>
        <vt:i4>1</vt:i4>
      </vt:variant>
      <vt:variant>
        <vt:lpstr>Embedded OLE Servers</vt:lpstr>
      </vt:variant>
      <vt:variant>
        <vt:i4>1</vt:i4>
      </vt:variant>
      <vt:variant>
        <vt:lpstr>Slide Titles</vt:lpstr>
      </vt:variant>
      <vt:variant>
        <vt:i4>29</vt:i4>
      </vt:variant>
    </vt:vector>
  </HeadingPairs>
  <TitlesOfParts>
    <vt:vector size="40" baseType="lpstr">
      <vt:lpstr>Arial</vt:lpstr>
      <vt:lpstr>Calibri</vt:lpstr>
      <vt:lpstr>Century Gothic</vt:lpstr>
      <vt:lpstr>Wingdings</vt:lpstr>
      <vt:lpstr>Times New Roman</vt:lpstr>
      <vt:lpstr>ＭＳ Ｐゴシック</vt:lpstr>
      <vt:lpstr>Gill Sans MT</vt:lpstr>
      <vt:lpstr>Arial Black</vt:lpstr>
      <vt:lpstr>Franklin Gothic Heavy</vt:lpstr>
      <vt:lpstr>Universal</vt:lpstr>
      <vt:lpstr>Photo Editor Photo</vt:lpstr>
      <vt:lpstr>Slide 1</vt:lpstr>
      <vt:lpstr>Slide 2</vt:lpstr>
      <vt:lpstr>The Amtrak Network</vt:lpstr>
      <vt:lpstr>Slide 4</vt:lpstr>
      <vt:lpstr>The Northeast Corridor Mainline and Branches</vt:lpstr>
      <vt:lpstr>Northeast Corridor - Complex Operations</vt:lpstr>
      <vt:lpstr>Slide 7</vt:lpstr>
      <vt:lpstr>Slide 8</vt:lpstr>
      <vt:lpstr>NEC Markets Compare Favorably to Successful HSR Corridors</vt:lpstr>
      <vt:lpstr>Other Modes Can’t Handle Entire Increase in Demand</vt:lpstr>
      <vt:lpstr>Slide 11</vt:lpstr>
      <vt:lpstr>Centenarian Hall of Fame</vt:lpstr>
      <vt:lpstr>Status of NEC Planning Efforts for Growth</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Preliminary Alternatives</vt:lpstr>
      <vt:lpstr>Preliminary Alternatives</vt:lpstr>
      <vt:lpstr>Slide 28</vt:lpstr>
      <vt:lpstr>Slide 29</vt:lpstr>
    </vt:vector>
  </TitlesOfParts>
  <Company>Amtrak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Amtrak</dc:creator>
  <cp:lastModifiedBy>Amtrak</cp:lastModifiedBy>
  <cp:revision>87</cp:revision>
  <dcterms:created xsi:type="dcterms:W3CDTF">2012-09-19T17:46:28Z</dcterms:created>
  <dcterms:modified xsi:type="dcterms:W3CDTF">2013-04-04T19:56:52Z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0x010100F2AAB308B573FB4AA61C3F6792F8E1F6</vt:lpwstr>
  </property>
</Properties>
</file>