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sldIdLst>
    <p:sldId id="257" r:id="rId2"/>
    <p:sldId id="264" r:id="rId3"/>
    <p:sldId id="261" r:id="rId4"/>
    <p:sldId id="427" r:id="rId5"/>
    <p:sldId id="428" r:id="rId6"/>
    <p:sldId id="429" r:id="rId7"/>
    <p:sldId id="265" r:id="rId8"/>
    <p:sldId id="263" r:id="rId9"/>
    <p:sldId id="262" r:id="rId10"/>
    <p:sldId id="268" r:id="rId11"/>
    <p:sldId id="270" r:id="rId12"/>
    <p:sldId id="269" r:id="rId13"/>
    <p:sldId id="425" r:id="rId14"/>
    <p:sldId id="422" r:id="rId15"/>
    <p:sldId id="280" r:id="rId16"/>
    <p:sldId id="313" r:id="rId17"/>
    <p:sldId id="413" r:id="rId18"/>
    <p:sldId id="306" r:id="rId19"/>
    <p:sldId id="347" r:id="rId20"/>
    <p:sldId id="404" r:id="rId21"/>
    <p:sldId id="307" r:id="rId22"/>
    <p:sldId id="308" r:id="rId23"/>
    <p:sldId id="426" r:id="rId24"/>
    <p:sldId id="309" r:id="rId25"/>
    <p:sldId id="314" r:id="rId26"/>
    <p:sldId id="282" r:id="rId27"/>
    <p:sldId id="284" r:id="rId28"/>
    <p:sldId id="287" r:id="rId29"/>
    <p:sldId id="289" r:id="rId30"/>
    <p:sldId id="291" r:id="rId31"/>
    <p:sldId id="293" r:id="rId32"/>
    <p:sldId id="294" r:id="rId33"/>
    <p:sldId id="387" r:id="rId34"/>
    <p:sldId id="411" r:id="rId35"/>
    <p:sldId id="388" r:id="rId36"/>
    <p:sldId id="410" r:id="rId37"/>
    <p:sldId id="412" r:id="rId38"/>
    <p:sldId id="390" r:id="rId39"/>
    <p:sldId id="391" r:id="rId40"/>
    <p:sldId id="392" r:id="rId41"/>
    <p:sldId id="421" r:id="rId42"/>
    <p:sldId id="393" r:id="rId43"/>
    <p:sldId id="394" r:id="rId44"/>
    <p:sldId id="395" r:id="rId45"/>
    <p:sldId id="396" r:id="rId46"/>
    <p:sldId id="397" r:id="rId47"/>
    <p:sldId id="423" r:id="rId48"/>
    <p:sldId id="405" r:id="rId49"/>
    <p:sldId id="408" r:id="rId50"/>
    <p:sldId id="406" r:id="rId51"/>
    <p:sldId id="407" r:id="rId52"/>
    <p:sldId id="409" r:id="rId53"/>
    <p:sldId id="383" r:id="rId54"/>
    <p:sldId id="403" r:id="rId55"/>
    <p:sldId id="420" r:id="rId56"/>
    <p:sldId id="384" r:id="rId57"/>
    <p:sldId id="385" r:id="rId58"/>
    <p:sldId id="386" r:id="rId59"/>
    <p:sldId id="424" r:id="rId60"/>
    <p:sldId id="376" r:id="rId61"/>
    <p:sldId id="377" r:id="rId62"/>
    <p:sldId id="378" r:id="rId63"/>
    <p:sldId id="379" r:id="rId64"/>
    <p:sldId id="380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60" r:id="rId73"/>
    <p:sldId id="361" r:id="rId74"/>
    <p:sldId id="362" r:id="rId75"/>
    <p:sldId id="363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81" r:id="rId85"/>
    <p:sldId id="382" r:id="rId86"/>
    <p:sldId id="398" r:id="rId87"/>
    <p:sldId id="402" r:id="rId88"/>
    <p:sldId id="400" r:id="rId89"/>
    <p:sldId id="399" r:id="rId90"/>
    <p:sldId id="401" r:id="rId91"/>
    <p:sldId id="419" r:id="rId92"/>
    <p:sldId id="418" r:id="rId93"/>
    <p:sldId id="414" r:id="rId94"/>
    <p:sldId id="277" r:id="rId95"/>
    <p:sldId id="278" r:id="rId96"/>
    <p:sldId id="431" r:id="rId9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1422" y="-420"/>
      </p:cViewPr>
      <p:guideLst>
        <p:guide orient="horz" pos="2210"/>
        <p:guide orient="horz" pos="486"/>
        <p:guide orient="horz" pos="3026"/>
        <p:guide orient="horz" pos="1620"/>
        <p:guide orient="horz" pos="237"/>
        <p:guide pos="2880"/>
        <p:guide pos="113"/>
        <p:guide pos="5647"/>
        <p:guide pos="5375"/>
        <p:guide pos="19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C071-CCC1-41E6-93EB-29D3850312DD}" type="datetimeFigureOut">
              <a:rPr lang="fr-FR" smtClean="0"/>
              <a:t>10/04/2013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AA95B-5FB8-4D19-A33F-3EADF2EA33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6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AA95B-5FB8-4D19-A33F-3EADF2EA33A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82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34F5-76A2-4CF9-9E36-9D6A66F9B80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7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F916-D91C-4175-AF1B-929FE53CF0C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2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93B6-5340-473B-8E3D-D6530C888F8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A4BC-044C-4479-8D9D-09244025A39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6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22A-0EC0-4285-9CDF-DD545935B25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1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ECD1-73D3-450D-B6B0-C8BBC9478B4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5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469C1-8215-4D38-B680-BA768FA0A8C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8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9CBF-B0AB-413E-AD1E-2A1095EE684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0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DA4A9-902C-4923-820E-54755C1802F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923208" y="4926198"/>
            <a:ext cx="2133600" cy="273844"/>
          </a:xfr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Picture 2" descr="D:\0 DEVELOPPEMENT INTER\0 AH - logo et descro AREP\LOGO\AREP NEW\Groupe_AREP\HauteDef\AREP_carre_HD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7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76EB-8802-4A8B-A329-46454FDA972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0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EEB4-5DA6-4829-866C-B4E730C9ED2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9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124AB-A77A-42B4-B822-26820281377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10/04/2013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2AEBC-53A3-4019-BC6B-E65F5051194F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1.gif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gif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gif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1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80664" y="3554082"/>
            <a:ext cx="7083624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fr-FR" sz="1400" b="1" dirty="0">
                <a:solidFill>
                  <a:prstClr val="white"/>
                </a:solidFill>
              </a:rPr>
              <a:t>Andreas </a:t>
            </a:r>
            <a:r>
              <a:rPr lang="fr-FR" sz="1400" b="1" dirty="0" smtClean="0">
                <a:solidFill>
                  <a:prstClr val="white"/>
                </a:solidFill>
              </a:rPr>
              <a:t>Heym</a:t>
            </a:r>
          </a:p>
          <a:p>
            <a:r>
              <a:rPr lang="fr-FR" sz="1000" b="1" dirty="0" smtClean="0">
                <a:solidFill>
                  <a:prstClr val="white"/>
                </a:solidFill>
              </a:rPr>
              <a:t>Architect Dipl.Ing. Senior </a:t>
            </a:r>
            <a:r>
              <a:rPr lang="fr-FR" sz="1000" b="1" dirty="0">
                <a:solidFill>
                  <a:prstClr val="white"/>
                </a:solidFill>
              </a:rPr>
              <a:t>P</a:t>
            </a:r>
            <a:r>
              <a:rPr lang="fr-FR" sz="1000" b="1" dirty="0" smtClean="0">
                <a:solidFill>
                  <a:prstClr val="white"/>
                </a:solidFill>
              </a:rPr>
              <a:t>roject </a:t>
            </a:r>
            <a:r>
              <a:rPr lang="fr-FR" sz="1000" b="1" dirty="0" err="1" smtClean="0">
                <a:solidFill>
                  <a:prstClr val="white"/>
                </a:solidFill>
              </a:rPr>
              <a:t>Director</a:t>
            </a:r>
            <a:endParaRPr lang="fr-FR" sz="1000" b="1" dirty="0">
              <a:solidFill>
                <a:prstClr val="white"/>
              </a:solidFill>
            </a:endParaRPr>
          </a:p>
          <a:p>
            <a:r>
              <a:rPr lang="fr-FR" sz="1000" b="1" dirty="0" err="1" smtClean="0">
                <a:solidFill>
                  <a:prstClr val="white"/>
                </a:solidFill>
              </a:rPr>
              <a:t>Director</a:t>
            </a:r>
            <a:r>
              <a:rPr lang="fr-FR" sz="1000" b="1" dirty="0" smtClean="0">
                <a:solidFill>
                  <a:prstClr val="white"/>
                </a:solidFill>
              </a:rPr>
              <a:t> International Development</a:t>
            </a:r>
            <a:endParaRPr lang="fr-FR" sz="1000" b="1" dirty="0">
              <a:solidFill>
                <a:prstClr val="white"/>
              </a:solidFill>
            </a:endParaRPr>
          </a:p>
          <a:p>
            <a:r>
              <a:rPr lang="fr-FR" sz="1000" b="1" dirty="0">
                <a:solidFill>
                  <a:prstClr val="white"/>
                </a:solidFill>
              </a:rPr>
              <a:t>AREP </a:t>
            </a:r>
            <a:r>
              <a:rPr lang="fr-FR" sz="1000" b="1" dirty="0" smtClean="0">
                <a:solidFill>
                  <a:prstClr val="white"/>
                </a:solidFill>
              </a:rPr>
              <a:t>Ville - Paris - France</a:t>
            </a:r>
            <a:endParaRPr lang="fr-FR" sz="1000" b="1" dirty="0">
              <a:solidFill>
                <a:prstClr val="white"/>
              </a:solidFill>
            </a:endParaRPr>
          </a:p>
          <a:p>
            <a:endParaRPr lang="fr-FR" sz="1000" b="1" dirty="0">
              <a:solidFill>
                <a:prstClr val="white"/>
              </a:solidFill>
            </a:endParaRPr>
          </a:p>
          <a:p>
            <a:endParaRPr lang="fr-FR" sz="1000" b="1" dirty="0">
              <a:solidFill>
                <a:prstClr val="white"/>
              </a:solidFill>
            </a:endParaRPr>
          </a:p>
          <a:p>
            <a:r>
              <a:rPr lang="fr-FR" sz="1400" b="1" dirty="0" smtClean="0">
                <a:solidFill>
                  <a:prstClr val="white"/>
                </a:solidFill>
              </a:rPr>
              <a:t>« How to </a:t>
            </a:r>
            <a:r>
              <a:rPr lang="fr-FR" sz="1400" b="1" dirty="0" err="1" smtClean="0">
                <a:solidFill>
                  <a:prstClr val="white"/>
                </a:solidFill>
              </a:rPr>
              <a:t>achieve</a:t>
            </a:r>
            <a:r>
              <a:rPr lang="fr-FR" sz="1400" b="1" dirty="0" smtClean="0">
                <a:solidFill>
                  <a:prstClr val="white"/>
                </a:solidFill>
              </a:rPr>
              <a:t> a HSR network in </a:t>
            </a:r>
            <a:r>
              <a:rPr lang="fr-FR" sz="1400" b="1" dirty="0" err="1" smtClean="0">
                <a:solidFill>
                  <a:prstClr val="white"/>
                </a:solidFill>
              </a:rPr>
              <a:t>Scandinavia</a:t>
            </a:r>
            <a:r>
              <a:rPr lang="fr-FR" sz="1400" b="1" dirty="0" smtClean="0">
                <a:solidFill>
                  <a:prstClr val="white"/>
                </a:solidFill>
              </a:rPr>
              <a:t> » - Stockholm </a:t>
            </a:r>
            <a:r>
              <a:rPr lang="fr-FR" sz="1400" b="1" dirty="0" err="1" smtClean="0">
                <a:solidFill>
                  <a:prstClr val="white"/>
                </a:solidFill>
              </a:rPr>
              <a:t>Conference</a:t>
            </a:r>
            <a:r>
              <a:rPr lang="fr-FR" sz="1400" b="1" dirty="0" smtClean="0">
                <a:solidFill>
                  <a:prstClr val="white"/>
                </a:solidFill>
              </a:rPr>
              <a:t> - April 10th, 2013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500" y="166575"/>
            <a:ext cx="5608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prstClr val="white"/>
                </a:solidFill>
              </a:rPr>
              <a:t>The </a:t>
            </a:r>
            <a:r>
              <a:rPr lang="fr-FR" sz="1400" b="1" dirty="0" err="1">
                <a:solidFill>
                  <a:prstClr val="white"/>
                </a:solidFill>
              </a:rPr>
              <a:t>r</a:t>
            </a:r>
            <a:r>
              <a:rPr lang="fr-FR" sz="1400" b="1" dirty="0" err="1" smtClean="0">
                <a:solidFill>
                  <a:prstClr val="white"/>
                </a:solidFill>
              </a:rPr>
              <a:t>ailway</a:t>
            </a:r>
            <a:r>
              <a:rPr lang="fr-FR" sz="1400" b="1" dirty="0" smtClean="0">
                <a:solidFill>
                  <a:prstClr val="white"/>
                </a:solidFill>
              </a:rPr>
              <a:t> station - Intermodal hub in the </a:t>
            </a:r>
            <a:r>
              <a:rPr lang="fr-FR" sz="1400" b="1" dirty="0" err="1" smtClean="0">
                <a:solidFill>
                  <a:prstClr val="white"/>
                </a:solidFill>
              </a:rPr>
              <a:t>heart</a:t>
            </a:r>
            <a:r>
              <a:rPr lang="fr-FR" sz="1400" b="1" dirty="0" smtClean="0">
                <a:solidFill>
                  <a:prstClr val="white"/>
                </a:solidFill>
              </a:rPr>
              <a:t> of the city (and </a:t>
            </a:r>
            <a:r>
              <a:rPr lang="fr-FR" sz="1400" b="1" dirty="0" err="1" smtClean="0">
                <a:solidFill>
                  <a:prstClr val="white"/>
                </a:solidFill>
              </a:rPr>
              <a:t>region</a:t>
            </a:r>
            <a:r>
              <a:rPr lang="fr-FR" sz="1400" b="1" dirty="0" smtClean="0">
                <a:solidFill>
                  <a:prstClr val="white"/>
                </a:solidFill>
              </a:rPr>
              <a:t>)</a:t>
            </a:r>
            <a:endParaRPr lang="fr-FR" sz="1400" b="1" dirty="0">
              <a:solidFill>
                <a:prstClr val="white"/>
              </a:solidFill>
            </a:endParaRPr>
          </a:p>
        </p:txBody>
      </p:sp>
      <p:pic>
        <p:nvPicPr>
          <p:cNvPr id="1026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" y="627534"/>
            <a:ext cx="8968429" cy="1469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00" y="759913"/>
            <a:ext cx="2121045" cy="25221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444" b="10729"/>
          <a:stretch/>
        </p:blipFill>
        <p:spPr>
          <a:xfrm>
            <a:off x="179388" y="771525"/>
            <a:ext cx="3789497" cy="252061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4557482"/>
            <a:ext cx="470672" cy="246293"/>
          </a:xfrm>
          <a:prstGeom prst="rect">
            <a:avLst/>
          </a:prstGeom>
        </p:spPr>
      </p:pic>
      <p:pic>
        <p:nvPicPr>
          <p:cNvPr id="17" name="Image 2" descr="12103-STRASBOURG 2008-4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99" y="762594"/>
            <a:ext cx="2519510" cy="251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3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10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115616" y="0"/>
            <a:ext cx="5629286" cy="5140769"/>
            <a:chOff x="-125658" y="0"/>
            <a:chExt cx="7521821" cy="6869068"/>
          </a:xfrm>
        </p:grpSpPr>
        <p:pic>
          <p:nvPicPr>
            <p:cNvPr id="4" name="Picture 2" descr="DensiteFranc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0"/>
              <a:ext cx="57959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-125658" y="5264476"/>
              <a:ext cx="3401804" cy="6168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</a:rPr>
                <a:t>Population </a:t>
              </a:r>
              <a:r>
                <a:rPr lang="fr-FR" sz="1200" b="1" dirty="0" err="1">
                  <a:solidFill>
                    <a:schemeClr val="bg1"/>
                  </a:solidFill>
                </a:rPr>
                <a:t>density</a:t>
              </a:r>
              <a:r>
                <a:rPr lang="fr-FR" sz="1200" b="1" dirty="0">
                  <a:solidFill>
                    <a:schemeClr val="bg1"/>
                  </a:solidFill>
                </a:rPr>
                <a:t> and</a:t>
              </a:r>
            </a:p>
            <a:p>
              <a:r>
                <a:rPr lang="fr-FR" sz="1200" b="1" dirty="0" err="1">
                  <a:solidFill>
                    <a:schemeClr val="bg1"/>
                  </a:solidFill>
                </a:rPr>
                <a:t>evolution</a:t>
              </a:r>
              <a:r>
                <a:rPr lang="fr-FR" sz="1200" b="1" dirty="0">
                  <a:solidFill>
                    <a:schemeClr val="bg1"/>
                  </a:solidFill>
                </a:rPr>
                <a:t> of the French TGV network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-29442" y="6592843"/>
              <a:ext cx="1606549" cy="276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600" dirty="0">
                  <a:latin typeface="Arial Black" pitchFamily="34" charset="0"/>
                </a:rPr>
                <a:t>Source : SNCF Direction de l’Architecture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648200" y="1600200"/>
              <a:ext cx="1219200" cy="1828800"/>
              <a:chOff x="2976" y="1008"/>
              <a:chExt cx="768" cy="1152"/>
            </a:xfrm>
          </p:grpSpPr>
          <p:grpSp>
            <p:nvGrpSpPr>
              <p:cNvPr id="101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3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4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02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3810000" y="1560513"/>
              <a:ext cx="838200" cy="838200"/>
              <a:chOff x="2448" y="1008"/>
              <a:chExt cx="528" cy="528"/>
            </a:xfrm>
          </p:grpSpPr>
          <p:sp>
            <p:nvSpPr>
              <p:cNvPr id="98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3803650" y="228600"/>
              <a:ext cx="1301750" cy="1219200"/>
              <a:chOff x="2444" y="144"/>
              <a:chExt cx="820" cy="768"/>
            </a:xfrm>
          </p:grpSpPr>
          <p:grpSp>
            <p:nvGrpSpPr>
              <p:cNvPr id="93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5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94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3727450" y="1066800"/>
              <a:ext cx="1301750" cy="582613"/>
              <a:chOff x="2396" y="672"/>
              <a:chExt cx="820" cy="367"/>
            </a:xfrm>
          </p:grpSpPr>
          <p:sp>
            <p:nvSpPr>
              <p:cNvPr id="91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5759450" y="3294063"/>
              <a:ext cx="334963" cy="757237"/>
              <a:chOff x="3676" y="2067"/>
              <a:chExt cx="211" cy="477"/>
            </a:xfrm>
          </p:grpSpPr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4775200" y="3322638"/>
              <a:ext cx="863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4800601" y="685800"/>
              <a:ext cx="2455863" cy="838200"/>
              <a:chOff x="3072" y="432"/>
              <a:chExt cx="1547" cy="528"/>
            </a:xfrm>
          </p:grpSpPr>
          <p:grpSp>
            <p:nvGrpSpPr>
              <p:cNvPr id="84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6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85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1905000" y="1700213"/>
              <a:ext cx="1905000" cy="838200"/>
              <a:chOff x="1248" y="1104"/>
              <a:chExt cx="1200" cy="528"/>
            </a:xfrm>
          </p:grpSpPr>
          <p:sp>
            <p:nvSpPr>
              <p:cNvPr id="78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40"/>
            <p:cNvGrpSpPr>
              <a:grpSpLocks/>
            </p:cNvGrpSpPr>
            <p:nvPr/>
          </p:nvGrpSpPr>
          <p:grpSpPr bwMode="auto">
            <a:xfrm>
              <a:off x="3048000" y="2438400"/>
              <a:ext cx="1295400" cy="2819400"/>
              <a:chOff x="1968" y="1536"/>
              <a:chExt cx="816" cy="1776"/>
            </a:xfrm>
          </p:grpSpPr>
          <p:sp>
            <p:nvSpPr>
              <p:cNvPr id="68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6" name="Freeform 51"/>
            <p:cNvSpPr>
              <a:spLocks/>
            </p:cNvSpPr>
            <p:nvPr/>
          </p:nvSpPr>
          <p:spPr bwMode="auto">
            <a:xfrm rot="3200270">
              <a:off x="4631531" y="1512094"/>
              <a:ext cx="242888" cy="400050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7" name="Group 52"/>
            <p:cNvGrpSpPr>
              <a:grpSpLocks/>
            </p:cNvGrpSpPr>
            <p:nvPr/>
          </p:nvGrpSpPr>
          <p:grpSpPr bwMode="auto">
            <a:xfrm>
              <a:off x="5105400" y="2362200"/>
              <a:ext cx="2057400" cy="3200400"/>
              <a:chOff x="3264" y="1488"/>
              <a:chExt cx="1296" cy="2016"/>
            </a:xfrm>
          </p:grpSpPr>
          <p:sp>
            <p:nvSpPr>
              <p:cNvPr id="51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70"/>
            <p:cNvGrpSpPr>
              <a:grpSpLocks/>
            </p:cNvGrpSpPr>
            <p:nvPr/>
          </p:nvGrpSpPr>
          <p:grpSpPr bwMode="auto">
            <a:xfrm>
              <a:off x="5410200" y="838200"/>
              <a:ext cx="1905000" cy="1600200"/>
              <a:chOff x="3456" y="528"/>
              <a:chExt cx="1200" cy="1008"/>
            </a:xfrm>
          </p:grpSpPr>
          <p:sp>
            <p:nvSpPr>
              <p:cNvPr id="38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" name="Group 84"/>
            <p:cNvGrpSpPr>
              <a:grpSpLocks/>
            </p:cNvGrpSpPr>
            <p:nvPr/>
          </p:nvGrpSpPr>
          <p:grpSpPr bwMode="auto">
            <a:xfrm>
              <a:off x="4953000" y="4038600"/>
              <a:ext cx="1295400" cy="990600"/>
              <a:chOff x="3168" y="2544"/>
              <a:chExt cx="816" cy="624"/>
            </a:xfrm>
          </p:grpSpPr>
          <p:grpSp>
            <p:nvGrpSpPr>
              <p:cNvPr id="33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5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4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20" name="Group 90"/>
            <p:cNvGrpSpPr>
              <a:grpSpLocks/>
            </p:cNvGrpSpPr>
            <p:nvPr/>
          </p:nvGrpSpPr>
          <p:grpSpPr bwMode="auto">
            <a:xfrm>
              <a:off x="4038600" y="0"/>
              <a:ext cx="1828800" cy="1143000"/>
              <a:chOff x="2592" y="0"/>
              <a:chExt cx="1152" cy="720"/>
            </a:xfrm>
          </p:grpSpPr>
          <p:sp>
            <p:nvSpPr>
              <p:cNvPr id="26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" name="Text Box 98"/>
            <p:cNvSpPr txBox="1">
              <a:spLocks noChangeArrowheads="1"/>
            </p:cNvSpPr>
            <p:nvPr/>
          </p:nvSpPr>
          <p:spPr bwMode="auto">
            <a:xfrm>
              <a:off x="6367463" y="2330450"/>
              <a:ext cx="863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2" name="Line 99"/>
            <p:cNvSpPr>
              <a:spLocks noChangeShapeType="1"/>
            </p:cNvSpPr>
            <p:nvPr/>
          </p:nvSpPr>
          <p:spPr bwMode="auto">
            <a:xfrm flipV="1">
              <a:off x="6372225" y="2152650"/>
              <a:ext cx="576263" cy="28733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100"/>
            <p:cNvSpPr>
              <a:spLocks noChangeShapeType="1"/>
            </p:cNvSpPr>
            <p:nvPr/>
          </p:nvSpPr>
          <p:spPr bwMode="auto">
            <a:xfrm flipV="1">
              <a:off x="5940425" y="2430463"/>
              <a:ext cx="450850" cy="9525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101"/>
            <p:cNvSpPr>
              <a:spLocks noChangeShapeType="1"/>
            </p:cNvSpPr>
            <p:nvPr/>
          </p:nvSpPr>
          <p:spPr bwMode="auto">
            <a:xfrm flipH="1">
              <a:off x="6011863" y="2420938"/>
              <a:ext cx="144462" cy="86360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 Box 102"/>
            <p:cNvSpPr txBox="1">
              <a:spLocks noChangeArrowheads="1"/>
            </p:cNvSpPr>
            <p:nvPr/>
          </p:nvSpPr>
          <p:spPr bwMode="auto">
            <a:xfrm>
              <a:off x="2819400" y="2051049"/>
              <a:ext cx="1236318" cy="45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pic>
        <p:nvPicPr>
          <p:cNvPr id="105" name="Image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4557482"/>
            <a:ext cx="470672" cy="2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1525"/>
            <a:ext cx="4956562" cy="3492413"/>
          </a:xfrm>
          <a:prstGeom prst="rect">
            <a:avLst/>
          </a:prstGeom>
        </p:spPr>
      </p:pic>
      <p:pic>
        <p:nvPicPr>
          <p:cNvPr id="4" name="Picture 2" descr="D:\2 RUSSIE\0 Bureau AREP à Moscou\0 Bureau N.Basmannaya 14\Déco &amp; affiches\visuel4\Planches\Bureau Moscou_selection Dir Comm\photos Comm BD\GOOD\PME_12_TGV_003-3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3" b="17568"/>
          <a:stretch/>
        </p:blipFill>
        <p:spPr bwMode="auto">
          <a:xfrm>
            <a:off x="5211963" y="771525"/>
            <a:ext cx="3931623" cy="3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4557482"/>
            <a:ext cx="470672" cy="2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6353"/>
          <a:stretch/>
        </p:blipFill>
        <p:spPr>
          <a:xfrm>
            <a:off x="15990" y="0"/>
            <a:ext cx="3040655" cy="5136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00800" y="1911481"/>
            <a:ext cx="3211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600" dirty="0" err="1" smtClean="0">
                <a:solidFill>
                  <a:schemeClr val="bg1"/>
                </a:solidFill>
              </a:rPr>
              <a:t>Big</a:t>
            </a:r>
            <a:r>
              <a:rPr lang="fr-FR" sz="1600" dirty="0" smtClean="0">
                <a:solidFill>
                  <a:schemeClr val="bg1"/>
                </a:solidFill>
              </a:rPr>
              <a:t> city terminus or </a:t>
            </a:r>
            <a:r>
              <a:rPr lang="fr-FR" sz="1600" dirty="0" err="1" smtClean="0">
                <a:solidFill>
                  <a:schemeClr val="bg1"/>
                </a:solidFill>
              </a:rPr>
              <a:t>through</a:t>
            </a:r>
            <a:r>
              <a:rPr lang="fr-FR" sz="1600" dirty="0" smtClean="0">
                <a:solidFill>
                  <a:schemeClr val="bg1"/>
                </a:solidFill>
              </a:rPr>
              <a:t> stations</a:t>
            </a:r>
          </a:p>
          <a:p>
            <a:pPr algn="r">
              <a:lnSpc>
                <a:spcPct val="150000"/>
              </a:lnSpc>
            </a:pPr>
            <a:r>
              <a:rPr lang="fr-FR" sz="1600" dirty="0" err="1" smtClean="0">
                <a:solidFill>
                  <a:schemeClr val="bg1"/>
                </a:solidFill>
              </a:rPr>
              <a:t>Regional</a:t>
            </a:r>
            <a:r>
              <a:rPr lang="fr-FR" sz="1600" dirty="0" smtClean="0">
                <a:solidFill>
                  <a:schemeClr val="bg1"/>
                </a:solidFill>
              </a:rPr>
              <a:t> city stations</a:t>
            </a:r>
          </a:p>
          <a:p>
            <a:pPr algn="r">
              <a:lnSpc>
                <a:spcPct val="150000"/>
              </a:lnSpc>
            </a:pPr>
            <a:r>
              <a:rPr lang="fr-FR" sz="1600" dirty="0" smtClean="0">
                <a:solidFill>
                  <a:schemeClr val="bg1"/>
                </a:solidFill>
              </a:rPr>
              <a:t>By-pass stations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6353"/>
          <a:stretch/>
        </p:blipFill>
        <p:spPr>
          <a:xfrm>
            <a:off x="15990" y="0"/>
            <a:ext cx="3040655" cy="5136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56645" y="10483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Oslo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72634" y="1356161"/>
            <a:ext cx="127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Stockholm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59832" y="3992165"/>
            <a:ext cx="1103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prstClr val="white"/>
                </a:solidFill>
              </a:rPr>
              <a:t>Copenhagen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727684" y="377089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40655" y="6695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9832" y="2139702"/>
            <a:ext cx="876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Göteborg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56645" y="3812709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Malmö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59832" y="3354486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Helsingborg / </a:t>
            </a:r>
            <a:r>
              <a:rPr lang="fr-FR" dirty="0" err="1" smtClean="0">
                <a:solidFill>
                  <a:prstClr val="white"/>
                </a:solidFill>
              </a:rPr>
              <a:t>Helsingør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83750" y="1851489"/>
            <a:ext cx="123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Jönköping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924560" y="383410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848338" y="3440060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575240" y="191103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83868" y="2015250"/>
            <a:ext cx="91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        Boras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059832" y="36158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Lund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056645" y="2932359"/>
            <a:ext cx="876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Halmstad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56470" y="1203598"/>
            <a:ext cx="91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Uddevalla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37890" y="483518"/>
            <a:ext cx="618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>
                <a:solidFill>
                  <a:prstClr val="white"/>
                </a:solidFill>
              </a:rPr>
              <a:t>Rygge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83868" y="1680197"/>
            <a:ext cx="1202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Linköping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67593" y="1516436"/>
            <a:ext cx="1326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 </a:t>
            </a:r>
            <a:r>
              <a:rPr lang="fr-FR" sz="1400" dirty="0" smtClean="0">
                <a:solidFill>
                  <a:prstClr val="white"/>
                </a:solidFill>
              </a:rPr>
              <a:t>       Norrköping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2038018" y="3753614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1971223" y="2909861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565083" y="139257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33623" y="48481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400800" y="1911481"/>
            <a:ext cx="32117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600" dirty="0" err="1" smtClean="0">
                <a:solidFill>
                  <a:schemeClr val="bg1"/>
                </a:solidFill>
              </a:rPr>
              <a:t>Big</a:t>
            </a:r>
            <a:r>
              <a:rPr lang="fr-FR" sz="1600" dirty="0" smtClean="0">
                <a:solidFill>
                  <a:schemeClr val="bg1"/>
                </a:solidFill>
              </a:rPr>
              <a:t> city terminus or </a:t>
            </a:r>
            <a:r>
              <a:rPr lang="fr-FR" sz="1600" dirty="0" err="1" smtClean="0">
                <a:solidFill>
                  <a:schemeClr val="bg1"/>
                </a:solidFill>
              </a:rPr>
              <a:t>through</a:t>
            </a:r>
            <a:r>
              <a:rPr lang="fr-FR" sz="1600" dirty="0" smtClean="0">
                <a:solidFill>
                  <a:schemeClr val="bg1"/>
                </a:solidFill>
              </a:rPr>
              <a:t> stations</a:t>
            </a:r>
          </a:p>
          <a:p>
            <a:pPr algn="r">
              <a:lnSpc>
                <a:spcPct val="150000"/>
              </a:lnSpc>
            </a:pPr>
            <a:r>
              <a:rPr lang="fr-FR" sz="1600" dirty="0" err="1" smtClean="0">
                <a:solidFill>
                  <a:schemeClr val="bg1"/>
                </a:solidFill>
              </a:rPr>
              <a:t>Regional</a:t>
            </a:r>
            <a:r>
              <a:rPr lang="fr-FR" sz="1600" dirty="0" smtClean="0">
                <a:solidFill>
                  <a:schemeClr val="bg1"/>
                </a:solidFill>
              </a:rPr>
              <a:t> city stations</a:t>
            </a:r>
          </a:p>
          <a:p>
            <a:pPr algn="r">
              <a:lnSpc>
                <a:spcPct val="150000"/>
              </a:lnSpc>
            </a:pPr>
            <a:r>
              <a:rPr lang="fr-FR" sz="1600" dirty="0" smtClean="0">
                <a:solidFill>
                  <a:schemeClr val="bg1"/>
                </a:solidFill>
              </a:rPr>
              <a:t>By-pass stations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6353"/>
          <a:stretch/>
        </p:blipFill>
        <p:spPr>
          <a:xfrm>
            <a:off x="15990" y="0"/>
            <a:ext cx="3040655" cy="5136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56645" y="10483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Oslo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72634" y="1356161"/>
            <a:ext cx="127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Stockholm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59832" y="3992165"/>
            <a:ext cx="1103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prstClr val="white"/>
                </a:solidFill>
              </a:rPr>
              <a:t>Copenhagen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727684" y="377089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40655" y="6695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9832" y="2139702"/>
            <a:ext cx="876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Göteborg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56645" y="3812709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Malmö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59832" y="3354486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Helsingborg / </a:t>
            </a:r>
            <a:r>
              <a:rPr lang="fr-FR" dirty="0" err="1" smtClean="0">
                <a:solidFill>
                  <a:prstClr val="white"/>
                </a:solidFill>
              </a:rPr>
              <a:t>Helsingør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83750" y="1851489"/>
            <a:ext cx="123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Jönköping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924560" y="383410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848338" y="3440060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575240" y="191103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83868" y="2015250"/>
            <a:ext cx="91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        Boras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059832" y="36158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Lund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056645" y="2932359"/>
            <a:ext cx="876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Halmstad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056470" y="1203598"/>
            <a:ext cx="91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Uddevalla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037890" y="483518"/>
            <a:ext cx="618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/>
              <a:t>Rygge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383868" y="1680197"/>
            <a:ext cx="1202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        Linköping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67593" y="1516436"/>
            <a:ext cx="1326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smtClean="0">
                <a:solidFill>
                  <a:schemeClr val="bg1"/>
                </a:solidFill>
              </a:rPr>
              <a:t>       Norrköping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2038018" y="3753614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1971223" y="2909861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1565083" y="139257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1033623" y="48481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4950677" y="1900464"/>
            <a:ext cx="366183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b="1" dirty="0" err="1" smtClean="0">
                <a:solidFill>
                  <a:schemeClr val="bg1"/>
                </a:solidFill>
              </a:rPr>
              <a:t>Big</a:t>
            </a:r>
            <a:r>
              <a:rPr lang="fr-FR" b="1" dirty="0" smtClean="0">
                <a:solidFill>
                  <a:schemeClr val="bg1"/>
                </a:solidFill>
              </a:rPr>
              <a:t> city terminus or </a:t>
            </a:r>
            <a:r>
              <a:rPr lang="fr-FR" b="1" dirty="0" err="1" smtClean="0">
                <a:solidFill>
                  <a:schemeClr val="bg1"/>
                </a:solidFill>
              </a:rPr>
              <a:t>through</a:t>
            </a:r>
            <a:r>
              <a:rPr lang="fr-FR" b="1" dirty="0" smtClean="0">
                <a:solidFill>
                  <a:schemeClr val="bg1"/>
                </a:solidFill>
              </a:rPr>
              <a:t> stations</a:t>
            </a:r>
          </a:p>
          <a:p>
            <a:pPr algn="r">
              <a:lnSpc>
                <a:spcPct val="150000"/>
              </a:lnSpc>
            </a:pPr>
            <a:r>
              <a:rPr lang="fr-FR" sz="1400" dirty="0" err="1" smtClean="0">
                <a:solidFill>
                  <a:schemeClr val="bg1"/>
                </a:solidFill>
              </a:rPr>
              <a:t>Regional</a:t>
            </a:r>
            <a:r>
              <a:rPr lang="fr-FR" sz="1400" dirty="0" smtClean="0">
                <a:solidFill>
                  <a:schemeClr val="bg1"/>
                </a:solidFill>
              </a:rPr>
              <a:t> city stations</a:t>
            </a:r>
          </a:p>
          <a:p>
            <a:pPr algn="r">
              <a:lnSpc>
                <a:spcPct val="150000"/>
              </a:lnSpc>
            </a:pPr>
            <a:r>
              <a:rPr lang="fr-FR" sz="1400" dirty="0" smtClean="0">
                <a:solidFill>
                  <a:schemeClr val="bg1"/>
                </a:solidFill>
              </a:rPr>
              <a:t>By-pass stations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79912" y="1203598"/>
            <a:ext cx="36724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Capacity &amp; track geometry  &amp; operations &amp; public acceptance  &amp; money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600" dirty="0" smtClean="0">
                <a:solidFill>
                  <a:schemeClr val="bg1"/>
                </a:solidFill>
              </a:rPr>
              <a:t/>
            </a:r>
            <a:br>
              <a:rPr lang="en-US" sz="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=&gt; where and how to put the station ?</a:t>
            </a:r>
          </a:p>
          <a:p>
            <a:pPr algn="ctr">
              <a:spcAft>
                <a:spcPts val="24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Accessibility &amp; </a:t>
            </a:r>
            <a:r>
              <a:rPr lang="en-US" sz="1600" dirty="0" err="1" smtClean="0">
                <a:solidFill>
                  <a:schemeClr val="bg1"/>
                </a:solidFill>
              </a:rPr>
              <a:t>intermodality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600" dirty="0" smtClean="0">
                <a:solidFill>
                  <a:schemeClr val="bg1"/>
                </a:solidFill>
              </a:rPr>
              <a:t/>
            </a:r>
            <a:br>
              <a:rPr lang="en-US" sz="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=&gt; how to get there and back ?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Mobility &amp; development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600" dirty="0" smtClean="0">
                <a:solidFill>
                  <a:schemeClr val="bg1"/>
                </a:solidFill>
              </a:rPr>
              <a:t/>
            </a:r>
            <a:br>
              <a:rPr lang="en-US" sz="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=&gt; how to live in the city of tomorrow ?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9" t="12413" r="10489" b="6250"/>
          <a:stretch/>
        </p:blipFill>
        <p:spPr bwMode="auto">
          <a:xfrm>
            <a:off x="0" y="-1"/>
            <a:ext cx="30591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18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16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94121" y="2183009"/>
            <a:ext cx="2730299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>
                <a:solidFill>
                  <a:schemeClr val="bg1"/>
                </a:solidFill>
              </a:rPr>
              <a:t>Lille-Europe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2201642" y="904549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4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17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495742" y="0"/>
            <a:ext cx="4128486" cy="5143500"/>
            <a:chOff x="3584575" y="0"/>
            <a:chExt cx="5559425" cy="6858000"/>
          </a:xfrm>
        </p:grpSpPr>
        <p:pic>
          <p:nvPicPr>
            <p:cNvPr id="3" name="Picture 2" descr="lilleSNC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575" y="0"/>
              <a:ext cx="55594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140200" y="1557338"/>
              <a:ext cx="1584325" cy="2808287"/>
            </a:xfrm>
            <a:custGeom>
              <a:avLst/>
              <a:gdLst>
                <a:gd name="T0" fmla="*/ 1584325 w 816"/>
                <a:gd name="T1" fmla="*/ 2808287 h 1905"/>
                <a:gd name="T2" fmla="*/ 1320271 w 816"/>
                <a:gd name="T3" fmla="*/ 1403406 h 1905"/>
                <a:gd name="T4" fmla="*/ 0 w 816"/>
                <a:gd name="T5" fmla="*/ 0 h 19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1905">
                  <a:moveTo>
                    <a:pt x="816" y="1905"/>
                  </a:moveTo>
                  <a:cubicBezTo>
                    <a:pt x="816" y="1587"/>
                    <a:pt x="816" y="1269"/>
                    <a:pt x="680" y="952"/>
                  </a:cubicBezTo>
                  <a:cubicBezTo>
                    <a:pt x="544" y="635"/>
                    <a:pt x="113" y="159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779838" y="1268413"/>
              <a:ext cx="2759075" cy="3744912"/>
            </a:xfrm>
            <a:custGeom>
              <a:avLst/>
              <a:gdLst>
                <a:gd name="T0" fmla="*/ 1871663 w 1738"/>
                <a:gd name="T1" fmla="*/ 3744912 h 2359"/>
                <a:gd name="T2" fmla="*/ 2447925 w 1738"/>
                <a:gd name="T3" fmla="*/ 1873250 h 2359"/>
                <a:gd name="T4" fmla="*/ 2759075 w 1738"/>
                <a:gd name="T5" fmla="*/ 1400175 h 2359"/>
                <a:gd name="T6" fmla="*/ 2720975 w 1738"/>
                <a:gd name="T7" fmla="*/ 998537 h 2359"/>
                <a:gd name="T8" fmla="*/ 2520950 w 1738"/>
                <a:gd name="T9" fmla="*/ 792162 h 2359"/>
                <a:gd name="T10" fmla="*/ 2087563 w 1738"/>
                <a:gd name="T11" fmla="*/ 647700 h 2359"/>
                <a:gd name="T12" fmla="*/ 1296988 w 1738"/>
                <a:gd name="T13" fmla="*/ 431800 h 2359"/>
                <a:gd name="T14" fmla="*/ 360363 w 1738"/>
                <a:gd name="T15" fmla="*/ 215900 h 2359"/>
                <a:gd name="T16" fmla="*/ 0 w 1738"/>
                <a:gd name="T17" fmla="*/ 0 h 23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38" h="2359">
                  <a:moveTo>
                    <a:pt x="1179" y="2359"/>
                  </a:moveTo>
                  <a:lnTo>
                    <a:pt x="1542" y="1180"/>
                  </a:lnTo>
                  <a:lnTo>
                    <a:pt x="1738" y="882"/>
                  </a:lnTo>
                  <a:lnTo>
                    <a:pt x="1714" y="629"/>
                  </a:lnTo>
                  <a:lnTo>
                    <a:pt x="1588" y="499"/>
                  </a:lnTo>
                  <a:lnTo>
                    <a:pt x="1315" y="408"/>
                  </a:lnTo>
                  <a:lnTo>
                    <a:pt x="817" y="272"/>
                  </a:lnTo>
                  <a:lnTo>
                    <a:pt x="227" y="136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6338888" y="2166938"/>
              <a:ext cx="287337" cy="2873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5219700" y="2708275"/>
              <a:ext cx="360363" cy="3603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0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Image 3" descr="E002.JP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9935"/>
          <a:stretch>
            <a:fillRect/>
          </a:stretch>
        </p:blipFill>
        <p:spPr bwMode="auto">
          <a:xfrm>
            <a:off x="6039821" y="771524"/>
            <a:ext cx="2924792" cy="403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179512" y="761577"/>
            <a:ext cx="5591293" cy="4042198"/>
            <a:chOff x="0" y="0"/>
            <a:chExt cx="5368925" cy="3881438"/>
          </a:xfrm>
        </p:grpSpPr>
        <p:pic>
          <p:nvPicPr>
            <p:cNvPr id="6" name="Image 2" descr="E001.JP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68925" cy="388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2484438" y="44450"/>
              <a:ext cx="1800225" cy="3744913"/>
            </a:xfrm>
            <a:custGeom>
              <a:avLst/>
              <a:gdLst>
                <a:gd name="T0" fmla="*/ 0 w 1134"/>
                <a:gd name="T1" fmla="*/ 0 h 2359"/>
                <a:gd name="T2" fmla="*/ 680 w 1134"/>
                <a:gd name="T3" fmla="*/ 726 h 2359"/>
                <a:gd name="T4" fmla="*/ 1134 w 1134"/>
                <a:gd name="T5" fmla="*/ 2359 h 2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4" h="2359">
                  <a:moveTo>
                    <a:pt x="0" y="0"/>
                  </a:moveTo>
                  <a:cubicBezTo>
                    <a:pt x="245" y="166"/>
                    <a:pt x="491" y="333"/>
                    <a:pt x="680" y="726"/>
                  </a:cubicBezTo>
                  <a:cubicBezTo>
                    <a:pt x="869" y="1119"/>
                    <a:pt x="1001" y="1739"/>
                    <a:pt x="1134" y="235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 rot="20374490">
              <a:off x="3592513" y="1293813"/>
              <a:ext cx="144462" cy="2889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19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0" name="Picture 2" descr="Euralille 2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/>
          <a:stretch/>
        </p:blipFill>
        <p:spPr bwMode="auto">
          <a:xfrm>
            <a:off x="2279682" y="3314700"/>
            <a:ext cx="4572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 rot="20684693">
            <a:off x="4718082" y="4309251"/>
            <a:ext cx="647700" cy="775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 rot="2116950">
            <a:off x="4536314" y="3626684"/>
            <a:ext cx="188913" cy="51709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2279682" y="4036"/>
            <a:ext cx="4572000" cy="3155538"/>
            <a:chOff x="0" y="0"/>
            <a:chExt cx="9144000" cy="6381750"/>
          </a:xfrm>
        </p:grpSpPr>
        <p:pic>
          <p:nvPicPr>
            <p:cNvPr id="3" name="Picture 2" descr="Lille_vue aerienne_bru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"/>
            <a:stretch>
              <a:fillRect/>
            </a:stretch>
          </p:blipFill>
          <p:spPr bwMode="auto">
            <a:xfrm>
              <a:off x="0" y="0"/>
              <a:ext cx="9144000" cy="638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 rot="21186140">
              <a:off x="4572000" y="3798888"/>
              <a:ext cx="2736850" cy="2889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 rot="19579461">
              <a:off x="3421063" y="2441575"/>
              <a:ext cx="1582737" cy="431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7296150" y="3636963"/>
              <a:ext cx="1835150" cy="14446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0" y="4103688"/>
              <a:ext cx="4572000" cy="35083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 descr="13187_Locaux_AR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/>
          <a:stretch>
            <a:fillRect/>
          </a:stretch>
        </p:blipFill>
        <p:spPr bwMode="auto">
          <a:xfrm>
            <a:off x="3258520" y="749019"/>
            <a:ext cx="5706094" cy="40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57910" y="739010"/>
            <a:ext cx="2937715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000" b="1" smtClean="0">
                <a:solidFill>
                  <a:srgbClr val="FF0000"/>
                </a:solidFill>
                <a:cs typeface="Arial" charset="0"/>
              </a:rPr>
              <a:t>AREP</a:t>
            </a:r>
            <a:r>
              <a:rPr lang="en-US" sz="1000" smtClean="0">
                <a:solidFill>
                  <a:schemeClr val="bg1"/>
                </a:solidFill>
                <a:cs typeface="Arial" charset="0"/>
              </a:rPr>
              <a:t>  is a multidisciplinary architectural, urban development, engineering and consulting firm, with around 500 emplyoees  from 20 nationalities.</a:t>
            </a:r>
          </a:p>
          <a:p>
            <a:endParaRPr lang="en-US" sz="1000" smtClean="0">
              <a:solidFill>
                <a:schemeClr val="bg1"/>
              </a:solidFill>
              <a:cs typeface="Arial" charset="0"/>
            </a:endParaRPr>
          </a:p>
          <a:p>
            <a:r>
              <a:rPr lang="en-US" sz="1000" b="1" smtClean="0">
                <a:solidFill>
                  <a:srgbClr val="FF0000"/>
                </a:solidFill>
                <a:cs typeface="Arial" charset="0"/>
              </a:rPr>
              <a:t>AREP</a:t>
            </a:r>
            <a:r>
              <a:rPr lang="en-US" sz="1000" smtClean="0">
                <a:solidFill>
                  <a:schemeClr val="bg1"/>
                </a:solidFill>
                <a:cs typeface="Arial" charset="0"/>
              </a:rPr>
              <a:t>  designs and builds worldwide, for state and local public authorities, railway companies, institutional investors as well as for private clients.</a:t>
            </a:r>
          </a:p>
          <a:p>
            <a:endParaRPr lang="en-US" sz="1000" smtClean="0">
              <a:solidFill>
                <a:schemeClr val="bg1"/>
              </a:solidFill>
              <a:cs typeface="Arial" charset="0"/>
            </a:endParaRPr>
          </a:p>
          <a:p>
            <a:r>
              <a:rPr lang="en-US" sz="1000" b="1" smtClean="0">
                <a:solidFill>
                  <a:srgbClr val="FF0000"/>
                </a:solidFill>
                <a:cs typeface="Arial" charset="0"/>
              </a:rPr>
              <a:t>AREP</a:t>
            </a:r>
            <a:r>
              <a:rPr lang="en-US" sz="1000" smtClean="0">
                <a:solidFill>
                  <a:schemeClr val="bg1"/>
                </a:solidFill>
                <a:cs typeface="Arial" charset="0"/>
              </a:rPr>
              <a:t> is a 100% subsidiary of French Railways SNCF</a:t>
            </a:r>
          </a:p>
          <a:p>
            <a:r>
              <a:rPr lang="en-US" sz="1000" smtClean="0">
                <a:solidFill>
                  <a:schemeClr val="bg1"/>
                </a:solidFill>
                <a:cs typeface="Arial" charset="0"/>
              </a:rPr>
              <a:t>and part of the SNCF Station Directorate Gares &amp; Connexions.</a:t>
            </a:r>
          </a:p>
          <a:p>
            <a:endParaRPr lang="en-US" sz="1000" smtClean="0">
              <a:solidFill>
                <a:schemeClr val="bg1"/>
              </a:solidFill>
              <a:cs typeface="Arial" charset="0"/>
            </a:endParaRPr>
          </a:p>
          <a:p>
            <a:r>
              <a:rPr lang="en-US" sz="1000" b="1" smtClean="0">
                <a:solidFill>
                  <a:srgbClr val="FF0000"/>
                </a:solidFill>
                <a:cs typeface="Arial" charset="0"/>
              </a:rPr>
              <a:t>AREP</a:t>
            </a:r>
            <a:r>
              <a:rPr lang="en-US" sz="1000" smtClean="0">
                <a:solidFill>
                  <a:schemeClr val="bg1"/>
                </a:solidFill>
                <a:cs typeface="Arial" charset="0"/>
              </a:rPr>
              <a:t> is based in Paris, with offices in  Moscow, Beijing and Hanoi.</a:t>
            </a:r>
          </a:p>
          <a:p>
            <a:endParaRPr lang="en-US" sz="1000" smtClean="0">
              <a:solidFill>
                <a:schemeClr val="bg1"/>
              </a:solidFill>
              <a:cs typeface="Arial" charset="0"/>
            </a:endParaRPr>
          </a:p>
          <a:p>
            <a:r>
              <a:rPr lang="en-US" sz="1000" b="1" smtClean="0">
                <a:solidFill>
                  <a:srgbClr val="FF0000"/>
                </a:solidFill>
                <a:cs typeface="Arial" charset="0"/>
              </a:rPr>
              <a:t>AREP</a:t>
            </a:r>
            <a:r>
              <a:rPr lang="en-US" sz="1000" smtClean="0">
                <a:solidFill>
                  <a:schemeClr val="bg1"/>
                </a:solidFill>
                <a:cs typeface="Arial" charset="0"/>
              </a:rPr>
              <a:t>’s turnover in 2012 was around 55 M€.</a:t>
            </a:r>
          </a:p>
          <a:p>
            <a:endParaRPr lang="en-US" sz="1000" smtClean="0">
              <a:solidFill>
                <a:schemeClr val="bg1"/>
              </a:solidFill>
              <a:cs typeface="Arial" charset="0"/>
            </a:endParaRPr>
          </a:p>
          <a:p>
            <a:r>
              <a:rPr lang="en-US" sz="1000" b="1" smtClean="0">
                <a:solidFill>
                  <a:srgbClr val="FF0000"/>
                </a:solidFill>
                <a:cs typeface="Arial" charset="0"/>
              </a:rPr>
              <a:t>AREP</a:t>
            </a:r>
            <a:r>
              <a:rPr lang="en-US" sz="1000" smtClean="0">
                <a:solidFill>
                  <a:schemeClr val="bg1"/>
                </a:solidFill>
                <a:cs typeface="Arial" charset="0"/>
              </a:rPr>
              <a:t> is certified ISO 9001.</a:t>
            </a:r>
          </a:p>
          <a:p>
            <a:endParaRPr lang="en-US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61085" y="184988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The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company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pic>
        <p:nvPicPr>
          <p:cNvPr id="21" name="Picture 10" descr="12844_LocauxARE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8188"/>
          <a:stretch>
            <a:fillRect/>
          </a:stretch>
        </p:blipFill>
        <p:spPr bwMode="auto">
          <a:xfrm>
            <a:off x="179388" y="3720620"/>
            <a:ext cx="2916237" cy="10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3" descr="8309_L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614" y="0"/>
            <a:ext cx="7629810" cy="51434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lilleeuro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b="10759"/>
          <a:stretch/>
        </p:blipFill>
        <p:spPr bwMode="auto">
          <a:xfrm>
            <a:off x="0" y="0"/>
            <a:ext cx="9139046" cy="512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pic>
        <p:nvPicPr>
          <p:cNvPr id="6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6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LilleEurope_facade+T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87" y="-2657"/>
            <a:ext cx="3305697" cy="51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5258_lilleEurope"/>
          <p:cNvSpPr>
            <a:spLocks noGrp="1" noChangeAspect="1" noChangeArrowheads="1"/>
          </p:cNvSpPr>
          <p:nvPr isPhoto="1"/>
        </p:nvSpPr>
        <p:spPr bwMode="auto">
          <a:xfrm>
            <a:off x="4716016" y="13968"/>
            <a:ext cx="3355569" cy="512953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fr-FR" sz="240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23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4567_MDenance_091994"/>
          <p:cNvSpPr>
            <a:spLocks noGrp="1" noChangeAspect="1" noChangeArrowheads="1"/>
          </p:cNvSpPr>
          <p:nvPr isPhoto="1"/>
        </p:nvSpPr>
        <p:spPr bwMode="auto">
          <a:xfrm>
            <a:off x="1259319" y="1"/>
            <a:ext cx="6587727" cy="5143500"/>
          </a:xfrm>
          <a:prstGeom prst="rect">
            <a:avLst/>
          </a:prstGeom>
          <a:blipFill dpi="0" rotWithShape="1">
            <a:blip r:embed="rId2"/>
            <a:srcRect/>
            <a:stretch>
              <a:fillRect r="-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95536" y="679192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5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3" descr="détail couverture 46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9128" y="0"/>
            <a:ext cx="6923710" cy="51434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Lille-Europe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80675" y="2183009"/>
            <a:ext cx="3015761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schemeClr val="bg1"/>
                </a:solidFill>
              </a:rPr>
              <a:t>Torino Porta Susa station, </a:t>
            </a:r>
            <a:r>
              <a:rPr lang="fr-FR" dirty="0" err="1" smtClean="0">
                <a:solidFill>
                  <a:schemeClr val="bg1"/>
                </a:solidFill>
              </a:rPr>
              <a:t>Italy</a:t>
            </a:r>
            <a:endParaRPr lang="fr-FR" dirty="0" smtClean="0">
              <a:solidFill>
                <a:schemeClr val="bg1"/>
              </a:solidFill>
            </a:endParaRPr>
          </a:p>
        </p:txBody>
      </p:sp>
      <p:pic>
        <p:nvPicPr>
          <p:cNvPr id="4" name="Image 4" descr="T2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8" t="76066" b="3931"/>
          <a:stretch/>
        </p:blipFill>
        <p:spPr bwMode="auto">
          <a:xfrm>
            <a:off x="2752297" y="1583396"/>
            <a:ext cx="1800324" cy="19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26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657978" y="-16321"/>
            <a:ext cx="3132348" cy="5165862"/>
            <a:chOff x="4305300" y="533400"/>
            <a:chExt cx="3722688" cy="5580063"/>
          </a:xfrm>
        </p:grpSpPr>
        <p:pic>
          <p:nvPicPr>
            <p:cNvPr id="4" name="Picture 4" descr="D:\PHOTO\TEDA 7\DSCN183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0" t="3778" r="36868" b="25822"/>
            <a:stretch>
              <a:fillRect/>
            </a:stretch>
          </p:blipFill>
          <p:spPr bwMode="auto">
            <a:xfrm>
              <a:off x="4305300" y="533400"/>
              <a:ext cx="3722688" cy="558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5472113" y="3322638"/>
              <a:ext cx="1368425" cy="3921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fr-FR"/>
            </a:p>
          </p:txBody>
        </p:sp>
      </p:grpSp>
      <p:pic>
        <p:nvPicPr>
          <p:cNvPr id="7" name="Image 4" descr="T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b="3931"/>
          <a:stretch>
            <a:fillRect/>
          </a:stretch>
        </p:blipFill>
        <p:spPr bwMode="auto">
          <a:xfrm>
            <a:off x="1669646" y="17526"/>
            <a:ext cx="2797928" cy="512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2615403" y="2207779"/>
            <a:ext cx="1256153" cy="35994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TurinGare_CoupePers_modifi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30347" b="189"/>
          <a:stretch/>
        </p:blipFill>
        <p:spPr bwMode="auto">
          <a:xfrm>
            <a:off x="0" y="1"/>
            <a:ext cx="9143998" cy="31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ou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2" b="7578"/>
          <a:stretch/>
        </p:blipFill>
        <p:spPr bwMode="auto">
          <a:xfrm flipH="1">
            <a:off x="1957678" y="3322957"/>
            <a:ext cx="4729975" cy="14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T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1"/>
          <a:stretch>
            <a:fillRect/>
          </a:stretch>
        </p:blipFill>
        <p:spPr bwMode="auto">
          <a:xfrm>
            <a:off x="6807638" y="3322958"/>
            <a:ext cx="2336361" cy="14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T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957"/>
            <a:ext cx="1849569" cy="14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50" y="771526"/>
            <a:ext cx="2882251" cy="219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urinGare_persExtPassage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r="3369"/>
          <a:stretch/>
        </p:blipFill>
        <p:spPr bwMode="auto">
          <a:xfrm>
            <a:off x="6261750" y="3094772"/>
            <a:ext cx="2882251" cy="169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hema_aeri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0"/>
          <a:stretch/>
        </p:blipFill>
        <p:spPr bwMode="auto">
          <a:xfrm>
            <a:off x="1" y="771525"/>
            <a:ext cx="6147412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29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TurinGare_PersExt_Nu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"/>
          <a:stretch/>
        </p:blipFill>
        <p:spPr bwMode="auto">
          <a:xfrm>
            <a:off x="13929" y="767946"/>
            <a:ext cx="9130072" cy="40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9238-060713_5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36" y="771420"/>
            <a:ext cx="1785751" cy="119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352872" y="1966240"/>
            <a:ext cx="18819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  <a:cs typeface="Arial" charset="0"/>
              </a:rPr>
              <a:t>Shanghai South station, China</a:t>
            </a:r>
          </a:p>
        </p:txBody>
      </p:sp>
      <p:pic>
        <p:nvPicPr>
          <p:cNvPr id="5" name="Picture 4" descr="12632-img_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"/>
          <a:stretch>
            <a:fillRect/>
          </a:stretch>
        </p:blipFill>
        <p:spPr bwMode="auto">
          <a:xfrm>
            <a:off x="3430185" y="772625"/>
            <a:ext cx="1817620" cy="119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430185" y="1970569"/>
            <a:ext cx="169180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</a:rPr>
              <a:t>Avignon TGV station, France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>
            <a:fillRect/>
          </a:stretch>
        </p:blipFill>
        <p:spPr bwMode="auto">
          <a:xfrm>
            <a:off x="5315687" y="765682"/>
            <a:ext cx="1951688" cy="119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13975" y="1963431"/>
            <a:ext cx="190567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</a:rPr>
              <a:t>Valence TGV station, France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r="298"/>
          <a:stretch>
            <a:fillRect/>
          </a:stretch>
        </p:blipFill>
        <p:spPr bwMode="auto">
          <a:xfrm>
            <a:off x="5326704" y="2210530"/>
            <a:ext cx="2129025" cy="108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 b="4189"/>
          <a:stretch>
            <a:fillRect/>
          </a:stretch>
        </p:blipFill>
        <p:spPr bwMode="auto">
          <a:xfrm>
            <a:off x="3645332" y="3508374"/>
            <a:ext cx="1914851" cy="129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645332" y="4803529"/>
            <a:ext cx="1875083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</a:rPr>
              <a:t>Aix-en-Provence TGV station, France</a:t>
            </a:r>
          </a:p>
        </p:txBody>
      </p:sp>
      <p:sp>
        <p:nvSpPr>
          <p:cNvPr id="13" name="Rectangle 2"/>
          <p:cNvSpPr>
            <a:spLocks noGrp="1" noChangeAspect="1" noChangeArrowheads="1"/>
          </p:cNvSpPr>
          <p:nvPr isPhoto="1"/>
        </p:nvSpPr>
        <p:spPr bwMode="auto">
          <a:xfrm>
            <a:off x="13639" y="3507741"/>
            <a:ext cx="2521794" cy="1296034"/>
          </a:xfrm>
          <a:prstGeom prst="rect">
            <a:avLst/>
          </a:prstGeom>
          <a:blipFill dpi="0" rotWithShape="1">
            <a:blip r:embed="rId7"/>
            <a:srcRect/>
            <a:stretch>
              <a:fillRect t="-29786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2827" y="4806970"/>
            <a:ext cx="166683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</a:rPr>
              <a:t>Marseille St Charles station, France</a:t>
            </a:r>
          </a:p>
        </p:txBody>
      </p:sp>
      <p:pic>
        <p:nvPicPr>
          <p:cNvPr id="15" name="Picture 2" descr="DSC_041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1604" r="-240" b="2831"/>
          <a:stretch/>
        </p:blipFill>
        <p:spPr bwMode="auto">
          <a:xfrm>
            <a:off x="6142" y="2211387"/>
            <a:ext cx="182133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61085" y="3298898"/>
            <a:ext cx="156289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</a:rPr>
              <a:t>Strasbourg station, France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-66" r="-1118"/>
          <a:stretch/>
        </p:blipFill>
        <p:spPr bwMode="auto">
          <a:xfrm>
            <a:off x="7764318" y="2211387"/>
            <a:ext cx="1379682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764318" y="3293897"/>
            <a:ext cx="1399002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800" dirty="0" err="1">
                <a:solidFill>
                  <a:schemeClr val="bg1"/>
                </a:solidFill>
                <a:latin typeface="+mn-lt"/>
              </a:rPr>
              <a:t>Gwang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  <a:latin typeface="+mn-lt"/>
              </a:rPr>
              <a:t>Myeong</a:t>
            </a:r>
            <a:r>
              <a:rPr lang="en-US" sz="800" dirty="0" smtClean="0">
                <a:solidFill>
                  <a:schemeClr val="bg1"/>
                </a:solidFill>
                <a:latin typeface="+mn-lt"/>
              </a:rPr>
              <a:t> station, Seoul</a:t>
            </a:r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331080" y="3293541"/>
            <a:ext cx="165563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+mn-lt"/>
              </a:rPr>
              <a:t>Aix-en-Provence TGV station, France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61085" y="184988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The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company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pic>
        <p:nvPicPr>
          <p:cNvPr id="25" name="Picture 5" descr="web-EPAA_49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38075"/>
          <a:stretch>
            <a:fillRect/>
          </a:stretch>
        </p:blipFill>
        <p:spPr bwMode="auto">
          <a:xfrm>
            <a:off x="5727845" y="3500589"/>
            <a:ext cx="3436694" cy="130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2"/>
          <a:stretch>
            <a:fillRect/>
          </a:stretch>
        </p:blipFill>
        <p:spPr bwMode="auto">
          <a:xfrm>
            <a:off x="1887876" y="2210530"/>
            <a:ext cx="3301584" cy="10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733504" y="4804796"/>
            <a:ext cx="101630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sz="800" dirty="0" err="1">
                <a:solidFill>
                  <a:schemeClr val="bg1"/>
                </a:solidFill>
                <a:cs typeface="Arial" charset="0"/>
              </a:rPr>
              <a:t>Lieusaint</a:t>
            </a:r>
            <a:r>
              <a:rPr lang="en-US" sz="800" dirty="0">
                <a:solidFill>
                  <a:schemeClr val="bg1"/>
                </a:solidFill>
                <a:cs typeface="Arial" charset="0"/>
              </a:rPr>
              <a:t> station, France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1877780" y="3291823"/>
            <a:ext cx="116698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sz="800" dirty="0">
                <a:solidFill>
                  <a:schemeClr val="bg1"/>
                </a:solidFill>
                <a:cs typeface="Arial" charset="0"/>
              </a:rPr>
              <a:t>City Museum, Beijing, China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179388" y="1961311"/>
            <a:ext cx="90249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just"/>
            <a:r>
              <a:rPr lang="en-US" sz="800" dirty="0">
                <a:solidFill>
                  <a:schemeClr val="bg1"/>
                </a:solidFill>
                <a:cs typeface="Arial" charset="0"/>
              </a:rPr>
              <a:t>Wuhan station, China</a:t>
            </a:r>
          </a:p>
        </p:txBody>
      </p:sp>
      <p:pic>
        <p:nvPicPr>
          <p:cNvPr id="30" name="Picture 3" descr="Wuhan_1381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3" b="21999"/>
          <a:stretch/>
        </p:blipFill>
        <p:spPr bwMode="auto">
          <a:xfrm>
            <a:off x="10509" y="772223"/>
            <a:ext cx="3338510" cy="11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9454-qsf005-copi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r="-40"/>
          <a:stretch>
            <a:fillRect/>
          </a:stretch>
        </p:blipFill>
        <p:spPr bwMode="auto">
          <a:xfrm>
            <a:off x="2697515" y="3511571"/>
            <a:ext cx="797085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701779" y="4803775"/>
            <a:ext cx="6924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charset="0"/>
              </a:rPr>
              <a:t>Sport City </a:t>
            </a:r>
            <a:r>
              <a:rPr lang="en-US" sz="800" dirty="0" smtClean="0">
                <a:solidFill>
                  <a:schemeClr val="bg1"/>
                </a:solidFill>
                <a:cs typeface="Arial" charset="0"/>
              </a:rPr>
              <a:t>Tower</a:t>
            </a:r>
            <a:br>
              <a:rPr lang="en-US" sz="800" dirty="0" smtClean="0">
                <a:solidFill>
                  <a:schemeClr val="bg1"/>
                </a:solidFill>
                <a:cs typeface="Arial" charset="0"/>
              </a:rPr>
            </a:br>
            <a:r>
              <a:rPr lang="en-US" sz="800" dirty="0" smtClean="0">
                <a:solidFill>
                  <a:schemeClr val="bg1"/>
                </a:solidFill>
                <a:cs typeface="Arial" charset="0"/>
              </a:rPr>
              <a:t>Doha</a:t>
            </a:r>
            <a:r>
              <a:rPr lang="en-US" sz="800" dirty="0">
                <a:solidFill>
                  <a:schemeClr val="bg1"/>
                </a:solidFill>
                <a:cs typeface="Arial" charset="0"/>
              </a:rPr>
              <a:t>, Qatar</a:t>
            </a:r>
          </a:p>
        </p:txBody>
      </p:sp>
    </p:spTree>
    <p:extLst>
      <p:ext uri="{BB962C8B-B14F-4D97-AF65-F5344CB8AC3E}">
        <p14:creationId xmlns:p14="http://schemas.microsoft.com/office/powerpoint/2010/main" val="30907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F:\b DONNEES\a FOTOS AH\International\a Europe\Torino Porta Susa\A_0017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83"/>
          <a:stretch>
            <a:fillRect/>
          </a:stretch>
        </p:blipFill>
        <p:spPr bwMode="auto">
          <a:xfrm>
            <a:off x="0" y="0"/>
            <a:ext cx="4283968" cy="28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F:\b DONNEES\a FOTOS AH\International\a Europe\Torino Porta Susa\A_0016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94" y="2957751"/>
            <a:ext cx="3452523" cy="2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b DONNEES\a FOTOS AH\International\a Europe\Torino Porta Susa\A_00166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"/>
          <a:stretch/>
        </p:blipFill>
        <p:spPr bwMode="auto">
          <a:xfrm>
            <a:off x="4840694" y="12651"/>
            <a:ext cx="4303306" cy="282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T1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1"/>
          <a:stretch>
            <a:fillRect/>
          </a:stretch>
        </p:blipFill>
        <p:spPr bwMode="auto">
          <a:xfrm>
            <a:off x="849274" y="2963601"/>
            <a:ext cx="3422978" cy="216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F:\b DONNEES\a FOTOS AH\International\a Europe\Torino Porta Susa\A_00166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6"/>
          <a:stretch/>
        </p:blipFill>
        <p:spPr bwMode="auto">
          <a:xfrm>
            <a:off x="0" y="-1"/>
            <a:ext cx="9150166" cy="513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F:\b DONNEES\a FOTOS AH\International\a Europe\Torino Porta Susa\A_00174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4"/>
          <a:stretch/>
        </p:blipFill>
        <p:spPr bwMode="auto">
          <a:xfrm>
            <a:off x="7694" y="0"/>
            <a:ext cx="9128894" cy="515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24141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>
                <a:solidFill>
                  <a:schemeClr val="bg1"/>
                </a:solidFill>
                <a:latin typeface="+mn-lt"/>
                <a:cs typeface="Arial" charset="0"/>
              </a:rPr>
              <a:t>Torino Porta Susa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pic>
        <p:nvPicPr>
          <p:cNvPr id="5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33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4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99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1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0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1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3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89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7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2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3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2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6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6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5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49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6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1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3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4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0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3" name="Ellipse 102"/>
          <p:cNvSpPr/>
          <p:nvPr/>
        </p:nvSpPr>
        <p:spPr>
          <a:xfrm>
            <a:off x="3100818" y="4051611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Marseille St Charles station, France</a:t>
            </a:r>
          </a:p>
        </p:txBody>
      </p:sp>
    </p:spTree>
    <p:extLst>
      <p:ext uri="{BB962C8B-B14F-4D97-AF65-F5344CB8AC3E}">
        <p14:creationId xmlns:p14="http://schemas.microsoft.com/office/powerpoint/2010/main" val="135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1026" descr="F:\Photothèque\POWERPOINT\Travail\TGV med\Marseille\marseille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" y="0"/>
            <a:ext cx="909906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2" descr="11577-_MG_9963"/>
          <p:cNvSpPr>
            <a:spLocks noGrp="1" noChangeAspect="1" noChangeArrowheads="1"/>
          </p:cNvSpPr>
          <p:nvPr isPhoto="1"/>
        </p:nvSpPr>
        <p:spPr bwMode="auto">
          <a:xfrm>
            <a:off x="-1" y="0"/>
            <a:ext cx="9145449" cy="5134234"/>
          </a:xfrm>
          <a:prstGeom prst="rect">
            <a:avLst/>
          </a:prstGeom>
          <a:blipFill dpi="0" rotWithShape="1">
            <a:blip r:embed="rId2"/>
            <a:srcRect/>
            <a:stretch>
              <a:fillRect l="-1" t="-10696" r="-2" b="-8118"/>
            </a:stretch>
          </a:blip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1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F:\PHOTOTHEQUE\BASE IMAGES JPG\TGV Méd\Marseille\plan_mas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7313" r="10170" b="2325"/>
          <a:stretch/>
        </p:blipFill>
        <p:spPr bwMode="auto">
          <a:xfrm>
            <a:off x="4644008" y="15466"/>
            <a:ext cx="3733097" cy="236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3551" r="11702" b="4932"/>
          <a:stretch/>
        </p:blipFill>
        <p:spPr bwMode="auto">
          <a:xfrm>
            <a:off x="681376" y="15467"/>
            <a:ext cx="3776412" cy="238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12799" r="3968" b="8389"/>
          <a:stretch/>
        </p:blipFill>
        <p:spPr bwMode="auto">
          <a:xfrm>
            <a:off x="681376" y="2605291"/>
            <a:ext cx="3776412" cy="254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2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11120" r="7408" b="10667"/>
          <a:stretch/>
        </p:blipFill>
        <p:spPr bwMode="auto">
          <a:xfrm>
            <a:off x="4647071" y="2605291"/>
            <a:ext cx="3715501" cy="254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1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38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2" descr="11722-_MG_0193"/>
          <p:cNvSpPr>
            <a:spLocks noGrp="1" noChangeAspect="1" noChangeArrowheads="1"/>
          </p:cNvSpPr>
          <p:nvPr isPhoto="1"/>
        </p:nvSpPr>
        <p:spPr bwMode="auto">
          <a:xfrm>
            <a:off x="0" y="-1"/>
            <a:ext cx="9144000" cy="5147011"/>
          </a:xfrm>
          <a:prstGeom prst="rect">
            <a:avLst/>
          </a:prstGeom>
          <a:blipFill dpi="0" rotWithShape="1">
            <a:blip r:embed="rId2"/>
            <a:srcRect/>
            <a:stretch>
              <a:fillRect l="-1" t="-18500" r="-2" b="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39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869"/>
          <a:stretch/>
        </p:blipFill>
        <p:spPr bwMode="auto">
          <a:xfrm>
            <a:off x="0" y="3808"/>
            <a:ext cx="9163060" cy="513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3" descr="Wuhan_138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7207"/>
          <a:stretch/>
        </p:blipFill>
        <p:spPr bwMode="auto">
          <a:xfrm>
            <a:off x="-5374" y="0"/>
            <a:ext cx="91493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184988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cs typeface="Arial" charset="0"/>
              </a:rPr>
              <a:t>Wuhan HSR station, China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1484-_MG_9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1"/>
          <a:stretch>
            <a:fillRect/>
          </a:stretch>
        </p:blipFill>
        <p:spPr bwMode="auto">
          <a:xfrm>
            <a:off x="2475230" y="-524"/>
            <a:ext cx="4181901" cy="51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W:\Communication\PRIVE\PHOTOTHEQUE\TRAVAIL -Temp\111_powerpoint clb\11652-SAINT-CHARLES 024 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b="11116"/>
          <a:stretch/>
        </p:blipFill>
        <p:spPr bwMode="auto">
          <a:xfrm>
            <a:off x="11426" y="0"/>
            <a:ext cx="91383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Marseille St Charles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42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4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99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1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0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1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3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2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89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7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2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3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2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6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6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5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49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6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1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3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4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0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1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3" name="Ellipse 102"/>
          <p:cNvSpPr/>
          <p:nvPr/>
        </p:nvSpPr>
        <p:spPr>
          <a:xfrm>
            <a:off x="3648844" y="1707654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Strasbourg station, France</a:t>
            </a:r>
          </a:p>
        </p:txBody>
      </p:sp>
    </p:spTree>
    <p:extLst>
      <p:ext uri="{BB962C8B-B14F-4D97-AF65-F5344CB8AC3E}">
        <p14:creationId xmlns:p14="http://schemas.microsoft.com/office/powerpoint/2010/main" val="19212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ST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" y="12513"/>
            <a:ext cx="3401663" cy="226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/>
          <a:stretch>
            <a:fillRect/>
          </a:stretch>
        </p:blipFill>
        <p:spPr bwMode="auto">
          <a:xfrm>
            <a:off x="3766422" y="1724"/>
            <a:ext cx="5400675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lace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/>
          <a:stretch>
            <a:fillRect/>
          </a:stretch>
        </p:blipFill>
        <p:spPr bwMode="auto">
          <a:xfrm>
            <a:off x="-508" y="2355726"/>
            <a:ext cx="3401664" cy="14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9673-strasbourg_croquis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5350"/>
          <a:stretch>
            <a:fillRect/>
          </a:stretch>
        </p:blipFill>
        <p:spPr bwMode="auto">
          <a:xfrm>
            <a:off x="7456488" y="4106863"/>
            <a:ext cx="1687512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9674-strasbourg_croquis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/>
          <a:stretch>
            <a:fillRect/>
          </a:stretch>
        </p:blipFill>
        <p:spPr bwMode="auto">
          <a:xfrm>
            <a:off x="3743325" y="4106863"/>
            <a:ext cx="169227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9671_strasbourg_croqui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4103688"/>
            <a:ext cx="1757363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Strasbourg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pic>
        <p:nvPicPr>
          <p:cNvPr id="10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>
            <a:fillRect/>
          </a:stretch>
        </p:blipFill>
        <p:spPr bwMode="auto">
          <a:xfrm>
            <a:off x="1158" y="605074"/>
            <a:ext cx="3492031" cy="452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strasbourg_coupe_transversale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r="9778" b="9207"/>
          <a:stretch>
            <a:fillRect/>
          </a:stretch>
        </p:blipFill>
        <p:spPr bwMode="auto">
          <a:xfrm>
            <a:off x="1158" y="1"/>
            <a:ext cx="3500904" cy="98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 descr="12103-STRASBOURG 2008-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47" y="1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Strasbourg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olution 2bcoupeTram copie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7" y="0"/>
            <a:ext cx="3590277" cy="242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2" descr="12062-STRASBOURG 2008-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5"/>
          <a:stretch>
            <a:fillRect/>
          </a:stretch>
        </p:blipFill>
        <p:spPr bwMode="auto">
          <a:xfrm>
            <a:off x="0" y="2860743"/>
            <a:ext cx="3599892" cy="13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Rectangle 5" descr="12080-STRASBOURG 2008-59"/>
          <p:cNvSpPr>
            <a:spLocks noGrp="1" noChangeAspect="1" noChangeArrowheads="1"/>
          </p:cNvSpPr>
          <p:nvPr isPhoto="1"/>
        </p:nvSpPr>
        <p:spPr bwMode="auto">
          <a:xfrm>
            <a:off x="3743324" y="2851940"/>
            <a:ext cx="5400675" cy="2274887"/>
          </a:xfrm>
          <a:prstGeom prst="rect">
            <a:avLst/>
          </a:prstGeom>
          <a:blipFill dpi="0" rotWithShape="1">
            <a:blip r:embed="rId5"/>
            <a:srcRect/>
            <a:stretch>
              <a:fillRect r="-1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"/>
          <a:stretch/>
        </p:blipFill>
        <p:spPr bwMode="auto">
          <a:xfrm>
            <a:off x="3756063" y="1"/>
            <a:ext cx="5400675" cy="242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Strasbourg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2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DSC_04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5767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Strasbourg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6353"/>
          <a:stretch/>
        </p:blipFill>
        <p:spPr>
          <a:xfrm>
            <a:off x="15990" y="0"/>
            <a:ext cx="3040655" cy="5136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56645" y="10483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Oslo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72634" y="1356161"/>
            <a:ext cx="127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Stockholm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59832" y="3992165"/>
            <a:ext cx="1103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prstClr val="white"/>
                </a:solidFill>
              </a:rPr>
              <a:t>Copenhagen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727684" y="377089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40655" y="6695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9832" y="2139702"/>
            <a:ext cx="876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Göteborg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56645" y="3812709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Malmö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59832" y="3354486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Helsingborg / </a:t>
            </a:r>
            <a:r>
              <a:rPr lang="fr-FR" dirty="0" err="1" smtClean="0">
                <a:solidFill>
                  <a:prstClr val="white"/>
                </a:solidFill>
              </a:rPr>
              <a:t>Helsingør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83750" y="1851489"/>
            <a:ext cx="123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Jönköping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924560" y="383410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848338" y="3440060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575240" y="191103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83868" y="2015250"/>
            <a:ext cx="91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        Boras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059832" y="36158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Lund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056645" y="2932359"/>
            <a:ext cx="876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Halmstad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56470" y="1203598"/>
            <a:ext cx="91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Uddevalla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37890" y="483518"/>
            <a:ext cx="618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>
                <a:solidFill>
                  <a:prstClr val="white"/>
                </a:solidFill>
              </a:rPr>
              <a:t>Rygge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83868" y="1680197"/>
            <a:ext cx="1202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Linköping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67593" y="1516436"/>
            <a:ext cx="1326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 </a:t>
            </a:r>
            <a:r>
              <a:rPr lang="fr-FR" sz="1400" dirty="0" smtClean="0">
                <a:solidFill>
                  <a:prstClr val="white"/>
                </a:solidFill>
              </a:rPr>
              <a:t>       Norrköping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2038018" y="3753614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1971223" y="2909861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565083" y="139257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33623" y="48481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772697" y="1923678"/>
            <a:ext cx="283981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400" dirty="0" err="1" smtClean="0">
                <a:solidFill>
                  <a:prstClr val="white"/>
                </a:solidFill>
              </a:rPr>
              <a:t>Big</a:t>
            </a:r>
            <a:r>
              <a:rPr lang="fr-FR" sz="1400" dirty="0" smtClean="0">
                <a:solidFill>
                  <a:prstClr val="white"/>
                </a:solidFill>
              </a:rPr>
              <a:t> city terminus or </a:t>
            </a:r>
            <a:r>
              <a:rPr lang="fr-FR" sz="1400" dirty="0" err="1" smtClean="0">
                <a:solidFill>
                  <a:prstClr val="white"/>
                </a:solidFill>
              </a:rPr>
              <a:t>through</a:t>
            </a:r>
            <a:r>
              <a:rPr lang="fr-FR" sz="1400" dirty="0" smtClean="0">
                <a:solidFill>
                  <a:prstClr val="white"/>
                </a:solidFill>
              </a:rPr>
              <a:t> stations</a:t>
            </a:r>
          </a:p>
          <a:p>
            <a:pPr algn="r">
              <a:lnSpc>
                <a:spcPct val="150000"/>
              </a:lnSpc>
            </a:pPr>
            <a:r>
              <a:rPr lang="fr-FR" b="1" dirty="0" err="1" smtClean="0">
                <a:solidFill>
                  <a:prstClr val="white"/>
                </a:solidFill>
              </a:rPr>
              <a:t>Regional</a:t>
            </a:r>
            <a:r>
              <a:rPr lang="fr-FR" b="1" dirty="0" smtClean="0">
                <a:solidFill>
                  <a:prstClr val="white"/>
                </a:solidFill>
              </a:rPr>
              <a:t> city stations</a:t>
            </a:r>
          </a:p>
          <a:p>
            <a:pPr algn="r">
              <a:lnSpc>
                <a:spcPct val="150000"/>
              </a:lnSpc>
            </a:pPr>
            <a:r>
              <a:rPr lang="fr-FR" sz="1400" dirty="0" smtClean="0">
                <a:solidFill>
                  <a:prstClr val="white"/>
                </a:solidFill>
              </a:rPr>
              <a:t>By-pass stations</a:t>
            </a:r>
            <a:endParaRPr lang="fr-FR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48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Angers St Laud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1296162" y="2252824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49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9812_AngersStlaud"/>
          <p:cNvSpPr>
            <a:spLocks noGrp="1" noChangeAspect="1" noChangeArrowheads="1"/>
          </p:cNvSpPr>
          <p:nvPr/>
        </p:nvSpPr>
        <p:spPr bwMode="auto">
          <a:xfrm>
            <a:off x="700" y="2952520"/>
            <a:ext cx="9144000" cy="2181225"/>
          </a:xfrm>
          <a:prstGeom prst="rect">
            <a:avLst/>
          </a:prstGeom>
          <a:blipFill dpi="0" rotWithShape="1">
            <a:blip r:embed="rId2"/>
            <a:srcRect/>
            <a:stretch>
              <a:fillRect t="-3746" b="-498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r="655" b="4578"/>
          <a:stretch/>
        </p:blipFill>
        <p:spPr bwMode="auto">
          <a:xfrm>
            <a:off x="700" y="0"/>
            <a:ext cx="9159875" cy="287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Angers St Laud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3" descr="11299-SOUTH STATION 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11112"/>
          <a:stretch/>
        </p:blipFill>
        <p:spPr bwMode="auto">
          <a:xfrm>
            <a:off x="1" y="3848"/>
            <a:ext cx="9144000" cy="51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184988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Shanghai South HSR station, China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8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50</a:t>
            </a:fld>
            <a:endParaRPr lang="fr-FR" dirty="0">
              <a:solidFill>
                <a:prstClr val="white"/>
              </a:solidFill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150919"/>
              </p:ext>
            </p:extLst>
          </p:nvPr>
        </p:nvGraphicFramePr>
        <p:xfrm>
          <a:off x="-1" y="0"/>
          <a:ext cx="7473905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 Photo Editor" r:id="rId3" imgW="7621064" imgH="5315692" progId="MSPhotoEd.3">
                  <p:embed/>
                </p:oleObj>
              </mc:Choice>
              <mc:Fallback>
                <p:oleObj name="Image Photo Editor" r:id="rId3" imgW="7621064" imgH="531569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341" r="1021"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7473905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Angers St Laud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1600_Anger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/>
          <a:stretch>
            <a:fillRect/>
          </a:stretch>
        </p:blipFill>
        <p:spPr bwMode="auto">
          <a:xfrm>
            <a:off x="0" y="0"/>
            <a:ext cx="683426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Angers St Laud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1601_Angers_extNu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/>
          <a:stretch>
            <a:fillRect/>
          </a:stretch>
        </p:blipFill>
        <p:spPr bwMode="auto">
          <a:xfrm>
            <a:off x="-1" y="0"/>
            <a:ext cx="68390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Angers St Laud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pic>
        <p:nvPicPr>
          <p:cNvPr id="5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53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183009"/>
            <a:ext cx="631246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Le Mans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1511660" y="2031690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 descr="LeMans_croquis1"/>
          <p:cNvSpPr>
            <a:spLocks noGrp="1" noChangeAspect="1" noChangeArrowheads="1"/>
          </p:cNvSpPr>
          <p:nvPr isPhoto="1"/>
        </p:nvSpPr>
        <p:spPr bwMode="auto">
          <a:xfrm>
            <a:off x="426" y="-16321"/>
            <a:ext cx="2891013" cy="199733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54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2" descr="LeMans_croquis3"/>
          <p:cNvSpPr>
            <a:spLocks noGrp="1" noChangeAspect="1" noChangeArrowheads="1"/>
          </p:cNvSpPr>
          <p:nvPr isPhoto="1"/>
        </p:nvSpPr>
        <p:spPr bwMode="auto">
          <a:xfrm>
            <a:off x="6254722" y="9520"/>
            <a:ext cx="2889278" cy="199733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Rectangle 3"/>
          <p:cNvSpPr>
            <a:spLocks noGrp="1" noChangeAspect="1" noChangeArrowheads="1"/>
          </p:cNvSpPr>
          <p:nvPr isPhoto="1"/>
        </p:nvSpPr>
        <p:spPr bwMode="auto">
          <a:xfrm>
            <a:off x="6254722" y="2165148"/>
            <a:ext cx="2887542" cy="2006009"/>
          </a:xfrm>
          <a:prstGeom prst="rect">
            <a:avLst/>
          </a:prstGeom>
          <a:blipFill dpi="0" rotWithShape="1">
            <a:blip r:embed="rId4"/>
            <a:srcRect/>
            <a:stretch>
              <a:fillRect r="-546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Rectangle 6" descr="LeMans_croquis2"/>
          <p:cNvSpPr>
            <a:spLocks noGrp="1" noChangeAspect="1" noChangeArrowheads="1"/>
          </p:cNvSpPr>
          <p:nvPr isPhoto="1"/>
        </p:nvSpPr>
        <p:spPr bwMode="auto">
          <a:xfrm>
            <a:off x="3122883" y="7402"/>
            <a:ext cx="2889277" cy="199559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tx1"/>
              </a:solidFill>
            </a:endParaRPr>
          </a:p>
        </p:txBody>
      </p:sp>
      <p:pic>
        <p:nvPicPr>
          <p:cNvPr id="7" name="Picture 4" descr="D:\_PUBLIC.AIB\AREPECOLE\AIR\t_AI Ecoldgares\le mans plan d amenagement\03-foncier existant copi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t="4630" b="15747"/>
          <a:stretch/>
        </p:blipFill>
        <p:spPr bwMode="auto">
          <a:xfrm>
            <a:off x="425" y="2140839"/>
            <a:ext cx="6011735" cy="300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latin typeface="Calibri"/>
                <a:cs typeface="Arial" charset="0"/>
              </a:rPr>
              <a:t>Le Mans</a:t>
            </a:r>
            <a:endParaRPr lang="en-US" sz="1200" kern="0" dirty="0" smtClean="0">
              <a:latin typeface="Calibri"/>
              <a:cs typeface="Arial" charset="0"/>
            </a:endParaRPr>
          </a:p>
        </p:txBody>
      </p:sp>
      <p:sp>
        <p:nvSpPr>
          <p:cNvPr id="9" name="Rectangle 8"/>
          <p:cNvSpPr>
            <a:spLocks noGrp="1" noChangeAspect="1" noChangeArrowheads="1"/>
          </p:cNvSpPr>
          <p:nvPr isPhoto="1"/>
        </p:nvSpPr>
        <p:spPr bwMode="auto">
          <a:xfrm>
            <a:off x="6254722" y="2140839"/>
            <a:ext cx="2887542" cy="2006009"/>
          </a:xfrm>
          <a:prstGeom prst="rect">
            <a:avLst/>
          </a:prstGeom>
          <a:blipFill dpi="0" rotWithShape="1">
            <a:blip r:embed="rId4"/>
            <a:srcRect/>
            <a:stretch>
              <a:fillRect r="-546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10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9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55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6" descr="W:\Communication\PRIVE\PHOTOTHEQUE\TRAVAIL -Temp\111_powerpoint clb\A_00133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14504"/>
          <a:stretch/>
        </p:blipFill>
        <p:spPr bwMode="auto">
          <a:xfrm>
            <a:off x="10324" y="0"/>
            <a:ext cx="9166100" cy="28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A_00133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" y="2967794"/>
            <a:ext cx="2880029" cy="216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_00133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79" y="2967794"/>
            <a:ext cx="3253721" cy="21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3" descr="LeMans_A_0013268"/>
          <p:cNvSpPr>
            <a:spLocks noGrp="1" noChangeAspect="1" noChangeArrowheads="1"/>
          </p:cNvSpPr>
          <p:nvPr isPhoto="1"/>
        </p:nvSpPr>
        <p:spPr bwMode="auto">
          <a:xfrm>
            <a:off x="3347864" y="2967794"/>
            <a:ext cx="2164183" cy="216418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7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Le Mans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12407-LE MANS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4861"/>
          <a:stretch>
            <a:fillRect/>
          </a:stretch>
        </p:blipFill>
        <p:spPr bwMode="auto">
          <a:xfrm>
            <a:off x="4016" y="2586"/>
            <a:ext cx="7420021" cy="51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 descr="LeMans_PlanMasse"/>
          <p:cNvSpPr>
            <a:spLocks noGrp="1" noChangeAspect="1" noChangeArrowheads="1"/>
          </p:cNvSpPr>
          <p:nvPr isPhoto="1"/>
        </p:nvSpPr>
        <p:spPr bwMode="auto">
          <a:xfrm>
            <a:off x="-4104964" y="646852"/>
            <a:ext cx="3779838" cy="1670050"/>
          </a:xfrm>
          <a:prstGeom prst="rect">
            <a:avLst/>
          </a:prstGeom>
          <a:blipFill dpi="0" rotWithShape="1">
            <a:blip r:embed="rId3"/>
            <a:srcRect/>
            <a:stretch>
              <a:fillRect b="-20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7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Le Mans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3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5" descr="select 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02" y="3363838"/>
            <a:ext cx="2484438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elect 1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990" y="771505"/>
            <a:ext cx="2444750" cy="16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elect 1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1" y="3363838"/>
            <a:ext cx="2484438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 descr="LeMans_A_0013265"/>
          <p:cNvSpPr>
            <a:spLocks noGrp="1" noChangeAspect="1" noChangeArrowheads="1"/>
          </p:cNvSpPr>
          <p:nvPr isPhoto="1"/>
        </p:nvSpPr>
        <p:spPr bwMode="auto">
          <a:xfrm>
            <a:off x="5689872" y="11577"/>
            <a:ext cx="3454636" cy="4988973"/>
          </a:xfrm>
          <a:prstGeom prst="rect">
            <a:avLst/>
          </a:prstGeom>
          <a:blipFill dpi="0" rotWithShape="1">
            <a:blip r:embed="rId5"/>
            <a:srcRect/>
            <a:stretch>
              <a:fillRect l="-37764" t="-3" r="-10803" b="-287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Rectangle 13" descr="LeMans_A_0013268"/>
          <p:cNvSpPr>
            <a:spLocks noGrp="1" noChangeAspect="1" noChangeArrowheads="1"/>
          </p:cNvSpPr>
          <p:nvPr isPhoto="1"/>
        </p:nvSpPr>
        <p:spPr bwMode="auto">
          <a:xfrm>
            <a:off x="349291" y="771525"/>
            <a:ext cx="2484438" cy="24844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8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Le Mans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A_00133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092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Le Mans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59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9" r="6353"/>
          <a:stretch/>
        </p:blipFill>
        <p:spPr>
          <a:xfrm>
            <a:off x="15990" y="0"/>
            <a:ext cx="3040655" cy="5136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56645" y="10483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Oslo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72634" y="1356161"/>
            <a:ext cx="127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Stockholm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59832" y="3992165"/>
            <a:ext cx="1103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prstClr val="white"/>
                </a:solidFill>
              </a:rPr>
              <a:t>Copenhagen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727684" y="377089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040655" y="6695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9832" y="2139702"/>
            <a:ext cx="876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prstClr val="white"/>
                </a:solidFill>
              </a:rPr>
              <a:t>Göteborg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56645" y="3812709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Malmö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59832" y="3354486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Helsingborg / </a:t>
            </a:r>
            <a:r>
              <a:rPr lang="fr-FR" dirty="0" err="1" smtClean="0">
                <a:solidFill>
                  <a:prstClr val="white"/>
                </a:solidFill>
              </a:rPr>
              <a:t>Helsingør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83750" y="1851489"/>
            <a:ext cx="123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Jönköping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924560" y="383410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848338" y="3440060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1575240" y="191103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83868" y="2015250"/>
            <a:ext cx="91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        Boras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059832" y="361586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Lund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056645" y="2932359"/>
            <a:ext cx="876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Halmstad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56470" y="1203598"/>
            <a:ext cx="91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smtClean="0">
                <a:solidFill>
                  <a:prstClr val="white"/>
                </a:solidFill>
              </a:rPr>
              <a:t>Uddevalla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37890" y="483518"/>
            <a:ext cx="618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fr-FR" dirty="0" err="1" smtClean="0">
                <a:solidFill>
                  <a:prstClr val="white"/>
                </a:solidFill>
              </a:rPr>
              <a:t>Rygge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83868" y="1680197"/>
            <a:ext cx="1202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white"/>
                </a:solidFill>
              </a:rPr>
              <a:t>        Linköping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67593" y="1516436"/>
            <a:ext cx="1326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prstClr val="white"/>
                </a:solidFill>
              </a:rPr>
              <a:t> </a:t>
            </a:r>
            <a:r>
              <a:rPr lang="fr-FR" sz="1400" dirty="0" smtClean="0">
                <a:solidFill>
                  <a:prstClr val="white"/>
                </a:solidFill>
              </a:rPr>
              <a:t>       Norrköping</a:t>
            </a:r>
            <a:endParaRPr lang="fr-FR" sz="1400" dirty="0">
              <a:solidFill>
                <a:prstClr val="white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2038018" y="3753614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1971223" y="2909861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565083" y="1392576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33623" y="484819"/>
            <a:ext cx="252028" cy="252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772697" y="1923678"/>
            <a:ext cx="283981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1400" dirty="0" err="1" smtClean="0">
                <a:solidFill>
                  <a:prstClr val="white"/>
                </a:solidFill>
              </a:rPr>
              <a:t>Big</a:t>
            </a:r>
            <a:r>
              <a:rPr lang="fr-FR" sz="1400" dirty="0" smtClean="0">
                <a:solidFill>
                  <a:prstClr val="white"/>
                </a:solidFill>
              </a:rPr>
              <a:t> city terminus or </a:t>
            </a:r>
            <a:r>
              <a:rPr lang="fr-FR" sz="1400" dirty="0" err="1" smtClean="0">
                <a:solidFill>
                  <a:prstClr val="white"/>
                </a:solidFill>
              </a:rPr>
              <a:t>through</a:t>
            </a:r>
            <a:r>
              <a:rPr lang="fr-FR" sz="1400" dirty="0" smtClean="0">
                <a:solidFill>
                  <a:prstClr val="white"/>
                </a:solidFill>
              </a:rPr>
              <a:t> stations</a:t>
            </a:r>
          </a:p>
          <a:p>
            <a:pPr algn="r">
              <a:lnSpc>
                <a:spcPct val="150000"/>
              </a:lnSpc>
            </a:pPr>
            <a:r>
              <a:rPr lang="fr-FR" sz="1400" dirty="0" err="1" smtClean="0">
                <a:solidFill>
                  <a:prstClr val="white"/>
                </a:solidFill>
              </a:rPr>
              <a:t>Regional</a:t>
            </a:r>
            <a:r>
              <a:rPr lang="fr-FR" sz="1400" dirty="0" smtClean="0">
                <a:solidFill>
                  <a:prstClr val="white"/>
                </a:solidFill>
              </a:rPr>
              <a:t> city stations</a:t>
            </a:r>
          </a:p>
          <a:p>
            <a:pPr algn="r">
              <a:lnSpc>
                <a:spcPct val="150000"/>
              </a:lnSpc>
            </a:pPr>
            <a:r>
              <a:rPr lang="fr-FR" b="1" dirty="0" smtClean="0">
                <a:solidFill>
                  <a:prstClr val="white"/>
                </a:solidFill>
              </a:rPr>
              <a:t>By-pass stations</a:t>
            </a:r>
            <a:endParaRPr lang="fr-FR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4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INT_Ch_Qing-Dao-S_Ext_From East plazza at night"/>
          <p:cNvSpPr>
            <a:spLocks noGrp="1" noChangeAspect="1" noChangeArrowheads="1"/>
          </p:cNvSpPr>
          <p:nvPr isPhoto="1"/>
        </p:nvSpPr>
        <p:spPr bwMode="auto">
          <a:xfrm>
            <a:off x="0" y="767934"/>
            <a:ext cx="9144000" cy="3683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4" y="184988"/>
            <a:ext cx="54550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Qing Dao HSR station, China (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under</a:t>
            </a: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 construction)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60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Avignon TGV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2959344" y="3786800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2329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Avignon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0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 descr="12632-img_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"/>
          <a:stretch>
            <a:fillRect/>
          </a:stretch>
        </p:blipFill>
        <p:spPr bwMode="auto">
          <a:xfrm>
            <a:off x="-15449" y="6031"/>
            <a:ext cx="7791805" cy="51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Avignon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8"/>
            <a:ext cx="7773490" cy="514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avignon_PlanSynthèse06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34083" y="807696"/>
            <a:ext cx="5138374" cy="350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Avignon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pic>
        <p:nvPicPr>
          <p:cNvPr id="6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7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00501500 cop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53" y="1"/>
            <a:ext cx="31943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00501506 cop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1"/>
            <a:ext cx="31865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Avignon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5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Valence TGV station, France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87624" y="4934044"/>
            <a:ext cx="1202332" cy="2067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600" dirty="0">
                <a:solidFill>
                  <a:prstClr val="black"/>
                </a:solidFill>
                <a:latin typeface="Arial Black" pitchFamily="34" charset="0"/>
              </a:rPr>
              <a:t>Source : SNCF Direction de l’Architecture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7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4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6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5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101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6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8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7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4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4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92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6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7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9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8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7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71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20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4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41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6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8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7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23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9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5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6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7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8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8" name="Ellipse 107"/>
          <p:cNvSpPr/>
          <p:nvPr/>
        </p:nvSpPr>
        <p:spPr>
          <a:xfrm>
            <a:off x="2926094" y="3402955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" y="0"/>
            <a:ext cx="7408703" cy="51435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Valence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Picture 2" descr="455-12712-img_028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/>
          <a:stretch>
            <a:fillRect/>
          </a:stretch>
        </p:blipFill>
        <p:spPr bwMode="auto">
          <a:xfrm>
            <a:off x="-1" y="0"/>
            <a:ext cx="837381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Valence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Picture 2" descr="442-12699-img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3540"/>
          <a:stretch>
            <a:fillRect/>
          </a:stretch>
        </p:blipFill>
        <p:spPr bwMode="auto">
          <a:xfrm>
            <a:off x="0" y="14290"/>
            <a:ext cx="8350550" cy="51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Valence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6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69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5" name="Picture 2" descr="11570P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0"/>
            <a:ext cx="34480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11571P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88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Valence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6731" b="6731"/>
          <a:stretch>
            <a:fillRect/>
          </a:stretch>
        </p:blipFill>
        <p:spPr bwMode="auto">
          <a:xfrm>
            <a:off x="165224" y="771525"/>
            <a:ext cx="2606575" cy="403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Picture 3" descr="8654-Xizhimen_avril06b-co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55"/>
          <a:stretch>
            <a:fillRect/>
          </a:stretch>
        </p:blipFill>
        <p:spPr bwMode="auto">
          <a:xfrm>
            <a:off x="2910237" y="784381"/>
            <a:ext cx="1803953" cy="401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2632-img_1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3" r="38153" b="369"/>
          <a:stretch>
            <a:fillRect/>
          </a:stretch>
        </p:blipFill>
        <p:spPr bwMode="auto">
          <a:xfrm>
            <a:off x="4863278" y="776145"/>
            <a:ext cx="1991047" cy="40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 descr="A_0014241"/>
          <p:cNvSpPr>
            <a:spLocks noGrp="1" noChangeAspect="1" noChangeArrowheads="1"/>
          </p:cNvSpPr>
          <p:nvPr isPhoto="1"/>
        </p:nvSpPr>
        <p:spPr bwMode="auto">
          <a:xfrm>
            <a:off x="6991997" y="773363"/>
            <a:ext cx="1969155" cy="4030412"/>
          </a:xfrm>
          <a:prstGeom prst="rect">
            <a:avLst/>
          </a:prstGeom>
          <a:blipFill dpi="0" rotWithShape="1">
            <a:blip r:embed="rId6"/>
            <a:srcRect/>
            <a:stretch>
              <a:fillRect l="-172873" r="-91014" b="-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991470" y="4808113"/>
            <a:ext cx="1824217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Financial Tower, Ho-Chi-Minh City, Vietnam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852913" y="4803148"/>
            <a:ext cx="117660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charset="0"/>
              </a:rPr>
              <a:t>Avignon TGV station, France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914898" y="4803775"/>
            <a:ext cx="170238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cs typeface="Arial" charset="0"/>
              </a:rPr>
              <a:t>XiZhiMen</a:t>
            </a:r>
            <a:r>
              <a:rPr lang="en-US" sz="800" dirty="0">
                <a:solidFill>
                  <a:schemeClr val="bg1"/>
                </a:solidFill>
                <a:cs typeface="Arial" charset="0"/>
              </a:rPr>
              <a:t> station and CBD, Beijing, China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61085" y="184988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The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company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1085" y="4803147"/>
            <a:ext cx="117660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charset="0"/>
              </a:rPr>
              <a:t>Avignon TGV station, France</a:t>
            </a:r>
          </a:p>
        </p:txBody>
      </p:sp>
    </p:spTree>
    <p:extLst>
      <p:ext uri="{BB962C8B-B14F-4D97-AF65-F5344CB8AC3E}">
        <p14:creationId xmlns:p14="http://schemas.microsoft.com/office/powerpoint/2010/main" val="6867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2718_valenceTGV_qu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0"/>
            <a:ext cx="77775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Valence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>
            <a:fillRect/>
          </a:stretch>
        </p:blipFill>
        <p:spPr bwMode="auto">
          <a:xfrm>
            <a:off x="-1791" y="417"/>
            <a:ext cx="8367354" cy="51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Valence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Aix-en-Provence TGV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3108784" y="3977837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12523" cy="51435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Aix-en-Provence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74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" y="1"/>
            <a:ext cx="9144137" cy="513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Aix-en-Provence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7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75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 descr="11472_Aix_Den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" y="2715766"/>
            <a:ext cx="3132015" cy="20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9"/>
          <a:stretch/>
        </p:blipFill>
        <p:spPr bwMode="auto">
          <a:xfrm>
            <a:off x="-1" y="0"/>
            <a:ext cx="9144002" cy="26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41" y="2715766"/>
            <a:ext cx="3159163" cy="208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56" y="2715766"/>
            <a:ext cx="2613982" cy="208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Aix-en-Provence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76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Belfort-Montbéliard TGV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3432820" y="2178659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77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592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6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78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2" descr="20111021-20111021-DSC_1359-2"/>
          <p:cNvSpPr>
            <a:spLocks noGrp="1" noChangeAspect="1" noChangeArrowheads="1"/>
          </p:cNvSpPr>
          <p:nvPr isPhoto="1"/>
        </p:nvSpPr>
        <p:spPr bwMode="auto">
          <a:xfrm>
            <a:off x="-1" y="631"/>
            <a:ext cx="7714303" cy="514286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79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8428608" cy="5143500"/>
          </a:xfrm>
          <a:prstGeom prst="rect">
            <a:avLst/>
          </a:prstGeom>
          <a:blipFill dpi="0" rotWithShape="1">
            <a:blip r:embed="rId2"/>
            <a:srcRect/>
            <a:stretch>
              <a:fillRect t="-8848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Picture 2" descr="Ving Tau Viet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8"/>
          <a:stretch/>
        </p:blipFill>
        <p:spPr bwMode="auto">
          <a:xfrm>
            <a:off x="4346826" y="771525"/>
            <a:ext cx="4617788" cy="235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lace Ramses Cairo Egyp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7" b="3999"/>
          <a:stretch/>
        </p:blipFill>
        <p:spPr bwMode="auto">
          <a:xfrm>
            <a:off x="4355851" y="3423544"/>
            <a:ext cx="4608763" cy="13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363535" y="3124060"/>
            <a:ext cx="161262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cs typeface="Arial" charset="0"/>
              </a:rPr>
              <a:t>Ving</a:t>
            </a:r>
            <a:r>
              <a:rPr lang="en-US" sz="800" dirty="0">
                <a:solidFill>
                  <a:schemeClr val="bg1"/>
                </a:solidFill>
                <a:cs typeface="Arial" charset="0"/>
              </a:rPr>
              <a:t> Tau urban development, Vietnam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46826" y="4807148"/>
            <a:ext cx="2592056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charset="0"/>
              </a:rPr>
              <a:t>Ramses II station square and urban development, Cairo, Egypt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3"/>
          <a:stretch/>
        </p:blipFill>
        <p:spPr bwMode="auto">
          <a:xfrm>
            <a:off x="178334" y="770064"/>
            <a:ext cx="4002674" cy="402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388" y="4808837"/>
            <a:ext cx="3132138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Greater Paris Transport Development Scheme, France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1085" y="184988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The </a:t>
            </a:r>
            <a:r>
              <a:rPr kumimoji="0" lang="fr-FR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company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b="5782"/>
          <a:stretch>
            <a:fillRect/>
          </a:stretch>
        </p:blipFill>
        <p:spPr bwMode="auto">
          <a:xfrm>
            <a:off x="-1" y="0"/>
            <a:ext cx="843580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81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inaugurationRR0331"/>
          <p:cNvSpPr>
            <a:spLocks noGrp="1" noChangeAspect="1" noChangeArrowheads="1"/>
          </p:cNvSpPr>
          <p:nvPr isPhoto="1"/>
        </p:nvSpPr>
        <p:spPr bwMode="auto">
          <a:xfrm>
            <a:off x="-15343" y="3010"/>
            <a:ext cx="7710002" cy="514048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1" descr="A_001731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" y="0"/>
            <a:ext cx="4570426" cy="266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444" b="19805"/>
          <a:stretch/>
        </p:blipFill>
        <p:spPr>
          <a:xfrm>
            <a:off x="4668910" y="0"/>
            <a:ext cx="4461780" cy="2666082"/>
          </a:xfrm>
          <a:prstGeom prst="rect">
            <a:avLst/>
          </a:prstGeom>
        </p:spPr>
      </p:pic>
      <p:pic>
        <p:nvPicPr>
          <p:cNvPr id="6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A_0017204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07" y="2838608"/>
            <a:ext cx="3457668" cy="230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0" descr="A_0017296"/>
          <p:cNvPicPr>
            <a:picLocks noGrp="1" noChangeAspect="1"/>
          </p:cNvPicPr>
          <p:nvPr isPhoto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10" y="2838608"/>
            <a:ext cx="3948624" cy="230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2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7" descr="A_0017298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2798"/>
            <a:ext cx="4017203" cy="401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0   TRAVAIL\0   photos RR\PhotosAH_inauguration gares TGV RR_01dec11\P115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8" b="7237"/>
          <a:stretch>
            <a:fillRect/>
          </a:stretch>
        </p:blipFill>
        <p:spPr bwMode="auto">
          <a:xfrm>
            <a:off x="4577022" y="3243356"/>
            <a:ext cx="3944632" cy="154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Belfort </a:t>
            </a:r>
            <a:r>
              <a:rPr lang="fr-FR" sz="1200" kern="0" dirty="0">
                <a:solidFill>
                  <a:prstClr val="white"/>
                </a:solidFill>
                <a:latin typeface="Calibri"/>
                <a:cs typeface="Arial" charset="0"/>
              </a:rPr>
              <a:t>-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Montbéliard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  <p:pic>
        <p:nvPicPr>
          <p:cNvPr id="7" name="Image 1" descr="A_0017183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8"/>
          <a:stretch/>
        </p:blipFill>
        <p:spPr bwMode="auto">
          <a:xfrm>
            <a:off x="4577022" y="771524"/>
            <a:ext cx="3959211" cy="238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5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84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183009"/>
            <a:ext cx="6312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dirty="0" smtClean="0">
                <a:solidFill>
                  <a:prstClr val="white"/>
                </a:solidFill>
              </a:rPr>
              <a:t>Meuse TGV station,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2992196" y="1563638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85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4" descr="10393-Meuse"/>
          <p:cNvSpPr>
            <a:spLocks noGrp="1" noChangeAspect="1" noChangeArrowheads="1"/>
          </p:cNvSpPr>
          <p:nvPr isPhoto="1"/>
        </p:nvSpPr>
        <p:spPr bwMode="auto">
          <a:xfrm>
            <a:off x="-3187" y="2522251"/>
            <a:ext cx="9147187" cy="2621249"/>
          </a:xfrm>
          <a:prstGeom prst="rect">
            <a:avLst/>
          </a:prstGeom>
          <a:blipFill dpi="0" rotWithShape="1">
            <a:blip r:embed="rId2"/>
            <a:srcRect/>
            <a:stretch>
              <a:fillRect t="-9961" r="-44" b="-2709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pic>
        <p:nvPicPr>
          <p:cNvPr id="4" name="Picture 10" descr="Meuse 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88" y="0"/>
            <a:ext cx="3672844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7" descr="10123-MEUSE 30"/>
          <p:cNvSpPr>
            <a:spLocks noGrp="1" noChangeAspect="1" noChangeArrowheads="1"/>
          </p:cNvSpPr>
          <p:nvPr isPhoto="1"/>
        </p:nvSpPr>
        <p:spPr bwMode="auto">
          <a:xfrm>
            <a:off x="1331712" y="0"/>
            <a:ext cx="2411760" cy="24117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Meuse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86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23089" y="2285459"/>
            <a:ext cx="631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prstClr val="white"/>
                </a:solidFill>
              </a:rPr>
              <a:t>Champagne-Ardenne TGV station &amp;</a:t>
            </a:r>
            <a:br>
              <a:rPr lang="fr-FR" dirty="0" smtClean="0">
                <a:solidFill>
                  <a:prstClr val="white"/>
                </a:solidFill>
              </a:rPr>
            </a:br>
            <a:r>
              <a:rPr lang="fr-FR" dirty="0" smtClean="0">
                <a:solidFill>
                  <a:prstClr val="white"/>
                </a:solidFill>
              </a:rPr>
              <a:t>Reims-</a:t>
            </a:r>
            <a:r>
              <a:rPr lang="fr-FR" dirty="0" err="1" smtClean="0">
                <a:solidFill>
                  <a:prstClr val="white"/>
                </a:solidFill>
              </a:rPr>
              <a:t>Bezannes</a:t>
            </a:r>
            <a:r>
              <a:rPr lang="fr-FR" dirty="0" smtClean="0">
                <a:solidFill>
                  <a:prstClr val="white"/>
                </a:solidFill>
              </a:rPr>
              <a:t> </a:t>
            </a:r>
            <a:r>
              <a:rPr lang="fr-FR" dirty="0" err="1" smtClean="0">
                <a:solidFill>
                  <a:prstClr val="white"/>
                </a:solidFill>
              </a:rPr>
              <a:t>urban</a:t>
            </a:r>
            <a:r>
              <a:rPr lang="fr-FR" dirty="0" smtClean="0">
                <a:solidFill>
                  <a:prstClr val="white"/>
                </a:solidFill>
              </a:rPr>
              <a:t> </a:t>
            </a:r>
            <a:r>
              <a:rPr lang="fr-FR" dirty="0" err="1" smtClean="0">
                <a:solidFill>
                  <a:prstClr val="white"/>
                </a:solidFill>
              </a:rPr>
              <a:t>development</a:t>
            </a:r>
            <a:r>
              <a:rPr lang="fr-FR" dirty="0" smtClean="0">
                <a:solidFill>
                  <a:prstClr val="white"/>
                </a:solidFill>
              </a:rPr>
              <a:t>, France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6028" y="771524"/>
            <a:ext cx="3898157" cy="4032251"/>
            <a:chOff x="2419415" y="0"/>
            <a:chExt cx="4337664" cy="4385388"/>
          </a:xfrm>
        </p:grpSpPr>
        <p:pic>
          <p:nvPicPr>
            <p:cNvPr id="5" name="Picture 2" descr="DensiteFranc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56"/>
            <a:stretch/>
          </p:blipFill>
          <p:spPr bwMode="auto">
            <a:xfrm>
              <a:off x="2419415" y="0"/>
              <a:ext cx="4337664" cy="438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FFFF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4688343" y="1197580"/>
              <a:ext cx="912442" cy="1368663"/>
              <a:chOff x="2976" y="1008"/>
              <a:chExt cx="768" cy="1152"/>
            </a:xfrm>
          </p:grpSpPr>
          <p:grpSp>
            <p:nvGrpSpPr>
              <p:cNvPr id="100" name="Group 6"/>
              <p:cNvGrpSpPr>
                <a:grpSpLocks/>
              </p:cNvGrpSpPr>
              <p:nvPr/>
            </p:nvGrpSpPr>
            <p:grpSpPr bwMode="auto">
              <a:xfrm>
                <a:off x="3072" y="1008"/>
                <a:ext cx="672" cy="1152"/>
                <a:chOff x="3072" y="1008"/>
                <a:chExt cx="672" cy="1152"/>
              </a:xfrm>
            </p:grpSpPr>
            <p:sp>
              <p:nvSpPr>
                <p:cNvPr id="102" name="Line 7"/>
                <p:cNvSpPr>
                  <a:spLocks noChangeShapeType="1"/>
                </p:cNvSpPr>
                <p:nvPr/>
              </p:nvSpPr>
              <p:spPr bwMode="auto">
                <a:xfrm>
                  <a:off x="3072" y="1008"/>
                  <a:ext cx="480" cy="48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Line 8"/>
                <p:cNvSpPr>
                  <a:spLocks noChangeShapeType="1"/>
                </p:cNvSpPr>
                <p:nvPr/>
              </p:nvSpPr>
              <p:spPr bwMode="auto">
                <a:xfrm>
                  <a:off x="3552" y="1488"/>
                  <a:ext cx="192" cy="672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Text Box 9"/>
              <p:cNvSpPr txBox="1">
                <a:spLocks noChangeArrowheads="1"/>
              </p:cNvSpPr>
              <p:nvPr/>
            </p:nvSpPr>
            <p:spPr bwMode="auto">
              <a:xfrm>
                <a:off x="2976" y="1440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1981</a:t>
                </a: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4061039" y="1167879"/>
              <a:ext cx="627304" cy="627304"/>
              <a:chOff x="2448" y="1008"/>
              <a:chExt cx="528" cy="528"/>
            </a:xfrm>
          </p:grpSpPr>
          <p:sp>
            <p:nvSpPr>
              <p:cNvPr id="97" name="Line 11"/>
              <p:cNvSpPr>
                <a:spLocks noChangeShapeType="1"/>
              </p:cNvSpPr>
              <p:nvPr/>
            </p:nvSpPr>
            <p:spPr bwMode="auto">
              <a:xfrm flipH="1">
                <a:off x="2688" y="1008"/>
                <a:ext cx="28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Line 12"/>
              <p:cNvSpPr>
                <a:spLocks noChangeShapeType="1"/>
              </p:cNvSpPr>
              <p:nvPr/>
            </p:nvSpPr>
            <p:spPr bwMode="auto">
              <a:xfrm flipH="1">
                <a:off x="2592" y="1296"/>
                <a:ext cx="96" cy="240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Line 13"/>
              <p:cNvSpPr>
                <a:spLocks noChangeShapeType="1"/>
              </p:cNvSpPr>
              <p:nvPr/>
            </p:nvSpPr>
            <p:spPr bwMode="auto">
              <a:xfrm flipH="1">
                <a:off x="2448" y="1296"/>
                <a:ext cx="240" cy="4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4"/>
            <p:cNvGrpSpPr>
              <a:grpSpLocks/>
            </p:cNvGrpSpPr>
            <p:nvPr/>
          </p:nvGrpSpPr>
          <p:grpSpPr bwMode="auto">
            <a:xfrm>
              <a:off x="4056287" y="171083"/>
              <a:ext cx="974222" cy="912442"/>
              <a:chOff x="2444" y="144"/>
              <a:chExt cx="820" cy="768"/>
            </a:xfrm>
          </p:grpSpPr>
          <p:grpSp>
            <p:nvGrpSpPr>
              <p:cNvPr id="92" name="Group 15"/>
              <p:cNvGrpSpPr>
                <a:grpSpLocks/>
              </p:cNvGrpSpPr>
              <p:nvPr/>
            </p:nvGrpSpPr>
            <p:grpSpPr bwMode="auto">
              <a:xfrm>
                <a:off x="2904" y="144"/>
                <a:ext cx="360" cy="768"/>
                <a:chOff x="2904" y="144"/>
                <a:chExt cx="360" cy="768"/>
              </a:xfrm>
            </p:grpSpPr>
            <p:sp>
              <p:nvSpPr>
                <p:cNvPr id="94" name="Line 16"/>
                <p:cNvSpPr>
                  <a:spLocks noChangeShapeType="1"/>
                </p:cNvSpPr>
                <p:nvPr/>
              </p:nvSpPr>
              <p:spPr bwMode="auto">
                <a:xfrm>
                  <a:off x="2904" y="144"/>
                  <a:ext cx="264" cy="144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168" y="240"/>
                  <a:ext cx="96" cy="48"/>
                </a:xfrm>
                <a:prstGeom prst="line">
                  <a:avLst/>
                </a:prstGeom>
                <a:noFill/>
                <a:ln w="7620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024" y="288"/>
                  <a:ext cx="144" cy="62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3" name="Text Box 19"/>
              <p:cNvSpPr txBox="1">
                <a:spLocks noChangeArrowheads="1"/>
              </p:cNvSpPr>
              <p:nvPr/>
            </p:nvSpPr>
            <p:spPr bwMode="auto">
              <a:xfrm>
                <a:off x="2444" y="1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1993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999259" y="798387"/>
              <a:ext cx="974222" cy="436024"/>
              <a:chOff x="2396" y="672"/>
              <a:chExt cx="820" cy="367"/>
            </a:xfrm>
          </p:grpSpPr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 rot="-3459082">
                <a:off x="3011" y="833"/>
                <a:ext cx="180" cy="23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Text Box 22"/>
              <p:cNvSpPr txBox="1">
                <a:spLocks noChangeArrowheads="1"/>
              </p:cNvSpPr>
              <p:nvPr/>
            </p:nvSpPr>
            <p:spPr bwMode="auto">
              <a:xfrm>
                <a:off x="2396" y="67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 dirty="0">
                    <a:solidFill>
                      <a:srgbClr val="002060"/>
                    </a:solidFill>
                    <a:latin typeface="Arial" charset="0"/>
                  </a:rPr>
                  <a:t>1994</a:t>
                </a:r>
              </a:p>
            </p:txBody>
          </p:sp>
        </p:grpSp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5519996" y="2465257"/>
              <a:ext cx="250684" cy="566712"/>
              <a:chOff x="3676" y="2067"/>
              <a:chExt cx="211" cy="477"/>
            </a:xfrm>
          </p:grpSpPr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 flipH="1">
                <a:off x="3792" y="2256"/>
                <a:ext cx="48" cy="288"/>
              </a:xfrm>
              <a:prstGeom prst="line">
                <a:avLst/>
              </a:prstGeom>
              <a:noFill/>
              <a:ln w="952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25"/>
              <p:cNvSpPr>
                <a:spLocks/>
              </p:cNvSpPr>
              <p:nvPr/>
            </p:nvSpPr>
            <p:spPr bwMode="auto">
              <a:xfrm rot="-3797699">
                <a:off x="3686" y="2057"/>
                <a:ext cx="192" cy="211"/>
              </a:xfrm>
              <a:custGeom>
                <a:avLst/>
                <a:gdLst>
                  <a:gd name="T0" fmla="*/ 0 w 192"/>
                  <a:gd name="T1" fmla="*/ 240 h 240"/>
                  <a:gd name="T2" fmla="*/ 144 w 192"/>
                  <a:gd name="T3" fmla="*/ 192 h 240"/>
                  <a:gd name="T4" fmla="*/ 192 w 192"/>
                  <a:gd name="T5" fmla="*/ 96 h 240"/>
                  <a:gd name="T6" fmla="*/ 144 w 192"/>
                  <a:gd name="T7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40">
                    <a:moveTo>
                      <a:pt x="0" y="240"/>
                    </a:moveTo>
                    <a:cubicBezTo>
                      <a:pt x="56" y="228"/>
                      <a:pt x="112" y="216"/>
                      <a:pt x="144" y="192"/>
                    </a:cubicBezTo>
                    <a:cubicBezTo>
                      <a:pt x="176" y="168"/>
                      <a:pt x="192" y="128"/>
                      <a:pt x="192" y="96"/>
                    </a:cubicBezTo>
                    <a:cubicBezTo>
                      <a:pt x="192" y="64"/>
                      <a:pt x="168" y="32"/>
                      <a:pt x="144" y="0"/>
                    </a:cubicBezTo>
                  </a:path>
                </a:pathLst>
              </a:custGeom>
              <a:noFill/>
              <a:ln w="95250" cmpd="sng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4783389" y="2486642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1994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4802399" y="513249"/>
              <a:ext cx="1837953" cy="627304"/>
              <a:chOff x="3072" y="432"/>
              <a:chExt cx="1547" cy="528"/>
            </a:xfrm>
          </p:grpSpPr>
          <p:grpSp>
            <p:nvGrpSpPr>
              <p:cNvPr id="83" name="Group 28"/>
              <p:cNvGrpSpPr>
                <a:grpSpLocks/>
              </p:cNvGrpSpPr>
              <p:nvPr/>
            </p:nvGrpSpPr>
            <p:grpSpPr bwMode="auto">
              <a:xfrm>
                <a:off x="3072" y="816"/>
                <a:ext cx="1056" cy="144"/>
                <a:chOff x="3072" y="816"/>
                <a:chExt cx="1056" cy="144"/>
              </a:xfrm>
            </p:grpSpPr>
            <p:sp>
              <p:nvSpPr>
                <p:cNvPr id="85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072" y="816"/>
                  <a:ext cx="336" cy="14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3408" y="816"/>
                  <a:ext cx="528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3936" y="912"/>
                  <a:ext cx="192" cy="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4080" y="43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2007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2635349" y="1272429"/>
              <a:ext cx="1425691" cy="627304"/>
              <a:chOff x="1248" y="1104"/>
              <a:chExt cx="1200" cy="528"/>
            </a:xfrm>
          </p:grpSpPr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968" y="1296"/>
                <a:ext cx="48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Line 35"/>
              <p:cNvSpPr>
                <a:spLocks noChangeShapeType="1"/>
              </p:cNvSpPr>
              <p:nvPr/>
            </p:nvSpPr>
            <p:spPr bwMode="auto">
              <a:xfrm flipH="1">
                <a:off x="2256" y="1344"/>
                <a:ext cx="192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36"/>
              <p:cNvSpPr>
                <a:spLocks noChangeShapeType="1"/>
              </p:cNvSpPr>
              <p:nvPr/>
            </p:nvSpPr>
            <p:spPr bwMode="auto">
              <a:xfrm flipH="1">
                <a:off x="2016" y="1536"/>
                <a:ext cx="24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 flipH="1" flipV="1">
                <a:off x="1776" y="1584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flipH="1" flipV="1">
                <a:off x="1248" y="1104"/>
                <a:ext cx="72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Line 39"/>
              <p:cNvSpPr>
                <a:spLocks noChangeShapeType="1"/>
              </p:cNvSpPr>
              <p:nvPr/>
            </p:nvSpPr>
            <p:spPr bwMode="auto">
              <a:xfrm flipH="1">
                <a:off x="1440" y="1296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3490763" y="1824884"/>
              <a:ext cx="969470" cy="2110022"/>
              <a:chOff x="1968" y="1536"/>
              <a:chExt cx="816" cy="1776"/>
            </a:xfrm>
          </p:grpSpPr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 flipH="1">
                <a:off x="2496" y="1536"/>
                <a:ext cx="96" cy="38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42"/>
              <p:cNvSpPr>
                <a:spLocks noChangeShapeType="1"/>
              </p:cNvSpPr>
              <p:nvPr/>
            </p:nvSpPr>
            <p:spPr bwMode="auto">
              <a:xfrm flipH="1">
                <a:off x="2400" y="1920"/>
                <a:ext cx="96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43"/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44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44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288" cy="57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45"/>
              <p:cNvSpPr>
                <a:spLocks noChangeShapeType="1"/>
              </p:cNvSpPr>
              <p:nvPr/>
            </p:nvSpPr>
            <p:spPr bwMode="auto">
              <a:xfrm>
                <a:off x="2016" y="3072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46"/>
              <p:cNvSpPr>
                <a:spLocks noChangeShapeType="1"/>
              </p:cNvSpPr>
              <p:nvPr/>
            </p:nvSpPr>
            <p:spPr bwMode="auto">
              <a:xfrm>
                <a:off x="2304" y="3264"/>
                <a:ext cx="96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47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240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48"/>
              <p:cNvSpPr>
                <a:spLocks noChangeShapeType="1"/>
              </p:cNvSpPr>
              <p:nvPr/>
            </p:nvSpPr>
            <p:spPr bwMode="auto">
              <a:xfrm>
                <a:off x="2496" y="2880"/>
                <a:ext cx="288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49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50"/>
              <p:cNvSpPr>
                <a:spLocks noChangeShapeType="1"/>
              </p:cNvSpPr>
              <p:nvPr/>
            </p:nvSpPr>
            <p:spPr bwMode="auto">
              <a:xfrm flipH="1">
                <a:off x="2112" y="1920"/>
                <a:ext cx="38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Freeform 51"/>
            <p:cNvSpPr>
              <a:spLocks/>
            </p:cNvSpPr>
            <p:nvPr/>
          </p:nvSpPr>
          <p:spPr bwMode="auto">
            <a:xfrm rot="3200270">
              <a:off x="4675868" y="1131642"/>
              <a:ext cx="181776" cy="299395"/>
            </a:xfrm>
            <a:custGeom>
              <a:avLst/>
              <a:gdLst>
                <a:gd name="T0" fmla="*/ 0 w 192"/>
                <a:gd name="T1" fmla="*/ 240 h 240"/>
                <a:gd name="T2" fmla="*/ 144 w 192"/>
                <a:gd name="T3" fmla="*/ 192 h 240"/>
                <a:gd name="T4" fmla="*/ 192 w 192"/>
                <a:gd name="T5" fmla="*/ 96 h 240"/>
                <a:gd name="T6" fmla="*/ 144 w 192"/>
                <a:gd name="T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2" h="240">
                  <a:moveTo>
                    <a:pt x="0" y="240"/>
                  </a:moveTo>
                  <a:cubicBezTo>
                    <a:pt x="56" y="228"/>
                    <a:pt x="112" y="216"/>
                    <a:pt x="144" y="192"/>
                  </a:cubicBezTo>
                  <a:cubicBezTo>
                    <a:pt x="176" y="168"/>
                    <a:pt x="192" y="128"/>
                    <a:pt x="192" y="96"/>
                  </a:cubicBezTo>
                  <a:cubicBezTo>
                    <a:pt x="192" y="64"/>
                    <a:pt x="168" y="32"/>
                    <a:pt x="144" y="0"/>
                  </a:cubicBezTo>
                </a:path>
              </a:pathLst>
            </a:custGeom>
            <a:noFill/>
            <a:ln w="2857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16" name="Group 52"/>
            <p:cNvGrpSpPr>
              <a:grpSpLocks/>
            </p:cNvGrpSpPr>
            <p:nvPr/>
          </p:nvGrpSpPr>
          <p:grpSpPr bwMode="auto">
            <a:xfrm>
              <a:off x="5030509" y="1767856"/>
              <a:ext cx="1539746" cy="2395160"/>
              <a:chOff x="3264" y="1488"/>
              <a:chExt cx="1296" cy="2016"/>
            </a:xfrm>
          </p:grpSpPr>
          <p:sp>
            <p:nvSpPr>
              <p:cNvPr id="50" name="Line 53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48" cy="43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54"/>
              <p:cNvSpPr>
                <a:spLocks noChangeShapeType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55"/>
              <p:cNvSpPr>
                <a:spLocks noChangeShapeType="1"/>
              </p:cNvSpPr>
              <p:nvPr/>
            </p:nvSpPr>
            <p:spPr bwMode="auto">
              <a:xfrm flipV="1">
                <a:off x="3840" y="22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6"/>
              <p:cNvSpPr>
                <a:spLocks noChangeShapeType="1"/>
              </p:cNvSpPr>
              <p:nvPr/>
            </p:nvSpPr>
            <p:spPr bwMode="auto">
              <a:xfrm flipV="1">
                <a:off x="4032" y="211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7"/>
              <p:cNvSpPr>
                <a:spLocks noChangeShapeType="1"/>
              </p:cNvSpPr>
              <p:nvPr/>
            </p:nvSpPr>
            <p:spPr bwMode="auto">
              <a:xfrm>
                <a:off x="3552" y="1488"/>
                <a:ext cx="240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8"/>
              <p:cNvSpPr>
                <a:spLocks noChangeShapeType="1"/>
              </p:cNvSpPr>
              <p:nvPr/>
            </p:nvSpPr>
            <p:spPr bwMode="auto">
              <a:xfrm>
                <a:off x="3792" y="25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9"/>
              <p:cNvSpPr>
                <a:spLocks noChangeShapeType="1"/>
              </p:cNvSpPr>
              <p:nvPr/>
            </p:nvSpPr>
            <p:spPr bwMode="auto">
              <a:xfrm>
                <a:off x="3792" y="2928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>
                <a:off x="3984" y="3168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 flipV="1">
                <a:off x="4176" y="2976"/>
                <a:ext cx="336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 flipH="1">
                <a:off x="3504" y="2928"/>
                <a:ext cx="28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 flipH="1">
                <a:off x="3264" y="3120"/>
                <a:ext cx="24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3264" y="331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 flipH="1">
                <a:off x="3600" y="2160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3696" y="1968"/>
                <a:ext cx="384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3792" y="1536"/>
                <a:ext cx="144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3936" y="1680"/>
                <a:ext cx="384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4032" y="2256"/>
                <a:ext cx="52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258619" y="627304"/>
              <a:ext cx="1425691" cy="1197580"/>
              <a:chOff x="3456" y="528"/>
              <a:chExt cx="1200" cy="1008"/>
            </a:xfrm>
          </p:grpSpPr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 flipV="1">
                <a:off x="3456" y="528"/>
                <a:ext cx="144" cy="28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>
                <a:off x="3600" y="86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 flipV="1">
                <a:off x="3744" y="1008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4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5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76"/>
              <p:cNvSpPr>
                <a:spLocks noChangeShapeType="1"/>
              </p:cNvSpPr>
              <p:nvPr/>
            </p:nvSpPr>
            <p:spPr bwMode="auto">
              <a:xfrm>
                <a:off x="4080" y="1056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7"/>
              <p:cNvSpPr>
                <a:spLocks noChangeShapeType="1"/>
              </p:cNvSpPr>
              <p:nvPr/>
            </p:nvSpPr>
            <p:spPr bwMode="auto">
              <a:xfrm>
                <a:off x="4128" y="912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8"/>
              <p:cNvSpPr>
                <a:spLocks noChangeShapeType="1"/>
              </p:cNvSpPr>
              <p:nvPr/>
            </p:nvSpPr>
            <p:spPr bwMode="auto">
              <a:xfrm flipH="1">
                <a:off x="4416" y="1008"/>
                <a:ext cx="48" cy="33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9"/>
              <p:cNvSpPr>
                <a:spLocks noChangeShapeType="1"/>
              </p:cNvSpPr>
              <p:nvPr/>
            </p:nvSpPr>
            <p:spPr bwMode="auto">
              <a:xfrm flipV="1">
                <a:off x="4128" y="768"/>
                <a:ext cx="240" cy="144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80"/>
              <p:cNvSpPr>
                <a:spLocks noChangeShapeType="1"/>
              </p:cNvSpPr>
              <p:nvPr/>
            </p:nvSpPr>
            <p:spPr bwMode="auto">
              <a:xfrm flipV="1">
                <a:off x="4464" y="912"/>
                <a:ext cx="192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81"/>
              <p:cNvSpPr>
                <a:spLocks noChangeShapeType="1"/>
              </p:cNvSpPr>
              <p:nvPr/>
            </p:nvSpPr>
            <p:spPr bwMode="auto">
              <a:xfrm flipV="1">
                <a:off x="4368" y="720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82"/>
              <p:cNvSpPr>
                <a:spLocks noChangeShapeType="1"/>
              </p:cNvSpPr>
              <p:nvPr/>
            </p:nvSpPr>
            <p:spPr bwMode="auto">
              <a:xfrm>
                <a:off x="4416" y="1344"/>
                <a:ext cx="144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83"/>
              <p:cNvSpPr>
                <a:spLocks noChangeShapeType="1"/>
              </p:cNvSpPr>
              <p:nvPr/>
            </p:nvSpPr>
            <p:spPr bwMode="auto">
              <a:xfrm flipV="1">
                <a:off x="4032" y="5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84"/>
            <p:cNvGrpSpPr>
              <a:grpSpLocks/>
            </p:cNvGrpSpPr>
            <p:nvPr/>
          </p:nvGrpSpPr>
          <p:grpSpPr bwMode="auto">
            <a:xfrm>
              <a:off x="4916454" y="3022464"/>
              <a:ext cx="969470" cy="741359"/>
              <a:chOff x="3168" y="2544"/>
              <a:chExt cx="816" cy="624"/>
            </a:xfrm>
          </p:grpSpPr>
          <p:grpSp>
            <p:nvGrpSpPr>
              <p:cNvPr id="32" name="Group 85"/>
              <p:cNvGrpSpPr>
                <a:grpSpLocks/>
              </p:cNvGrpSpPr>
              <p:nvPr/>
            </p:nvGrpSpPr>
            <p:grpSpPr bwMode="auto">
              <a:xfrm>
                <a:off x="3648" y="2544"/>
                <a:ext cx="336" cy="624"/>
                <a:chOff x="3648" y="2544"/>
                <a:chExt cx="336" cy="624"/>
              </a:xfrm>
            </p:grpSpPr>
            <p:sp>
              <p:nvSpPr>
                <p:cNvPr id="34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3792" y="2544"/>
                  <a:ext cx="0" cy="384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3648" y="2928"/>
                  <a:ext cx="144" cy="96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Line 88"/>
                <p:cNvSpPr>
                  <a:spLocks noChangeShapeType="1"/>
                </p:cNvSpPr>
                <p:nvPr/>
              </p:nvSpPr>
              <p:spPr bwMode="auto">
                <a:xfrm>
                  <a:off x="3792" y="2928"/>
                  <a:ext cx="192" cy="240"/>
                </a:xfrm>
                <a:prstGeom prst="line">
                  <a:avLst/>
                </a:prstGeom>
                <a:noFill/>
                <a:ln w="952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3" name="Text Box 89"/>
              <p:cNvSpPr txBox="1">
                <a:spLocks noChangeArrowheads="1"/>
              </p:cNvSpPr>
              <p:nvPr/>
            </p:nvSpPr>
            <p:spPr bwMode="auto">
              <a:xfrm>
                <a:off x="3168" y="2592"/>
                <a:ext cx="53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 b="1">
                    <a:solidFill>
                      <a:srgbClr val="002060"/>
                    </a:solidFill>
                    <a:latin typeface="Arial" charset="0"/>
                  </a:rPr>
                  <a:t>2001</a:t>
                </a:r>
              </a:p>
            </p:txBody>
          </p:sp>
        </p:grpSp>
        <p:grpSp>
          <p:nvGrpSpPr>
            <p:cNvPr id="19" name="Group 90"/>
            <p:cNvGrpSpPr>
              <a:grpSpLocks/>
            </p:cNvGrpSpPr>
            <p:nvPr/>
          </p:nvGrpSpPr>
          <p:grpSpPr bwMode="auto">
            <a:xfrm>
              <a:off x="4232122" y="0"/>
              <a:ext cx="1368663" cy="855414"/>
              <a:chOff x="2592" y="0"/>
              <a:chExt cx="1152" cy="720"/>
            </a:xfrm>
          </p:grpSpPr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 flipV="1">
                <a:off x="3264" y="192"/>
                <a:ext cx="192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Line 92"/>
              <p:cNvSpPr>
                <a:spLocks noChangeShapeType="1"/>
              </p:cNvSpPr>
              <p:nvPr/>
            </p:nvSpPr>
            <p:spPr bwMode="auto">
              <a:xfrm flipV="1">
                <a:off x="3456" y="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flipV="1">
                <a:off x="3456" y="192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 flipH="1" flipV="1">
                <a:off x="2592" y="48"/>
                <a:ext cx="336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 flipH="1">
                <a:off x="3024" y="336"/>
                <a:ext cx="336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024" y="96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97"/>
              <p:cNvSpPr>
                <a:spLocks noChangeShapeType="1"/>
              </p:cNvSpPr>
              <p:nvPr/>
            </p:nvSpPr>
            <p:spPr bwMode="auto">
              <a:xfrm>
                <a:off x="3024" y="528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Text Box 98"/>
            <p:cNvSpPr txBox="1">
              <a:spLocks noChangeArrowheads="1"/>
            </p:cNvSpPr>
            <p:nvPr/>
          </p:nvSpPr>
          <p:spPr bwMode="auto">
            <a:xfrm>
              <a:off x="5975029" y="1744095"/>
              <a:ext cx="646313" cy="34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>
                  <a:solidFill>
                    <a:srgbClr val="002060"/>
                  </a:solidFill>
                  <a:latin typeface="Arial" charset="0"/>
                </a:rPr>
                <a:t>2012</a:t>
              </a:r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 flipV="1">
              <a:off x="5978593" y="1611030"/>
              <a:ext cx="431272" cy="215042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5655436" y="1818944"/>
              <a:ext cx="337413" cy="7128"/>
            </a:xfrm>
            <a:prstGeom prst="line">
              <a:avLst/>
            </a:prstGeom>
            <a:noFill/>
            <a:ln w="95250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 flipH="1">
              <a:off x="5708900" y="1811815"/>
              <a:ext cx="108114" cy="646313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solidFill>
                  <a:prstClr val="black"/>
                </a:solidFill>
              </a:endParaRPr>
            </a:p>
          </p:txBody>
        </p:sp>
        <p:sp>
          <p:nvSpPr>
            <p:cNvPr id="24" name="Text Box 102"/>
            <p:cNvSpPr txBox="1">
              <a:spLocks noChangeArrowheads="1"/>
            </p:cNvSpPr>
            <p:nvPr/>
          </p:nvSpPr>
          <p:spPr bwMode="auto">
            <a:xfrm>
              <a:off x="3319680" y="1534993"/>
              <a:ext cx="9252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 b="1" dirty="0">
                  <a:solidFill>
                    <a:srgbClr val="002060"/>
                  </a:solidFill>
                  <a:latin typeface="Arial" charset="0"/>
                </a:rPr>
                <a:t>1989/90</a:t>
              </a:r>
            </a:p>
          </p:txBody>
        </p:sp>
      </p:grpSp>
      <p:sp>
        <p:nvSpPr>
          <p:cNvPr id="104" name="Ellipse 103"/>
          <p:cNvSpPr/>
          <p:nvPr/>
        </p:nvSpPr>
        <p:spPr>
          <a:xfrm>
            <a:off x="2627784" y="1469596"/>
            <a:ext cx="333122" cy="33312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87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10196-Champagne-Ardenne_Fac"/>
          <p:cNvSpPr>
            <a:spLocks noGrp="1" noChangeAspect="1" noChangeArrowheads="1"/>
          </p:cNvSpPr>
          <p:nvPr isPhoto="1"/>
        </p:nvSpPr>
        <p:spPr bwMode="auto">
          <a:xfrm>
            <a:off x="0" y="-26988"/>
            <a:ext cx="9144000" cy="3455988"/>
          </a:xfrm>
          <a:prstGeom prst="rect">
            <a:avLst/>
          </a:prstGeom>
          <a:blipFill dpi="0" rotWithShape="1">
            <a:blip r:embed="rId2"/>
            <a:srcRect/>
            <a:stretch>
              <a:fillRect r="-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1085" y="218039"/>
            <a:ext cx="31257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4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88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10354-REIMS SNCF269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983288"/>
          </a:xfrm>
          <a:prstGeom prst="rect">
            <a:avLst/>
          </a:prstGeom>
          <a:blipFill dpi="0" rotWithShape="1">
            <a:blip r:embed="rId2"/>
            <a:srcRect/>
            <a:stretch>
              <a:fillRect r="-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4" y="218039"/>
            <a:ext cx="4194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 / Reims-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Bezannes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urban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development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89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Rectangle 3" descr="10358-REIMS SNCF319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5894388"/>
          </a:xfrm>
          <a:prstGeom prst="rect">
            <a:avLst/>
          </a:prstGeom>
          <a:blipFill dpi="0" rotWithShape="1">
            <a:blip r:embed="rId2"/>
            <a:srcRect/>
            <a:stretch>
              <a:fillRect r="-13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4" y="218039"/>
            <a:ext cx="4194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 / Reims-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Bezannes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urban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development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7"/>
          <p:cNvSpPr txBox="1">
            <a:spLocks noChangeArrowheads="1"/>
          </p:cNvSpPr>
          <p:nvPr/>
        </p:nvSpPr>
        <p:spPr bwMode="auto">
          <a:xfrm>
            <a:off x="179758" y="223838"/>
            <a:ext cx="82086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b="1" dirty="0">
                <a:solidFill>
                  <a:srgbClr val="FF0000"/>
                </a:solidFill>
                <a:latin typeface="+mn-lt"/>
                <a:cs typeface="Arial" charset="0"/>
              </a:rPr>
              <a:t>AREP</a:t>
            </a:r>
            <a:r>
              <a:rPr lang="en-US" sz="1200" dirty="0">
                <a:latin typeface="+mn-lt"/>
                <a:cs typeface="Arial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Arial" charset="0"/>
              </a:rPr>
              <a:t>has developed projects and consultancy in Europe, North America, North Africa, the Middle-East and Asia</a:t>
            </a:r>
          </a:p>
        </p:txBody>
      </p:sp>
      <p:pic>
        <p:nvPicPr>
          <p:cNvPr id="7" name="Picture 5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6" b="9616"/>
          <a:stretch/>
        </p:blipFill>
        <p:spPr bwMode="auto">
          <a:xfrm>
            <a:off x="193491" y="771551"/>
            <a:ext cx="5530087" cy="403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86191" y="788504"/>
            <a:ext cx="5524368" cy="4015271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458839" y="2204603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536041" y="2363667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181283" y="2109479"/>
            <a:ext cx="510397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2156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Brussels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544619" y="2432048"/>
            <a:ext cx="398881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Torino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36352" y="2549488"/>
            <a:ext cx="33168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Athens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1870587" y="2626789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59568" y="2849775"/>
            <a:ext cx="506107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Casablanca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097129" y="2870586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2498217" y="2946402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558263" y="2848288"/>
            <a:ext cx="37600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Doha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537595" y="2414210"/>
            <a:ext cx="397453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Beijing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168086" y="2799230"/>
            <a:ext cx="507537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Shanghai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736321" y="2580706"/>
            <a:ext cx="343124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Tianjin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032917" y="2782879"/>
            <a:ext cx="494670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Chengdu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3937907" y="2521244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4076585" y="2805178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3539025" y="2869101"/>
            <a:ext cx="62906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4076585" y="2662467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4282460" y="2662467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4361092" y="2576246"/>
            <a:ext cx="310241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Seoul</a:t>
            </a: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739180" y="3103978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3280253" y="3447376"/>
            <a:ext cx="28736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Aceh</a:t>
            </a:r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3590494" y="3500892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661201" y="2950862"/>
            <a:ext cx="268780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Dubai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357456" y="3040055"/>
            <a:ext cx="368857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Hanoi</a:t>
            </a:r>
          </a:p>
        </p:txBody>
      </p:sp>
      <p:sp>
        <p:nvSpPr>
          <p:cNvPr id="34" name="Oval 36"/>
          <p:cNvSpPr>
            <a:spLocks noChangeArrowheads="1"/>
          </p:cNvSpPr>
          <p:nvPr/>
        </p:nvSpPr>
        <p:spPr bwMode="auto">
          <a:xfrm>
            <a:off x="1348752" y="2302717"/>
            <a:ext cx="130101" cy="135278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872792" y="2319722"/>
            <a:ext cx="42890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FRANCE</a:t>
            </a:r>
          </a:p>
        </p:txBody>
      </p:sp>
      <p:sp>
        <p:nvSpPr>
          <p:cNvPr id="36" name="Oval 38"/>
          <p:cNvSpPr>
            <a:spLocks noChangeArrowheads="1"/>
          </p:cNvSpPr>
          <p:nvPr/>
        </p:nvSpPr>
        <p:spPr bwMode="auto">
          <a:xfrm>
            <a:off x="3746329" y="2885453"/>
            <a:ext cx="62906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3827821" y="2858695"/>
            <a:ext cx="324538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Wuhan</a:t>
            </a:r>
          </a:p>
        </p:txBody>
      </p:sp>
      <p:sp>
        <p:nvSpPr>
          <p:cNvPr id="38" name="Oval 40"/>
          <p:cNvSpPr>
            <a:spLocks noChangeArrowheads="1"/>
          </p:cNvSpPr>
          <p:nvPr/>
        </p:nvSpPr>
        <p:spPr bwMode="auto">
          <a:xfrm>
            <a:off x="2572559" y="2992485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Oval 41"/>
          <p:cNvSpPr>
            <a:spLocks noChangeArrowheads="1"/>
          </p:cNvSpPr>
          <p:nvPr/>
        </p:nvSpPr>
        <p:spPr bwMode="auto">
          <a:xfrm>
            <a:off x="3810665" y="3297233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3902164" y="3266014"/>
            <a:ext cx="72627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Ho-Chi-Minh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City</a:t>
            </a: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2572559" y="3135196"/>
            <a:ext cx="460359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Mumbai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42" name="Oval 44"/>
          <p:cNvSpPr>
            <a:spLocks noChangeArrowheads="1"/>
          </p:cNvSpPr>
          <p:nvPr/>
        </p:nvSpPr>
        <p:spPr bwMode="auto">
          <a:xfrm>
            <a:off x="3047214" y="3170873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3556180" y="2689225"/>
            <a:ext cx="387444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Nanjing</a:t>
            </a:r>
          </a:p>
        </p:txBody>
      </p:sp>
      <p:sp>
        <p:nvSpPr>
          <p:cNvPr id="44" name="Oval 46"/>
          <p:cNvSpPr>
            <a:spLocks noChangeArrowheads="1"/>
          </p:cNvSpPr>
          <p:nvPr/>
        </p:nvSpPr>
        <p:spPr bwMode="auto">
          <a:xfrm>
            <a:off x="3950774" y="2766527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Oval 47"/>
          <p:cNvSpPr>
            <a:spLocks noChangeArrowheads="1"/>
          </p:cNvSpPr>
          <p:nvPr/>
        </p:nvSpPr>
        <p:spPr bwMode="auto">
          <a:xfrm>
            <a:off x="1161464" y="2745715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938434" y="2745715"/>
            <a:ext cx="174421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Fes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2065023" y="1772012"/>
            <a:ext cx="137249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St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Petersburg</a:t>
            </a:r>
          </a:p>
        </p:txBody>
      </p:sp>
      <p:sp>
        <p:nvSpPr>
          <p:cNvPr id="48" name="Oval 50"/>
          <p:cNvSpPr>
            <a:spLocks noChangeArrowheads="1"/>
          </p:cNvSpPr>
          <p:nvPr/>
        </p:nvSpPr>
        <p:spPr bwMode="auto">
          <a:xfrm>
            <a:off x="2065023" y="1901343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2306639" y="2064271"/>
            <a:ext cx="46607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Moscow</a:t>
            </a:r>
          </a:p>
        </p:txBody>
      </p:sp>
      <p:sp>
        <p:nvSpPr>
          <p:cNvPr id="50" name="Oval 52"/>
          <p:cNvSpPr>
            <a:spLocks noChangeArrowheads="1"/>
          </p:cNvSpPr>
          <p:nvPr/>
        </p:nvSpPr>
        <p:spPr bwMode="auto">
          <a:xfrm>
            <a:off x="2215139" y="2079732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 Box 53"/>
          <p:cNvSpPr txBox="1">
            <a:spLocks noChangeArrowheads="1"/>
          </p:cNvSpPr>
          <p:nvPr/>
        </p:nvSpPr>
        <p:spPr bwMode="auto">
          <a:xfrm>
            <a:off x="1618963" y="2879506"/>
            <a:ext cx="686247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Mekkah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52" name="Oval 54"/>
          <p:cNvSpPr>
            <a:spLocks noChangeArrowheads="1"/>
          </p:cNvSpPr>
          <p:nvPr/>
        </p:nvSpPr>
        <p:spPr bwMode="auto">
          <a:xfrm>
            <a:off x="2313788" y="2953835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1826266" y="2363667"/>
            <a:ext cx="60618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Budapest</a:t>
            </a:r>
          </a:p>
        </p:txBody>
      </p:sp>
      <p:sp>
        <p:nvSpPr>
          <p:cNvPr id="54" name="Oval 56"/>
          <p:cNvSpPr>
            <a:spLocks noChangeArrowheads="1"/>
          </p:cNvSpPr>
          <p:nvPr/>
        </p:nvSpPr>
        <p:spPr bwMode="auto">
          <a:xfrm>
            <a:off x="1747633" y="2341368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Text Box 57"/>
          <p:cNvSpPr txBox="1">
            <a:spLocks noChangeArrowheads="1"/>
          </p:cNvSpPr>
          <p:nvPr/>
        </p:nvSpPr>
        <p:spPr bwMode="auto">
          <a:xfrm>
            <a:off x="1986390" y="2231362"/>
            <a:ext cx="19443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Lviv</a:t>
            </a:r>
          </a:p>
        </p:txBody>
      </p:sp>
      <p:sp>
        <p:nvSpPr>
          <p:cNvPr id="56" name="Oval 58"/>
          <p:cNvSpPr>
            <a:spLocks noChangeArrowheads="1"/>
          </p:cNvSpPr>
          <p:nvPr/>
        </p:nvSpPr>
        <p:spPr bwMode="auto">
          <a:xfrm>
            <a:off x="1897750" y="2286366"/>
            <a:ext cx="7005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3616227" y="2116897"/>
            <a:ext cx="42318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Irkutsk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58" name="Oval 60"/>
          <p:cNvSpPr>
            <a:spLocks noChangeArrowheads="1"/>
          </p:cNvSpPr>
          <p:nvPr/>
        </p:nvSpPr>
        <p:spPr bwMode="auto">
          <a:xfrm>
            <a:off x="3524728" y="2207577"/>
            <a:ext cx="68625" cy="72842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Text Box 61"/>
          <p:cNvSpPr txBox="1">
            <a:spLocks noChangeArrowheads="1"/>
          </p:cNvSpPr>
          <p:nvPr/>
        </p:nvSpPr>
        <p:spPr bwMode="auto">
          <a:xfrm>
            <a:off x="3374611" y="1975672"/>
            <a:ext cx="630490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Krasnoyarsk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60" name="Oval 62"/>
          <p:cNvSpPr>
            <a:spLocks noChangeArrowheads="1"/>
          </p:cNvSpPr>
          <p:nvPr/>
        </p:nvSpPr>
        <p:spPr bwMode="auto">
          <a:xfrm>
            <a:off x="3326003" y="2087165"/>
            <a:ext cx="68625" cy="72842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Text Box 63"/>
          <p:cNvSpPr txBox="1">
            <a:spLocks noChangeArrowheads="1"/>
          </p:cNvSpPr>
          <p:nvPr/>
        </p:nvSpPr>
        <p:spPr bwMode="auto">
          <a:xfrm>
            <a:off x="1874876" y="2139194"/>
            <a:ext cx="20301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Lodz</a:t>
            </a:r>
          </a:p>
        </p:txBody>
      </p:sp>
      <p:sp>
        <p:nvSpPr>
          <p:cNvPr id="62" name="Oval 64"/>
          <p:cNvSpPr>
            <a:spLocks noChangeArrowheads="1"/>
          </p:cNvSpPr>
          <p:nvPr/>
        </p:nvSpPr>
        <p:spPr bwMode="auto">
          <a:xfrm>
            <a:off x="1790524" y="2189738"/>
            <a:ext cx="70054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Text Box 65"/>
          <p:cNvSpPr txBox="1">
            <a:spLocks noChangeArrowheads="1"/>
          </p:cNvSpPr>
          <p:nvPr/>
        </p:nvSpPr>
        <p:spPr bwMode="auto">
          <a:xfrm>
            <a:off x="1757641" y="2048515"/>
            <a:ext cx="33311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Poznan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64" name="Oval 66"/>
          <p:cNvSpPr>
            <a:spLocks noChangeArrowheads="1"/>
          </p:cNvSpPr>
          <p:nvPr/>
        </p:nvSpPr>
        <p:spPr bwMode="auto">
          <a:xfrm>
            <a:off x="1709032" y="2152575"/>
            <a:ext cx="7005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Text Box 67"/>
          <p:cNvSpPr txBox="1">
            <a:spLocks noChangeArrowheads="1"/>
          </p:cNvSpPr>
          <p:nvPr/>
        </p:nvSpPr>
        <p:spPr bwMode="auto">
          <a:xfrm>
            <a:off x="2150805" y="2750176"/>
            <a:ext cx="277358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Cairo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66" name="Oval 68"/>
          <p:cNvSpPr>
            <a:spLocks noChangeArrowheads="1"/>
          </p:cNvSpPr>
          <p:nvPr/>
        </p:nvSpPr>
        <p:spPr bwMode="auto">
          <a:xfrm>
            <a:off x="2073602" y="2809638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69"/>
          <p:cNvSpPr txBox="1">
            <a:spLocks noChangeArrowheads="1"/>
          </p:cNvSpPr>
          <p:nvPr/>
        </p:nvSpPr>
        <p:spPr bwMode="auto">
          <a:xfrm>
            <a:off x="1800532" y="2992485"/>
            <a:ext cx="427476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Djeddah</a:t>
            </a:r>
          </a:p>
        </p:txBody>
      </p:sp>
      <p:sp>
        <p:nvSpPr>
          <p:cNvPr id="68" name="Oval 70"/>
          <p:cNvSpPr>
            <a:spLocks noChangeArrowheads="1"/>
          </p:cNvSpPr>
          <p:nvPr/>
        </p:nvSpPr>
        <p:spPr bwMode="auto">
          <a:xfrm>
            <a:off x="2240874" y="3017758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Text Box 71"/>
          <p:cNvSpPr txBox="1">
            <a:spLocks noChangeArrowheads="1"/>
          </p:cNvSpPr>
          <p:nvPr/>
        </p:nvSpPr>
        <p:spPr bwMode="auto">
          <a:xfrm>
            <a:off x="3989375" y="2354020"/>
            <a:ext cx="538989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Vladivostok</a:t>
            </a:r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4455452" y="2448401"/>
            <a:ext cx="68625" cy="72842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2298061" y="2254135"/>
            <a:ext cx="60618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Krasnodar</a:t>
            </a:r>
          </a:p>
        </p:txBody>
      </p:sp>
      <p:sp>
        <p:nvSpPr>
          <p:cNvPr id="72" name="Oval 74"/>
          <p:cNvSpPr>
            <a:spLocks noChangeArrowheads="1"/>
          </p:cNvSpPr>
          <p:nvPr/>
        </p:nvSpPr>
        <p:spPr bwMode="auto">
          <a:xfrm>
            <a:off x="2270897" y="2350288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Text Box 75"/>
          <p:cNvSpPr txBox="1">
            <a:spLocks noChangeArrowheads="1"/>
          </p:cNvSpPr>
          <p:nvPr/>
        </p:nvSpPr>
        <p:spPr bwMode="auto">
          <a:xfrm>
            <a:off x="2350960" y="2455834"/>
            <a:ext cx="60618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Sochi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74" name="Oval 76"/>
          <p:cNvSpPr>
            <a:spLocks noChangeArrowheads="1"/>
          </p:cNvSpPr>
          <p:nvPr/>
        </p:nvSpPr>
        <p:spPr bwMode="auto">
          <a:xfrm>
            <a:off x="2263749" y="2452860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Text Box 77"/>
          <p:cNvSpPr txBox="1">
            <a:spLocks noChangeArrowheads="1"/>
          </p:cNvSpPr>
          <p:nvPr/>
        </p:nvSpPr>
        <p:spPr bwMode="auto">
          <a:xfrm>
            <a:off x="2496788" y="2363667"/>
            <a:ext cx="60618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Astrakhan</a:t>
            </a:r>
          </a:p>
        </p:txBody>
      </p:sp>
      <p:sp>
        <p:nvSpPr>
          <p:cNvPr id="76" name="Oval 78"/>
          <p:cNvSpPr>
            <a:spLocks noChangeArrowheads="1"/>
          </p:cNvSpPr>
          <p:nvPr/>
        </p:nvSpPr>
        <p:spPr bwMode="auto">
          <a:xfrm>
            <a:off x="2409577" y="2351774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Text Box 79"/>
          <p:cNvSpPr txBox="1">
            <a:spLocks noChangeArrowheads="1"/>
          </p:cNvSpPr>
          <p:nvPr/>
        </p:nvSpPr>
        <p:spPr bwMode="auto">
          <a:xfrm>
            <a:off x="2488209" y="2180946"/>
            <a:ext cx="536130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Volgograd</a:t>
            </a:r>
          </a:p>
        </p:txBody>
      </p:sp>
      <p:sp>
        <p:nvSpPr>
          <p:cNvPr id="78" name="Oval 80"/>
          <p:cNvSpPr>
            <a:spLocks noChangeArrowheads="1"/>
          </p:cNvSpPr>
          <p:nvPr/>
        </p:nvSpPr>
        <p:spPr bwMode="auto">
          <a:xfrm>
            <a:off x="2405287" y="2195685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Oval 81"/>
          <p:cNvSpPr>
            <a:spLocks noChangeArrowheads="1"/>
          </p:cNvSpPr>
          <p:nvPr/>
        </p:nvSpPr>
        <p:spPr bwMode="auto">
          <a:xfrm>
            <a:off x="1250105" y="2710037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Text Box 82"/>
          <p:cNvSpPr txBox="1">
            <a:spLocks noChangeArrowheads="1"/>
          </p:cNvSpPr>
          <p:nvPr/>
        </p:nvSpPr>
        <p:spPr bwMode="auto">
          <a:xfrm>
            <a:off x="1333027" y="2686251"/>
            <a:ext cx="258772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Oujda</a:t>
            </a:r>
          </a:p>
        </p:txBody>
      </p:sp>
      <p:sp>
        <p:nvSpPr>
          <p:cNvPr id="81" name="Oval 83"/>
          <p:cNvSpPr>
            <a:spLocks noChangeArrowheads="1"/>
          </p:cNvSpPr>
          <p:nvPr/>
        </p:nvSpPr>
        <p:spPr bwMode="auto">
          <a:xfrm>
            <a:off x="3979367" y="3014784"/>
            <a:ext cx="62906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Text Box 84"/>
          <p:cNvSpPr txBox="1">
            <a:spLocks noChangeArrowheads="1"/>
          </p:cNvSpPr>
          <p:nvPr/>
        </p:nvSpPr>
        <p:spPr bwMode="auto">
          <a:xfrm>
            <a:off x="4058000" y="2983567"/>
            <a:ext cx="414608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Shenzen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83" name="Oval 87"/>
          <p:cNvSpPr>
            <a:spLocks noChangeArrowheads="1"/>
          </p:cNvSpPr>
          <p:nvPr/>
        </p:nvSpPr>
        <p:spPr bwMode="auto">
          <a:xfrm>
            <a:off x="1181480" y="2675847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Text Box 88"/>
          <p:cNvSpPr txBox="1">
            <a:spLocks noChangeArrowheads="1"/>
          </p:cNvSpPr>
          <p:nvPr/>
        </p:nvSpPr>
        <p:spPr bwMode="auto">
          <a:xfrm>
            <a:off x="762583" y="2644628"/>
            <a:ext cx="396023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Tanger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2246593" y="1932562"/>
            <a:ext cx="323109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Tver</a:t>
            </a:r>
          </a:p>
        </p:txBody>
      </p:sp>
      <p:sp>
        <p:nvSpPr>
          <p:cNvPr id="86" name="Oval 90"/>
          <p:cNvSpPr>
            <a:spLocks noChangeArrowheads="1"/>
          </p:cNvSpPr>
          <p:nvPr/>
        </p:nvSpPr>
        <p:spPr bwMode="auto">
          <a:xfrm>
            <a:off x="2163671" y="2000944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Oval 91"/>
          <p:cNvSpPr>
            <a:spLocks noChangeArrowheads="1"/>
          </p:cNvSpPr>
          <p:nvPr/>
        </p:nvSpPr>
        <p:spPr bwMode="auto">
          <a:xfrm>
            <a:off x="2453897" y="2904779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Text Box 92"/>
          <p:cNvSpPr txBox="1">
            <a:spLocks noChangeArrowheads="1"/>
          </p:cNvSpPr>
          <p:nvPr/>
        </p:nvSpPr>
        <p:spPr bwMode="auto">
          <a:xfrm>
            <a:off x="2513944" y="2757607"/>
            <a:ext cx="518975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Dammam</a:t>
            </a:r>
          </a:p>
        </p:txBody>
      </p:sp>
      <p:sp>
        <p:nvSpPr>
          <p:cNvPr id="89" name="Text Box 93"/>
          <p:cNvSpPr txBox="1">
            <a:spLocks noChangeArrowheads="1"/>
          </p:cNvSpPr>
          <p:nvPr/>
        </p:nvSpPr>
        <p:spPr bwMode="auto">
          <a:xfrm>
            <a:off x="4105018" y="2122843"/>
            <a:ext cx="538990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Khabarovsk</a:t>
            </a:r>
          </a:p>
        </p:txBody>
      </p:sp>
      <p:sp>
        <p:nvSpPr>
          <p:cNvPr id="90" name="Oval 94"/>
          <p:cNvSpPr>
            <a:spLocks noChangeArrowheads="1"/>
          </p:cNvSpPr>
          <p:nvPr/>
        </p:nvSpPr>
        <p:spPr bwMode="auto">
          <a:xfrm>
            <a:off x="4506920" y="2220957"/>
            <a:ext cx="68625" cy="72842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Text Box 95"/>
          <p:cNvSpPr txBox="1">
            <a:spLocks noChangeArrowheads="1"/>
          </p:cNvSpPr>
          <p:nvPr/>
        </p:nvSpPr>
        <p:spPr bwMode="auto">
          <a:xfrm>
            <a:off x="2902817" y="1853773"/>
            <a:ext cx="630490" cy="10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Ekaterinburg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  <p:sp>
        <p:nvSpPr>
          <p:cNvPr id="92" name="Oval 96"/>
          <p:cNvSpPr>
            <a:spLocks noChangeArrowheads="1"/>
          </p:cNvSpPr>
          <p:nvPr/>
        </p:nvSpPr>
        <p:spPr bwMode="auto">
          <a:xfrm>
            <a:off x="2854208" y="1965267"/>
            <a:ext cx="68625" cy="72842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3" name="Picture 5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80" b="9682"/>
          <a:stretch/>
        </p:blipFill>
        <p:spPr bwMode="auto">
          <a:xfrm>
            <a:off x="5773510" y="771550"/>
            <a:ext cx="3190978" cy="40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Rectangle 6"/>
          <p:cNvSpPr>
            <a:spLocks noChangeArrowheads="1"/>
          </p:cNvSpPr>
          <p:nvPr/>
        </p:nvSpPr>
        <p:spPr bwMode="auto">
          <a:xfrm>
            <a:off x="5746957" y="771550"/>
            <a:ext cx="3217531" cy="3978618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Text Box 25"/>
          <p:cNvSpPr txBox="1">
            <a:spLocks noChangeArrowheads="1"/>
          </p:cNvSpPr>
          <p:nvPr/>
        </p:nvSpPr>
        <p:spPr bwMode="auto">
          <a:xfrm>
            <a:off x="6170642" y="2533195"/>
            <a:ext cx="571873" cy="13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San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Francisco</a:t>
            </a:r>
          </a:p>
        </p:txBody>
      </p:sp>
      <p:sp>
        <p:nvSpPr>
          <p:cNvPr id="96" name="Oval 26"/>
          <p:cNvSpPr>
            <a:spLocks noChangeArrowheads="1"/>
          </p:cNvSpPr>
          <p:nvPr/>
        </p:nvSpPr>
        <p:spPr bwMode="auto">
          <a:xfrm>
            <a:off x="6782546" y="2571845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Oval 34"/>
          <p:cNvSpPr>
            <a:spLocks noChangeArrowheads="1"/>
          </p:cNvSpPr>
          <p:nvPr/>
        </p:nvSpPr>
        <p:spPr bwMode="auto">
          <a:xfrm>
            <a:off x="6846882" y="2610945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Text Box 35"/>
          <p:cNvSpPr txBox="1">
            <a:spLocks noChangeArrowheads="1"/>
          </p:cNvSpPr>
          <p:nvPr/>
        </p:nvSpPr>
        <p:spPr bwMode="auto">
          <a:xfrm>
            <a:off x="6921194" y="2535788"/>
            <a:ext cx="451779" cy="13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Union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City</a:t>
            </a:r>
          </a:p>
        </p:txBody>
      </p:sp>
      <p:sp>
        <p:nvSpPr>
          <p:cNvPr id="99" name="Oval 85"/>
          <p:cNvSpPr>
            <a:spLocks noChangeArrowheads="1"/>
          </p:cNvSpPr>
          <p:nvPr/>
        </p:nvSpPr>
        <p:spPr bwMode="auto">
          <a:xfrm>
            <a:off x="6999025" y="2666856"/>
            <a:ext cx="68625" cy="71355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Text Box 86"/>
          <p:cNvSpPr txBox="1">
            <a:spLocks noChangeArrowheads="1"/>
          </p:cNvSpPr>
          <p:nvPr/>
        </p:nvSpPr>
        <p:spPr bwMode="auto">
          <a:xfrm>
            <a:off x="7095646" y="2645670"/>
            <a:ext cx="451779" cy="13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Las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fr-FR" sz="6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Vegas</a:t>
            </a:r>
          </a:p>
        </p:txBody>
      </p:sp>
      <p:sp>
        <p:nvSpPr>
          <p:cNvPr id="101" name="Rectangle 100"/>
          <p:cNvSpPr/>
          <p:nvPr/>
        </p:nvSpPr>
        <p:spPr bwMode="auto">
          <a:xfrm>
            <a:off x="193491" y="3154856"/>
            <a:ext cx="569178" cy="159531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720402" y="771552"/>
            <a:ext cx="53108" cy="4032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Oval 72"/>
          <p:cNvSpPr>
            <a:spLocks noChangeArrowheads="1"/>
          </p:cNvSpPr>
          <p:nvPr/>
        </p:nvSpPr>
        <p:spPr bwMode="auto">
          <a:xfrm>
            <a:off x="4607852" y="2674433"/>
            <a:ext cx="68625" cy="72842"/>
          </a:xfrm>
          <a:prstGeom prst="rect">
            <a:avLst/>
          </a:prstGeom>
          <a:solidFill>
            <a:srgbClr val="CC0000"/>
          </a:solidFill>
          <a:ln w="9525">
            <a:solidFill>
              <a:srgbClr val="2D2D2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4693807" y="2664296"/>
            <a:ext cx="31024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" kern="0" dirty="0" smtClean="0">
                <a:solidFill>
                  <a:srgbClr val="CC0000"/>
                </a:solidFill>
                <a:latin typeface="Tahoma" pitchFamily="34" charset="0"/>
                <a:cs typeface="Arial" charset="0"/>
              </a:rPr>
              <a:t>Tokyo</a:t>
            </a:r>
            <a:endParaRPr kumimoji="0" lang="fr-FR" sz="6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4" y="218039"/>
            <a:ext cx="4194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 / Reims-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Bezannes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urban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development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b="5506"/>
          <a:stretch/>
        </p:blipFill>
        <p:spPr bwMode="auto">
          <a:xfrm>
            <a:off x="-6236" y="0"/>
            <a:ext cx="9144000" cy="271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3" b="4873"/>
          <a:stretch/>
        </p:blipFill>
        <p:spPr bwMode="auto">
          <a:xfrm>
            <a:off x="-25495" y="2807465"/>
            <a:ext cx="9144000" cy="233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084" y="218039"/>
            <a:ext cx="4194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 / Reims-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Bezannes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urban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development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92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" y="273"/>
            <a:ext cx="91440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0 DEVELOPPEMENT INTER\0 AH - logo et descro AREP\LOGO\AREP NEW\Groupe_AREP\HauteDef\AREP_carre_H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8" y="191549"/>
            <a:ext cx="435989" cy="43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1084" y="218039"/>
            <a:ext cx="4194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 / Reims-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Bezannes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urban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development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93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25"/>
          <a:stretch/>
        </p:blipFill>
        <p:spPr bwMode="auto">
          <a:xfrm>
            <a:off x="179388" y="774899"/>
            <a:ext cx="8785225" cy="401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4" y="218039"/>
            <a:ext cx="4194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Champagne-Ardenne TGV / Reims-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Bezannes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urban</a:t>
            </a:r>
            <a:r>
              <a:rPr lang="fr-FR" sz="1200" kern="0" dirty="0" smtClean="0">
                <a:solidFill>
                  <a:prstClr val="white"/>
                </a:solidFill>
                <a:latin typeface="Calibri"/>
                <a:cs typeface="Arial" charset="0"/>
              </a:rPr>
              <a:t> </a:t>
            </a:r>
            <a:r>
              <a:rPr lang="fr-FR" sz="1200" kern="0" dirty="0" err="1" smtClean="0">
                <a:solidFill>
                  <a:prstClr val="white"/>
                </a:solidFill>
                <a:latin typeface="Calibri"/>
                <a:cs typeface="Arial" charset="0"/>
              </a:rPr>
              <a:t>development</a:t>
            </a:r>
            <a:endParaRPr lang="en-US" sz="1200" kern="0" dirty="0" smtClean="0">
              <a:solidFill>
                <a:prstClr val="white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94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contenu 5"/>
          <p:cNvSpPr txBox="1">
            <a:spLocks/>
          </p:cNvSpPr>
          <p:nvPr/>
        </p:nvSpPr>
        <p:spPr>
          <a:xfrm>
            <a:off x="189049" y="771525"/>
            <a:ext cx="8343764" cy="38164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Whatever their scale, high-speed rail station projects are urban </a:t>
            </a:r>
            <a:r>
              <a:rPr lang="en-US" sz="1400" dirty="0" smtClean="0">
                <a:solidFill>
                  <a:schemeClr val="bg1"/>
                </a:solidFill>
              </a:rPr>
              <a:t>projects,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inked to the constraints of the rail infrastructure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They are always part of larger development and transport schemes, combining local, regional, even national </a:t>
            </a:r>
            <a:r>
              <a:rPr lang="en-US" sz="1400" dirty="0" smtClean="0">
                <a:solidFill>
                  <a:schemeClr val="bg1"/>
                </a:solidFill>
              </a:rPr>
              <a:t>scales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HSR station design is part of the overall system design.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HSR stations are major intermodal hubs. As such, they are by definition complex multi-partner and multi-operator projects, involving multiple financing and multiple stake holders throughout all planning stages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Therefore, the design process must be iterative, many program elements will appear only over time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HSR station design goes beyond simple building design : it is more appropriate to call it « interior urbanism » and manage it accordingly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Stations are parts of the city, they are places to live.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So they should have a sense of place, be attractive, nice and fun !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1085" y="196005"/>
            <a:ext cx="31257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First conclusions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95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Picture 2" descr="AREP bloc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02" y="-5381"/>
            <a:ext cx="5120382" cy="51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4557482"/>
            <a:ext cx="470672" cy="2462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197" y="2329028"/>
            <a:ext cx="911480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Yes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we</a:t>
            </a:r>
            <a:r>
              <a:rPr lang="fr-FR" dirty="0" smtClean="0">
                <a:solidFill>
                  <a:schemeClr val="bg1"/>
                </a:solidFill>
              </a:rPr>
              <a:t> are </a:t>
            </a:r>
            <a:r>
              <a:rPr lang="fr-FR" dirty="0" err="1" smtClean="0">
                <a:solidFill>
                  <a:schemeClr val="bg1"/>
                </a:solidFill>
              </a:rPr>
              <a:t>ready</a:t>
            </a:r>
            <a:r>
              <a:rPr lang="fr-FR" dirty="0" smtClean="0">
                <a:solidFill>
                  <a:schemeClr val="bg1"/>
                </a:solidFill>
              </a:rPr>
              <a:t> to </a:t>
            </a:r>
            <a:r>
              <a:rPr lang="fr-FR" dirty="0" err="1" smtClean="0">
                <a:solidFill>
                  <a:schemeClr val="bg1"/>
                </a:solidFill>
              </a:rPr>
              <a:t>participate</a:t>
            </a:r>
            <a:r>
              <a:rPr lang="fr-FR" dirty="0" smtClean="0">
                <a:solidFill>
                  <a:schemeClr val="bg1"/>
                </a:solidFill>
              </a:rPr>
              <a:t> in the </a:t>
            </a:r>
            <a:r>
              <a:rPr lang="fr-FR" dirty="0" err="1" smtClean="0">
                <a:solidFill>
                  <a:schemeClr val="bg1"/>
                </a:solidFill>
              </a:rPr>
              <a:t>the</a:t>
            </a:r>
            <a:r>
              <a:rPr lang="fr-FR" dirty="0" smtClean="0">
                <a:solidFill>
                  <a:schemeClr val="bg1"/>
                </a:solidFill>
              </a:rPr>
              <a:t> design of the 21st </a:t>
            </a:r>
            <a:r>
              <a:rPr lang="fr-FR" dirty="0" err="1" smtClean="0">
                <a:solidFill>
                  <a:schemeClr val="bg1"/>
                </a:solidFill>
              </a:rPr>
              <a:t>century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Scandinavian</a:t>
            </a:r>
            <a:r>
              <a:rPr lang="fr-FR" dirty="0" smtClean="0">
                <a:solidFill>
                  <a:schemeClr val="bg1"/>
                </a:solidFill>
              </a:rPr>
              <a:t> HSR station !</a:t>
            </a:r>
          </a:p>
        </p:txBody>
      </p:sp>
    </p:spTree>
    <p:extLst>
      <p:ext uri="{BB962C8B-B14F-4D97-AF65-F5344CB8AC3E}">
        <p14:creationId xmlns:p14="http://schemas.microsoft.com/office/powerpoint/2010/main" val="31819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2AEBC-53A3-4019-BC6B-E65F5051194F}" type="slidenum">
              <a:rPr lang="fr-FR" smtClean="0">
                <a:solidFill>
                  <a:prstClr val="white"/>
                </a:solidFill>
              </a:rPr>
              <a:pPr/>
              <a:t>96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4" name="Picture 2" descr="AREP bloc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7" y="734361"/>
            <a:ext cx="4066537" cy="40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7713" y="727266"/>
            <a:ext cx="65883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www.arep.fr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344830" y="2520629"/>
            <a:ext cx="1622304" cy="14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Contact :</a:t>
            </a:r>
          </a:p>
          <a:p>
            <a:pPr algn="r">
              <a:spcAft>
                <a:spcPts val="400"/>
              </a:spcAft>
            </a:pPr>
            <a:r>
              <a:rPr lang="en-US" sz="1000" dirty="0" smtClean="0">
                <a:solidFill>
                  <a:schemeClr val="bg1"/>
                </a:solidFill>
              </a:rPr>
              <a:t>Andreas Heym</a:t>
            </a:r>
            <a:endParaRPr lang="en-US" sz="1000" dirty="0">
              <a:solidFill>
                <a:schemeClr val="bg1"/>
              </a:solidFill>
            </a:endParaRPr>
          </a:p>
          <a:p>
            <a:pPr algn="r"/>
            <a:r>
              <a:rPr lang="en-US" sz="1000" dirty="0" smtClean="0">
                <a:solidFill>
                  <a:schemeClr val="bg1"/>
                </a:solidFill>
              </a:rPr>
              <a:t>16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smtClean="0">
                <a:solidFill>
                  <a:schemeClr val="bg1"/>
                </a:solidFill>
              </a:rPr>
              <a:t>Avenue </a:t>
            </a:r>
            <a:r>
              <a:rPr lang="en-US" sz="1000" dirty="0" err="1">
                <a:solidFill>
                  <a:schemeClr val="bg1"/>
                </a:solidFill>
              </a:rPr>
              <a:t>d’Ivry</a:t>
            </a:r>
            <a:r>
              <a:rPr lang="en-US" sz="1000" dirty="0">
                <a:solidFill>
                  <a:schemeClr val="bg1"/>
                </a:solidFill>
              </a:rPr>
              <a:t/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75647 Paris </a:t>
            </a:r>
            <a:r>
              <a:rPr lang="en-US" sz="1000" dirty="0" err="1">
                <a:solidFill>
                  <a:schemeClr val="bg1"/>
                </a:solidFill>
              </a:rPr>
              <a:t>Cedex</a:t>
            </a:r>
            <a:r>
              <a:rPr lang="en-US" sz="1000" dirty="0">
                <a:solidFill>
                  <a:schemeClr val="bg1"/>
                </a:solidFill>
              </a:rPr>
              <a:t> 13  -  France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Tel + 33 1 57 27 19 13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Fax + 33 1 57 27 19 01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Mob + 33 6 09 18 34 </a:t>
            </a:r>
            <a:r>
              <a:rPr lang="en-US" sz="1000" dirty="0" smtClean="0">
                <a:solidFill>
                  <a:schemeClr val="bg1"/>
                </a:solidFill>
              </a:rPr>
              <a:t>23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</a:rPr>
              <a:t>a</a:t>
            </a:r>
            <a:r>
              <a:rPr lang="en-US" sz="1000" dirty="0" smtClean="0">
                <a:solidFill>
                  <a:schemeClr val="bg1"/>
                </a:solidFill>
              </a:rPr>
              <a:t>ndreas.heym@arep.fr</a:t>
            </a:r>
            <a:r>
              <a:rPr lang="en-US" sz="1000" dirty="0">
                <a:solidFill>
                  <a:schemeClr val="bg1"/>
                </a:solidFill>
              </a:rPr>
              <a:t/>
            </a:r>
            <a:br>
              <a:rPr lang="en-US" sz="10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4557482"/>
            <a:ext cx="470672" cy="24629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620475" y="4610365"/>
            <a:ext cx="1947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 Narrow" pitchFamily="34" charset="0"/>
              </a:rPr>
              <a:t>AREP is a 100% subsidiary of French Railways</a:t>
            </a:r>
          </a:p>
        </p:txBody>
      </p:sp>
    </p:spTree>
    <p:extLst>
      <p:ext uri="{BB962C8B-B14F-4D97-AF65-F5344CB8AC3E}">
        <p14:creationId xmlns:p14="http://schemas.microsoft.com/office/powerpoint/2010/main" val="103922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W:\Communication\PRIVE\PHOTOTHEQUE\BASE_IMAGES_JPG\PROVINCE\Strasbourg\PARVIS\DOC-G_241105\solution 2bcoupeTram copie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J:\PHOTOTHEQUE\TRAVAIL_En cours\MAJ PPT TGV Med\ValenceTGV\455-12712-img_028.JPG"/>
</p:tagLst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AREP_Suburban stations presentation_05.04.12_v1_vRU_short</Template>
  <TotalTime>1112</TotalTime>
  <Words>976</Words>
  <Application>Microsoft Office PowerPoint</Application>
  <PresentationFormat>Affichage à l'écran (16:9)</PresentationFormat>
  <Paragraphs>454</Paragraphs>
  <Slides>96</Slides>
  <Notes>1</Notes>
  <HiddenSlides>14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96</vt:i4>
      </vt:variant>
    </vt:vector>
  </HeadingPairs>
  <TitlesOfParts>
    <vt:vector size="98" baseType="lpstr">
      <vt:lpstr>1_Thème Office</vt:lpstr>
      <vt:lpstr>Image Photo Editor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PARVIS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HEYM Andreas</dc:creator>
  <cp:lastModifiedBy>HEYM Andreas</cp:lastModifiedBy>
  <cp:revision>87</cp:revision>
  <dcterms:created xsi:type="dcterms:W3CDTF">2013-04-08T18:00:13Z</dcterms:created>
  <dcterms:modified xsi:type="dcterms:W3CDTF">2013-04-10T09:29:53Z</dcterms:modified>
</cp:coreProperties>
</file>